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2"/>
  </p:notesMasterIdLst>
  <p:sldIdLst>
    <p:sldId id="345" r:id="rId2"/>
    <p:sldId id="257" r:id="rId3"/>
    <p:sldId id="258" r:id="rId4"/>
    <p:sldId id="259" r:id="rId5"/>
    <p:sldId id="260" r:id="rId6"/>
    <p:sldId id="261" r:id="rId7"/>
    <p:sldId id="262" r:id="rId8"/>
    <p:sldId id="320" r:id="rId9"/>
    <p:sldId id="312" r:id="rId10"/>
    <p:sldId id="264" r:id="rId11"/>
    <p:sldId id="314" r:id="rId12"/>
    <p:sldId id="322" r:id="rId13"/>
    <p:sldId id="313" r:id="rId14"/>
    <p:sldId id="323" r:id="rId15"/>
    <p:sldId id="331" r:id="rId16"/>
    <p:sldId id="327" r:id="rId17"/>
    <p:sldId id="328" r:id="rId18"/>
    <p:sldId id="329" r:id="rId19"/>
    <p:sldId id="330" r:id="rId20"/>
    <p:sldId id="324" r:id="rId21"/>
    <p:sldId id="325" r:id="rId22"/>
    <p:sldId id="326" r:id="rId23"/>
    <p:sldId id="339" r:id="rId24"/>
    <p:sldId id="340" r:id="rId25"/>
    <p:sldId id="341" r:id="rId26"/>
    <p:sldId id="342" r:id="rId27"/>
    <p:sldId id="343" r:id="rId28"/>
    <p:sldId id="319" r:id="rId29"/>
    <p:sldId id="267" r:id="rId30"/>
    <p:sldId id="315" r:id="rId31"/>
    <p:sldId id="300" r:id="rId32"/>
    <p:sldId id="332" r:id="rId33"/>
    <p:sldId id="344" r:id="rId34"/>
    <p:sldId id="303" r:id="rId35"/>
    <p:sldId id="333" r:id="rId36"/>
    <p:sldId id="334" r:id="rId37"/>
    <p:sldId id="304" r:id="rId38"/>
    <p:sldId id="318" r:id="rId39"/>
    <p:sldId id="305" r:id="rId40"/>
    <p:sldId id="317" r:id="rId4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1653" autoAdjust="0"/>
  </p:normalViewPr>
  <p:slideViewPr>
    <p:cSldViewPr>
      <p:cViewPr varScale="1">
        <p:scale>
          <a:sx n="72" d="100"/>
          <a:sy n="72" d="100"/>
        </p:scale>
        <p:origin x="-110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0" d="100"/>
          <a:sy n="60" d="100"/>
        </p:scale>
        <p:origin x="-2490" y="-7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8.wmf"/><Relationship Id="rId1" Type="http://schemas.openxmlformats.org/officeDocument/2006/relationships/image" Target="../media/image37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43.wmf"/><Relationship Id="rId2" Type="http://schemas.openxmlformats.org/officeDocument/2006/relationships/image" Target="../media/image42.wmf"/><Relationship Id="rId1" Type="http://schemas.openxmlformats.org/officeDocument/2006/relationships/image" Target="../media/image41.wmf"/><Relationship Id="rId4" Type="http://schemas.openxmlformats.org/officeDocument/2006/relationships/image" Target="../media/image44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7148EB-2774-4EA9-8236-4B10A97AB4CD}" type="datetimeFigureOut">
              <a:rPr lang="en-US" smtClean="0"/>
              <a:pPr/>
              <a:t>6/19/2011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520BD8-368A-4149-B7B5-6B02C5BEC013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520BD8-368A-4149-B7B5-6B02C5BEC013}" type="slidenum">
              <a:rPr lang="en-GB" smtClean="0"/>
              <a:pPr/>
              <a:t>2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99483A7-D38C-4937-B8A7-CD0FD2C294D3}" type="slidenum">
              <a:rPr lang="en-US"/>
              <a:pPr/>
              <a:t>18</a:t>
            </a:fld>
            <a:endParaRPr lang="en-US"/>
          </a:p>
        </p:txBody>
      </p:sp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r>
              <a:rPr lang="en-US"/>
              <a:t>http://micro.magnet.fsu.edu/primer/flash/stage/index.html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FEB0E60-7F05-49C3-BC45-B7CB67C5BECA}" type="slidenum">
              <a:rPr lang="en-US"/>
              <a:pPr/>
              <a:t>21</a:t>
            </a:fld>
            <a:endParaRPr lang="en-US"/>
          </a:p>
        </p:txBody>
      </p:sp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r>
              <a:rPr lang="en-US"/>
              <a:t>http://micro.magnet.fsu.edu/primer/anatomy/bx51cutaway.html</a:t>
            </a:r>
          </a:p>
          <a:p>
            <a:r>
              <a:rPr lang="en-US"/>
              <a:t>-metallography, semiconductor wafer inspection</a:t>
            </a:r>
          </a:p>
          <a:p>
            <a:r>
              <a:rPr lang="en-US"/>
              <a:t>http://micro.magnet.fsu.edu/primer/java/microassembly/index.html-Microscope Assembly</a:t>
            </a:r>
          </a:p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5316747-9B29-4300-9E0A-07CF3214FCC9}" type="slidenum">
              <a:rPr lang="en-US"/>
              <a:pPr/>
              <a:t>32</a:t>
            </a:fld>
            <a:endParaRPr lang="en-US"/>
          </a:p>
        </p:txBody>
      </p:sp>
      <p:sp>
        <p:nvSpPr>
          <p:cNvPr id="168962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963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http://micro.magnet.fsu.edu/primer/java/components/fixedtubelength/index.html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0AA01865-04EF-41E8-A7A4-6FC7E2042F0C}" type="slidenum">
              <a:rPr lang="en-US" smtClean="0">
                <a:latin typeface="Arial" pitchFamily="34" charset="0"/>
                <a:ea typeface="MS PGothic" pitchFamily="34" charset="-128"/>
              </a:rPr>
              <a:pPr>
                <a:buFont typeface="Times New Roman" pitchFamily="18" charset="0"/>
                <a:buNone/>
              </a:pPr>
              <a:t>33</a:t>
            </a:fld>
            <a:endParaRPr lang="en-US" smtClean="0"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48131" name="Text Box 1"/>
          <p:cNvSpPr txBox="1">
            <a:spLocks noChangeArrowheads="1"/>
          </p:cNvSpPr>
          <p:nvPr/>
        </p:nvSpPr>
        <p:spPr bwMode="auto">
          <a:xfrm>
            <a:off x="3886200" y="8686800"/>
            <a:ext cx="2968625" cy="454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56E4C7E2-0FE5-4BA8-802F-FBA216A260F4}" type="slidenum">
              <a:rPr lang="en-US" sz="1200">
                <a:solidFill>
                  <a:srgbClr val="000000"/>
                </a:solidFill>
              </a:rPr>
              <a:pPr algn="r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33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48132" name="Text Box 2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133" name="Text Box 3"/>
          <p:cNvSpPr>
            <a:spLocks noGrp="1" noChangeArrowheads="1"/>
          </p:cNvSpPr>
          <p:nvPr>
            <p:ph type="body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>
              <a:spcBef>
                <a:spcPts val="45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u="sng" smtClean="0">
                <a:latin typeface="Arial" pitchFamily="34" charset="0"/>
                <a:ea typeface="MS PGothic" pitchFamily="34" charset="-128"/>
              </a:rPr>
              <a:t>Compound microscope</a:t>
            </a:r>
            <a:r>
              <a:rPr lang="en-US" smtClean="0">
                <a:latin typeface="Arial" pitchFamily="34" charset="0"/>
                <a:ea typeface="MS PGothic" pitchFamily="34" charset="-128"/>
              </a:rPr>
              <a:t> combines two lens systems: the </a:t>
            </a:r>
            <a:r>
              <a:rPr lang="en-US" u="sng" smtClean="0">
                <a:latin typeface="Arial" pitchFamily="34" charset="0"/>
                <a:ea typeface="MS PGothic" pitchFamily="34" charset="-128"/>
              </a:rPr>
              <a:t>objective</a:t>
            </a:r>
            <a:r>
              <a:rPr lang="en-US" smtClean="0">
                <a:latin typeface="Arial" pitchFamily="34" charset="0"/>
                <a:ea typeface="MS PGothic" pitchFamily="34" charset="-128"/>
              </a:rPr>
              <a:t>, which forms a real image, and the </a:t>
            </a:r>
            <a:r>
              <a:rPr lang="en-US" u="sng" smtClean="0">
                <a:latin typeface="Arial" pitchFamily="34" charset="0"/>
                <a:ea typeface="MS PGothic" pitchFamily="34" charset="-128"/>
              </a:rPr>
              <a:t>eyepiece</a:t>
            </a:r>
            <a:r>
              <a:rPr lang="en-US" smtClean="0">
                <a:latin typeface="Arial" pitchFamily="34" charset="0"/>
                <a:ea typeface="MS PGothic" pitchFamily="34" charset="-128"/>
              </a:rPr>
              <a:t> (forms an image at infinity). The total magnification is the product of two lenses magnification. </a:t>
            </a:r>
          </a:p>
          <a:p>
            <a:pPr eaLnBrk="1" hangingPunct="1">
              <a:spcBef>
                <a:spcPts val="45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mtClean="0">
              <a:latin typeface="Arial" pitchFamily="34" charset="0"/>
              <a:ea typeface="MS PGothic" pitchFamily="34" charset="-128"/>
            </a:endParaRPr>
          </a:p>
          <a:p>
            <a:pPr eaLnBrk="1" hangingPunct="1">
              <a:spcBef>
                <a:spcPts val="45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b="1" smtClean="0">
                <a:latin typeface="Arial" pitchFamily="34" charset="0"/>
                <a:ea typeface="MS PGothic" pitchFamily="34" charset="-128"/>
              </a:rPr>
              <a:t>Magnification / Resolving Power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520BD8-368A-4149-B7B5-6B02C5BEC013}" type="slidenum">
              <a:rPr lang="en-GB" smtClean="0"/>
              <a:pPr/>
              <a:t>37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82FED-8EC3-47B0-AB26-141BAA603865}" type="datetime1">
              <a:rPr lang="en-US" smtClean="0"/>
              <a:t>6/19/2011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ساختمان فیزیکی الیاف - دکتر مصطفی یوسفی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813A3-B133-4EE2-BB12-556180ED6D1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BA2AF-7EA1-4F99-8979-879A6FF309C0}" type="datetime1">
              <a:rPr lang="en-US" smtClean="0"/>
              <a:t>6/19/2011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ساختمان فیزیکی الیاف - دکتر مصطفی یوسفی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813A3-B133-4EE2-BB12-556180ED6D1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814E4-2E5B-407E-B0FD-468D2F357EC9}" type="datetime1">
              <a:rPr lang="en-US" smtClean="0"/>
              <a:t>6/19/2011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ساختمان فیزیکی الیاف - دکتر مصطفی یوسفی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813A3-B133-4EE2-BB12-556180ED6D1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3E97CA17-01E8-4A1C-B576-15AB4EFD1EB4}" type="datetime1">
              <a:rPr lang="en-US" smtClean="0"/>
              <a:t>6/19/2011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fa-IR" smtClean="0"/>
              <a:t>ساختمان فیزیکی الیاف - دکتر مصطفی یوسفی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C930A03C-99AF-4F18-8B0F-7FD1EDCDFB3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endParaRPr lang="fa-I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376E62AC-ED79-4D9C-8735-E31E736B601F}" type="datetime1">
              <a:rPr lang="en-US" smtClean="0"/>
              <a:t>6/19/2011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fa-IR" smtClean="0"/>
              <a:t>ساختمان فیزیکی الیاف - دکتر مصطفی یوسفی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6E413D25-63A9-420B-82F7-9118DD555BA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99DA7-F24C-42F6-BFD3-476E3B11761E}" type="datetime1">
              <a:rPr lang="en-US" smtClean="0"/>
              <a:t>6/19/2011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ساختمان فیزیکی الیاف - دکتر مصطفی یوسفی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813A3-B133-4EE2-BB12-556180ED6D1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6961C-5DB8-4E8B-8942-420099DE68CF}" type="datetime1">
              <a:rPr lang="en-US" smtClean="0"/>
              <a:t>6/19/2011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ساختمان فیزیکی الیاف - دکتر مصطفی یوسفی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813A3-B133-4EE2-BB12-556180ED6D1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7CBB6-DB8E-40B3-83F0-5B72D5C26C81}" type="datetime1">
              <a:rPr lang="en-US" smtClean="0"/>
              <a:t>6/19/2011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ساختمان فیزیکی الیاف - دکتر مصطفی یوسفی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813A3-B133-4EE2-BB12-556180ED6D1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21414-47F7-4C8B-8495-12FFF1589869}" type="datetime1">
              <a:rPr lang="en-US" smtClean="0"/>
              <a:t>6/19/2011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ساختمان فیزیکی الیاف - دکتر مصطفی یوسفی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813A3-B133-4EE2-BB12-556180ED6D1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AD164-50DA-418E-B8E9-D3BD5579D83F}" type="datetime1">
              <a:rPr lang="en-US" smtClean="0"/>
              <a:t>6/19/2011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ساختمان فیزیکی الیاف - دکتر مصطفی یوسفی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813A3-B133-4EE2-BB12-556180ED6D1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08F9E-2F2A-4B7D-953F-7E76405BA583}" type="datetime1">
              <a:rPr lang="en-US" smtClean="0"/>
              <a:t>6/19/2011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ساختمان فیزیکی الیاف - دکتر مصطفی یوسفی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813A3-B133-4EE2-BB12-556180ED6D1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B49F2-4179-4291-90F9-7D85A767449B}" type="datetime1">
              <a:rPr lang="en-US" smtClean="0"/>
              <a:t>6/19/2011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ساختمان فیزیکی الیاف - دکتر مصطفی یوسفی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813A3-B133-4EE2-BB12-556180ED6D1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50B09-B3BC-422A-AD3D-282203C25A25}" type="datetime1">
              <a:rPr lang="en-US" smtClean="0"/>
              <a:t>6/19/2011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ساختمان فیزیکی الیاف - دکتر مصطفی یوسفی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813A3-B133-4EE2-BB12-556180ED6D1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B01509-5710-4BBC-BE60-8FF8DE77DB69}" type="datetime1">
              <a:rPr lang="en-US" smtClean="0"/>
              <a:t>6/19/2011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a-IR" smtClean="0"/>
              <a:t>ساختمان فیزیکی الیاف - دکتر مصطفی یوسفی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4813A3-B133-4EE2-BB12-556180ED6D12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micro.magnet.fsu.edu/primer/anatomy/componenthome.html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2.bin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7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5.bin"/><Relationship Id="rId5" Type="http://schemas.openxmlformats.org/officeDocument/2006/relationships/oleObject" Target="../embeddings/oleObject4.bin"/><Relationship Id="rId4" Type="http://schemas.openxmlformats.org/officeDocument/2006/relationships/oleObject" Target="../embeddings/oleObject3.bin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505200"/>
            <a:ext cx="7772400" cy="1085850"/>
          </a:xfrm>
        </p:spPr>
        <p:txBody>
          <a:bodyPr/>
          <a:lstStyle/>
          <a:p>
            <a:pPr rtl="1"/>
            <a:r>
              <a:rPr lang="fa-IR" dirty="0" smtClean="0">
                <a:solidFill>
                  <a:srgbClr val="FF0000"/>
                </a:solidFill>
                <a:cs typeface="B Traffic" pitchFamily="2" charset="-78"/>
              </a:rPr>
              <a:t>ساختمان فیزیکی الیاف</a:t>
            </a:r>
            <a:endParaRPr lang="en-GB" dirty="0">
              <a:solidFill>
                <a:srgbClr val="FF0000"/>
              </a:solidFill>
              <a:cs typeface="B Traffic" pitchFamily="2" charset="-7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4648200"/>
            <a:ext cx="6400800" cy="762000"/>
          </a:xfrm>
        </p:spPr>
        <p:txBody>
          <a:bodyPr/>
          <a:lstStyle/>
          <a:p>
            <a:pPr rtl="1"/>
            <a:r>
              <a:rPr lang="fa-IR" dirty="0" smtClean="0">
                <a:solidFill>
                  <a:srgbClr val="002060"/>
                </a:solidFill>
                <a:cs typeface="B Traffic" pitchFamily="2" charset="-78"/>
              </a:rPr>
              <a:t>دکتر مصطفی یوسفی</a:t>
            </a:r>
            <a:endParaRPr lang="en-GB" dirty="0">
              <a:solidFill>
                <a:srgbClr val="002060"/>
              </a:solidFill>
              <a:cs typeface="B Traffic" pitchFamily="2" charset="-78"/>
            </a:endParaRPr>
          </a:p>
        </p:txBody>
      </p:sp>
      <p:pic>
        <p:nvPicPr>
          <p:cNvPr id="1026" name="Picture 2" descr="E:\900000\IMPORTANT\homepage\you\fa\index_files\image42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0" y="457200"/>
            <a:ext cx="1333780" cy="131445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266993" y="2057400"/>
            <a:ext cx="4277133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r" rtl="1"/>
            <a:r>
              <a:rPr lang="fa-IR" dirty="0" smtClean="0">
                <a:cs typeface="B Titr" pitchFamily="2" charset="-78"/>
              </a:rPr>
              <a:t>دانشکده مهندسی نساجی – دانشگاه صنعتی اصفهان</a:t>
            </a:r>
            <a:endParaRPr lang="fa-IR" dirty="0">
              <a:cs typeface="B Titr" pitchFamily="2" charset="-78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rtl="1"/>
            <a:fld id="{642AA2A0-8B98-4DFC-AFF4-6F64CD403EF7}" type="slidenum">
              <a:rPr lang="ar-SA" altLang="en-US">
                <a:cs typeface="B Traffic" pitchFamily="2" charset="-78"/>
              </a:rPr>
              <a:pPr algn="l" rtl="1"/>
              <a:t>10</a:t>
            </a:fld>
            <a:endParaRPr lang="en-US" altLang="en-US">
              <a:cs typeface="B Traffic" pitchFamily="2" charset="-78"/>
            </a:endParaRPr>
          </a:p>
        </p:txBody>
      </p:sp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FFCCFF"/>
          </a:solidFill>
        </p:spPr>
        <p:txBody>
          <a:bodyPr/>
          <a:lstStyle/>
          <a:p>
            <a:pPr rtl="1"/>
            <a:r>
              <a:rPr lang="ar-SA" altLang="en-US" dirty="0">
                <a:cs typeface="B Kamran" pitchFamily="2" charset="-78"/>
              </a:rPr>
              <a:t>يك ميكروسكوپ</a:t>
            </a:r>
            <a:r>
              <a:rPr lang="en-GB" altLang="en-US" dirty="0">
                <a:cs typeface="B Kamran" pitchFamily="2" charset="-78"/>
              </a:rPr>
              <a:t> </a:t>
            </a:r>
            <a:r>
              <a:rPr lang="ar-SA" altLang="en-US" dirty="0">
                <a:cs typeface="B Kamran" pitchFamily="2" charset="-78"/>
              </a:rPr>
              <a:t>مركب اوليه</a:t>
            </a:r>
            <a:endParaRPr lang="en-US" altLang="en-US" dirty="0">
              <a:cs typeface="B Kamran" pitchFamily="2" charset="-78"/>
            </a:endParaRPr>
          </a:p>
        </p:txBody>
      </p:sp>
      <p:pic>
        <p:nvPicPr>
          <p:cNvPr id="31747" name="Picture 3" descr="E:\fiber struct\microscope\A-Z Microscope Welcomes You!_files\history_files\Image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676400"/>
            <a:ext cx="7391400" cy="4572000"/>
          </a:xfrm>
          <a:prstGeom prst="rect">
            <a:avLst/>
          </a:prstGeom>
          <a:noFill/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ساختمان فیزیکی الیاف - دکتر مصطفی یوسفی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rtl="1"/>
            <a:fld id="{75058F72-DDA4-45C4-8172-19DBA0FBF02B}" type="slidenum">
              <a:rPr lang="ar-SA" altLang="en-US">
                <a:cs typeface="B Traffic" pitchFamily="2" charset="-78"/>
              </a:rPr>
              <a:pPr algn="l" rtl="1"/>
              <a:t>11</a:t>
            </a:fld>
            <a:endParaRPr lang="en-US" altLang="en-US">
              <a:cs typeface="B Traffic" pitchFamily="2" charset="-78"/>
            </a:endParaRPr>
          </a:p>
        </p:txBody>
      </p:sp>
      <p:sp>
        <p:nvSpPr>
          <p:cNvPr id="32770" name="Rectangle 1026"/>
          <p:cNvSpPr>
            <a:spLocks noGrp="1" noChangeArrowheads="1"/>
          </p:cNvSpPr>
          <p:nvPr>
            <p:ph type="title"/>
          </p:nvPr>
        </p:nvSpPr>
        <p:spPr>
          <a:solidFill>
            <a:srgbClr val="CCFFCC"/>
          </a:solidFill>
        </p:spPr>
        <p:txBody>
          <a:bodyPr/>
          <a:lstStyle/>
          <a:p>
            <a:pPr rtl="1"/>
            <a:r>
              <a:rPr lang="ar-SA" altLang="en-US">
                <a:cs typeface="B Traffic" pitchFamily="2" charset="-78"/>
              </a:rPr>
              <a:t>ميكروسكوپ يك</a:t>
            </a:r>
            <a:r>
              <a:rPr lang="en-GB" altLang="en-US">
                <a:cs typeface="B Traffic" pitchFamily="2" charset="-78"/>
              </a:rPr>
              <a:t> </a:t>
            </a:r>
            <a:r>
              <a:rPr lang="ar-SA" altLang="en-US">
                <a:cs typeface="B Traffic" pitchFamily="2" charset="-78"/>
              </a:rPr>
              <a:t>چشمي</a:t>
            </a:r>
            <a:r>
              <a:rPr lang="en-GB" altLang="en-US">
                <a:cs typeface="B Traffic" pitchFamily="2" charset="-78"/>
              </a:rPr>
              <a:t> </a:t>
            </a:r>
            <a:r>
              <a:rPr lang="ar-SA" altLang="en-US">
                <a:cs typeface="B Traffic" pitchFamily="2" charset="-78"/>
              </a:rPr>
              <a:t>بيولو</a:t>
            </a:r>
            <a:r>
              <a:rPr lang="en-GB" altLang="en-US">
                <a:cs typeface="B Traffic" pitchFamily="2" charset="-78"/>
              </a:rPr>
              <a:t> </a:t>
            </a:r>
            <a:r>
              <a:rPr lang="ar-SA" altLang="en-US">
                <a:cs typeface="B Traffic" pitchFamily="2" charset="-78"/>
              </a:rPr>
              <a:t>ژي</a:t>
            </a:r>
            <a:endParaRPr lang="en-US" altLang="en-US">
              <a:cs typeface="B Traffic" pitchFamily="2" charset="-78"/>
            </a:endParaRPr>
          </a:p>
        </p:txBody>
      </p:sp>
      <p:pic>
        <p:nvPicPr>
          <p:cNvPr id="32771" name="Picture 1027" descr="E:\fiber struct\microscope\A-Z Microscope Welcomes You!_files\history_files\Image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57575" y="2624138"/>
            <a:ext cx="2228850" cy="1609725"/>
          </a:xfrm>
          <a:prstGeom prst="rect">
            <a:avLst/>
          </a:prstGeom>
          <a:noFill/>
        </p:spPr>
      </p:pic>
      <p:pic>
        <p:nvPicPr>
          <p:cNvPr id="32772" name="Picture 1028" descr="E:\fiber struct\microscope\A-Z Microscope Welcomes You!_files\history_files\Image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1828800"/>
            <a:ext cx="6248400" cy="4648200"/>
          </a:xfrm>
          <a:prstGeom prst="rect">
            <a:avLst/>
          </a:prstGeom>
          <a:noFill/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ساختمان فیزیکی الیاف - دکتر مصطفی یوسفی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813A3-B133-4EE2-BB12-556180ED6D12}" type="slidenum">
              <a:rPr lang="en-GB" smtClean="0"/>
              <a:pPr/>
              <a:t>12</a:t>
            </a:fld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1785918" y="3071810"/>
            <a:ext cx="5224507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2800" dirty="0" smtClean="0">
                <a:solidFill>
                  <a:srgbClr val="0070C0"/>
                </a:solidFill>
                <a:cs typeface="B Traffic" pitchFamily="2" charset="-78"/>
              </a:rPr>
              <a:t>انواع میکروسکوپ مرکب:</a:t>
            </a:r>
          </a:p>
          <a:p>
            <a:pPr algn="r" rtl="1"/>
            <a:r>
              <a:rPr lang="fa-IR" sz="2800" dirty="0" smtClean="0">
                <a:solidFill>
                  <a:srgbClr val="FF0000"/>
                </a:solidFill>
                <a:cs typeface="B Traffic" pitchFamily="2" charset="-78"/>
              </a:rPr>
              <a:t>1- میکروسکوپ نوری عبوری (بیولوژی)</a:t>
            </a:r>
          </a:p>
          <a:p>
            <a:pPr algn="r" rtl="1"/>
            <a:r>
              <a:rPr lang="fa-IR" sz="2800" dirty="0" smtClean="0">
                <a:solidFill>
                  <a:srgbClr val="FF0000"/>
                </a:solidFill>
                <a:cs typeface="B Traffic" pitchFamily="2" charset="-78"/>
              </a:rPr>
              <a:t>2- میکروسکوپ نوری انعکاسی (متالوژی)</a:t>
            </a:r>
            <a:endParaRPr lang="en-GB" sz="2800" dirty="0">
              <a:solidFill>
                <a:srgbClr val="FF0000"/>
              </a:solidFill>
              <a:cs typeface="B Traffic" pitchFamily="2" charset="-7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ساختمان فیزیکی الیاف - دکتر مصطفی یوسفی</a:t>
            </a:r>
            <a:endParaRPr lang="en-GB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rtl="1"/>
            <a:fld id="{949C1EA8-32F4-4052-A455-060270E00CF6}" type="slidenum">
              <a:rPr lang="ar-SA" altLang="en-US">
                <a:cs typeface="B Traffic" pitchFamily="2" charset="-78"/>
              </a:rPr>
              <a:pPr algn="l" rtl="1"/>
              <a:t>13</a:t>
            </a:fld>
            <a:endParaRPr lang="en-US" altLang="en-US">
              <a:cs typeface="B Traffic" pitchFamily="2" charset="-78"/>
            </a:endParaRPr>
          </a:p>
        </p:txBody>
      </p:sp>
      <p:pic>
        <p:nvPicPr>
          <p:cNvPr id="28675" name="Picture 3" descr="E:\fiber struct\ميكروسكوپي\Mic2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990600"/>
            <a:ext cx="3810000" cy="5486400"/>
          </a:xfrm>
          <a:prstGeom prst="rect">
            <a:avLst/>
          </a:prstGeom>
          <a:noFill/>
        </p:spPr>
      </p:pic>
      <p:sp>
        <p:nvSpPr>
          <p:cNvPr id="28676" name="Text Box 4"/>
          <p:cNvSpPr txBox="1">
            <a:spLocks noChangeArrowheads="1"/>
          </p:cNvSpPr>
          <p:nvPr/>
        </p:nvSpPr>
        <p:spPr bwMode="auto">
          <a:xfrm>
            <a:off x="1524000" y="304800"/>
            <a:ext cx="54102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rtl="1">
              <a:spcBef>
                <a:spcPct val="50000"/>
              </a:spcBef>
            </a:pPr>
            <a:r>
              <a:rPr lang="ar-SA" altLang="en-US" sz="4000">
                <a:cs typeface="B Traffic" pitchFamily="2" charset="-78"/>
              </a:rPr>
              <a:t>ميكرسكوپ دو</a:t>
            </a:r>
            <a:r>
              <a:rPr lang="en-GB" altLang="en-US" sz="4000">
                <a:cs typeface="B Traffic" pitchFamily="2" charset="-78"/>
              </a:rPr>
              <a:t> </a:t>
            </a:r>
            <a:r>
              <a:rPr lang="ar-SA" altLang="en-US" sz="4000">
                <a:cs typeface="B Traffic" pitchFamily="2" charset="-78"/>
              </a:rPr>
              <a:t>چشمي</a:t>
            </a:r>
            <a:endParaRPr lang="en-US" altLang="en-US" sz="4000">
              <a:cs typeface="B Traffic" pitchFamily="2" charset="-7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ساختمان فیزیکی الیاف - دکتر مصطفی یوسفی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rtl="1"/>
            <a:fld id="{4A72882A-E9DE-4F07-B9DE-B909E127E4EF}" type="slidenum">
              <a:rPr lang="ar-SA" altLang="en-US">
                <a:cs typeface="B Traffic" pitchFamily="2" charset="-78"/>
              </a:rPr>
              <a:pPr algn="l" rtl="1"/>
              <a:t>14</a:t>
            </a:fld>
            <a:endParaRPr lang="en-US" altLang="en-US">
              <a:cs typeface="B Traffic" pitchFamily="2" charset="-78"/>
            </a:endParaRPr>
          </a:p>
        </p:txBody>
      </p:sp>
      <p:pic>
        <p:nvPicPr>
          <p:cNvPr id="44034" name="Picture 1026" descr="E:\fiber struct\ميكروسكوپي\objectiv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600200"/>
            <a:ext cx="3581400" cy="4114800"/>
          </a:xfrm>
          <a:prstGeom prst="rect">
            <a:avLst/>
          </a:prstGeom>
          <a:noFill/>
        </p:spPr>
      </p:pic>
      <p:pic>
        <p:nvPicPr>
          <p:cNvPr id="44035" name="Picture 1027" descr="E:\fiber struct\ميكروسكوپي\netfantas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8800" y="1066800"/>
            <a:ext cx="2743200" cy="4635500"/>
          </a:xfrm>
          <a:prstGeom prst="rect">
            <a:avLst/>
          </a:prstGeom>
          <a:noFill/>
        </p:spPr>
      </p:pic>
      <p:sp>
        <p:nvSpPr>
          <p:cNvPr id="44036" name="Text Box 1028"/>
          <p:cNvSpPr txBox="1">
            <a:spLocks noChangeArrowheads="1"/>
          </p:cNvSpPr>
          <p:nvPr/>
        </p:nvSpPr>
        <p:spPr bwMode="auto">
          <a:xfrm>
            <a:off x="5105400" y="457200"/>
            <a:ext cx="4038600" cy="1077218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rtl="1">
              <a:spcBef>
                <a:spcPct val="50000"/>
              </a:spcBef>
            </a:pPr>
            <a:r>
              <a:rPr lang="ar-SA" altLang="en-US" sz="3200" b="1">
                <a:cs typeface="B Traffic" pitchFamily="2" charset="-78"/>
              </a:rPr>
              <a:t>ميكروسكوپ بيولوژي</a:t>
            </a:r>
            <a:r>
              <a:rPr lang="en-GB" altLang="en-US" sz="3200" b="1">
                <a:cs typeface="B Traffic" pitchFamily="2" charset="-78"/>
              </a:rPr>
              <a:t> </a:t>
            </a:r>
            <a:r>
              <a:rPr lang="ar-SA" altLang="en-US" sz="3200" b="1">
                <a:cs typeface="B Traffic" pitchFamily="2" charset="-78"/>
              </a:rPr>
              <a:t>جديد</a:t>
            </a:r>
            <a:endParaRPr lang="en-US" altLang="en-US">
              <a:cs typeface="B Traffic" pitchFamily="2" charset="-78"/>
            </a:endParaRPr>
          </a:p>
        </p:txBody>
      </p:sp>
      <p:sp>
        <p:nvSpPr>
          <p:cNvPr id="44037" name="Text Box 1029"/>
          <p:cNvSpPr txBox="1">
            <a:spLocks noChangeArrowheads="1"/>
          </p:cNvSpPr>
          <p:nvPr/>
        </p:nvSpPr>
        <p:spPr bwMode="auto">
          <a:xfrm>
            <a:off x="914400" y="1752600"/>
            <a:ext cx="3581400" cy="579438"/>
          </a:xfrm>
          <a:prstGeom prst="rect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rtl="1">
              <a:spcBef>
                <a:spcPct val="50000"/>
              </a:spcBef>
            </a:pPr>
            <a:r>
              <a:rPr lang="ar-SA" altLang="en-US" sz="3200">
                <a:cs typeface="B Traffic" pitchFamily="2" charset="-78"/>
              </a:rPr>
              <a:t>دماغي گردان و</a:t>
            </a:r>
            <a:r>
              <a:rPr lang="en-GB" altLang="en-US" sz="3200">
                <a:cs typeface="B Traffic" pitchFamily="2" charset="-78"/>
              </a:rPr>
              <a:t> </a:t>
            </a:r>
            <a:r>
              <a:rPr lang="ar-SA" altLang="en-US" sz="3200">
                <a:cs typeface="B Traffic" pitchFamily="2" charset="-78"/>
              </a:rPr>
              <a:t>شئيها</a:t>
            </a:r>
            <a:endParaRPr lang="en-US" altLang="en-US">
              <a:cs typeface="B Traffic" pitchFamily="2" charset="-78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ساختمان فیزیکی الیاف - دکتر مصطفی یوسفی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rtl="1"/>
            <a:fld id="{88D3A4B3-B65C-413E-A10F-5B5066C7B17D}" type="slidenum">
              <a:rPr lang="ar-SA" altLang="en-US">
                <a:cs typeface="B Traffic" pitchFamily="2" charset="-78"/>
              </a:rPr>
              <a:pPr algn="l" rtl="1"/>
              <a:t>15</a:t>
            </a:fld>
            <a:endParaRPr lang="en-US" altLang="en-US">
              <a:cs typeface="B Traffic" pitchFamily="2" charset="-78"/>
            </a:endParaRPr>
          </a:p>
        </p:txBody>
      </p:sp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accent2"/>
          </a:solidFill>
        </p:spPr>
        <p:txBody>
          <a:bodyPr/>
          <a:lstStyle/>
          <a:p>
            <a:pPr rtl="1"/>
            <a:r>
              <a:rPr lang="ar-SA" altLang="en-US">
                <a:solidFill>
                  <a:schemeClr val="bg1"/>
                </a:solidFill>
                <a:cs typeface="B Traffic" pitchFamily="2" charset="-78"/>
              </a:rPr>
              <a:t>اجزاء اصلي</a:t>
            </a:r>
            <a:r>
              <a:rPr lang="en-GB" altLang="en-US">
                <a:solidFill>
                  <a:schemeClr val="bg1"/>
                </a:solidFill>
                <a:cs typeface="B Traffic" pitchFamily="2" charset="-78"/>
              </a:rPr>
              <a:t> </a:t>
            </a:r>
            <a:r>
              <a:rPr lang="ar-SA" altLang="en-US">
                <a:solidFill>
                  <a:schemeClr val="bg1"/>
                </a:solidFill>
                <a:cs typeface="B Traffic" pitchFamily="2" charset="-78"/>
              </a:rPr>
              <a:t>يك ميكروسكوپ</a:t>
            </a:r>
            <a:endParaRPr lang="en-US" altLang="en-US">
              <a:cs typeface="B Traffic" pitchFamily="2" charset="-78"/>
            </a:endParaRP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7772400" cy="4724400"/>
          </a:xfrm>
          <a:solidFill>
            <a:srgbClr val="FFCCFF"/>
          </a:solidFill>
        </p:spPr>
        <p:txBody>
          <a:bodyPr/>
          <a:lstStyle/>
          <a:p>
            <a:pPr algn="r" rtl="1"/>
            <a:r>
              <a:rPr lang="ar-SA" altLang="en-US" dirty="0" smtClean="0">
                <a:cs typeface="B Traffic" pitchFamily="2" charset="-78"/>
              </a:rPr>
              <a:t>چشم</a:t>
            </a:r>
            <a:r>
              <a:rPr lang="fa-IR" altLang="en-US" dirty="0" smtClean="0">
                <a:cs typeface="B Traffic" pitchFamily="2" charset="-78"/>
              </a:rPr>
              <a:t>ی</a:t>
            </a:r>
            <a:endParaRPr lang="en-US" altLang="en-US" dirty="0">
              <a:cs typeface="B Traffic" pitchFamily="2" charset="-78"/>
            </a:endParaRPr>
          </a:p>
          <a:p>
            <a:pPr algn="r" rtl="1"/>
            <a:r>
              <a:rPr lang="ar-SA" altLang="en-US" dirty="0" smtClean="0">
                <a:cs typeface="B Traffic" pitchFamily="2" charset="-78"/>
              </a:rPr>
              <a:t>ش</a:t>
            </a:r>
            <a:r>
              <a:rPr lang="fa-IR" altLang="en-US" dirty="0" smtClean="0">
                <a:cs typeface="B Traffic" pitchFamily="2" charset="-78"/>
              </a:rPr>
              <a:t>ی</a:t>
            </a:r>
            <a:r>
              <a:rPr lang="ar-SA" altLang="en-US" dirty="0" smtClean="0">
                <a:cs typeface="B Traffic" pitchFamily="2" charset="-78"/>
              </a:rPr>
              <a:t>ئي</a:t>
            </a:r>
            <a:r>
              <a:rPr lang="en-GB" altLang="en-US" dirty="0" smtClean="0">
                <a:cs typeface="B Traffic" pitchFamily="2" charset="-78"/>
              </a:rPr>
              <a:t>   </a:t>
            </a:r>
            <a:r>
              <a:rPr lang="en-US" altLang="en-US" dirty="0">
                <a:cs typeface="B Traffic" pitchFamily="2" charset="-78"/>
              </a:rPr>
              <a:t>objective </a:t>
            </a:r>
          </a:p>
          <a:p>
            <a:pPr algn="r" rtl="1"/>
            <a:r>
              <a:rPr lang="ar-SA" altLang="en-US" dirty="0" smtClean="0">
                <a:cs typeface="B Traffic" pitchFamily="2" charset="-78"/>
              </a:rPr>
              <a:t>جمع </a:t>
            </a:r>
            <a:r>
              <a:rPr lang="ar-SA" altLang="en-US" dirty="0">
                <a:cs typeface="B Traffic" pitchFamily="2" charset="-78"/>
              </a:rPr>
              <a:t>كننده يا متمركز كننده</a:t>
            </a:r>
            <a:r>
              <a:rPr lang="en-GB" altLang="en-US" dirty="0">
                <a:cs typeface="B Traffic" pitchFamily="2" charset="-78"/>
              </a:rPr>
              <a:t>   </a:t>
            </a:r>
            <a:r>
              <a:rPr lang="en-US" altLang="en-US" dirty="0">
                <a:cs typeface="B Traffic" pitchFamily="2" charset="-78"/>
              </a:rPr>
              <a:t>condenser</a:t>
            </a:r>
          </a:p>
          <a:p>
            <a:pPr algn="r" rtl="1"/>
            <a:r>
              <a:rPr lang="ar-SA" altLang="en-US" dirty="0" smtClean="0">
                <a:cs typeface="B Traffic" pitchFamily="2" charset="-78"/>
              </a:rPr>
              <a:t>چشمي</a:t>
            </a:r>
            <a:r>
              <a:rPr lang="en-GB" altLang="en-US" dirty="0" smtClean="0">
                <a:cs typeface="B Traffic" pitchFamily="2" charset="-78"/>
              </a:rPr>
              <a:t>     </a:t>
            </a:r>
            <a:r>
              <a:rPr lang="en-US" altLang="en-US" dirty="0">
                <a:cs typeface="B Traffic" pitchFamily="2" charset="-78"/>
              </a:rPr>
              <a:t>eyepiece or </a:t>
            </a:r>
            <a:r>
              <a:rPr lang="en-US" altLang="en-US" dirty="0" err="1">
                <a:cs typeface="B Traffic" pitchFamily="2" charset="-78"/>
              </a:rPr>
              <a:t>occular</a:t>
            </a:r>
            <a:endParaRPr lang="en-US" altLang="en-US" dirty="0">
              <a:cs typeface="B Traffic" pitchFamily="2" charset="-78"/>
            </a:endParaRPr>
          </a:p>
          <a:p>
            <a:pPr algn="r" rtl="1"/>
            <a:r>
              <a:rPr lang="ar-SA" altLang="en-US" dirty="0" smtClean="0">
                <a:cs typeface="B Traffic" pitchFamily="2" charset="-78"/>
              </a:rPr>
              <a:t>منبع </a:t>
            </a:r>
            <a:r>
              <a:rPr lang="ar-SA" altLang="en-US" dirty="0">
                <a:cs typeface="B Traffic" pitchFamily="2" charset="-78"/>
              </a:rPr>
              <a:t>نور</a:t>
            </a:r>
            <a:r>
              <a:rPr lang="en-GB" altLang="en-US" dirty="0">
                <a:cs typeface="B Traffic" pitchFamily="2" charset="-78"/>
              </a:rPr>
              <a:t>  </a:t>
            </a:r>
            <a:r>
              <a:rPr lang="en-US" altLang="en-US" dirty="0">
                <a:cs typeface="B Traffic" pitchFamily="2" charset="-78"/>
              </a:rPr>
              <a:t>light source </a:t>
            </a:r>
          </a:p>
          <a:p>
            <a:pPr algn="r" rtl="1"/>
            <a:r>
              <a:rPr lang="ar-SA" altLang="en-US" dirty="0" smtClean="0">
                <a:cs typeface="B Traffic" pitchFamily="2" charset="-78"/>
              </a:rPr>
              <a:t>بدنه</a:t>
            </a:r>
            <a:r>
              <a:rPr lang="en-GB" altLang="en-US" dirty="0" smtClean="0">
                <a:cs typeface="B Traffic" pitchFamily="2" charset="-78"/>
              </a:rPr>
              <a:t>  </a:t>
            </a:r>
            <a:r>
              <a:rPr lang="en-GB" altLang="en-US" dirty="0">
                <a:cs typeface="B Traffic" pitchFamily="2" charset="-78"/>
              </a:rPr>
              <a:t>، </a:t>
            </a:r>
            <a:r>
              <a:rPr lang="ar-SA" altLang="en-US" dirty="0">
                <a:cs typeface="B Traffic" pitchFamily="2" charset="-78"/>
              </a:rPr>
              <a:t>پيچهاي</a:t>
            </a:r>
            <a:r>
              <a:rPr lang="en-GB" altLang="en-US" dirty="0">
                <a:cs typeface="B Traffic" pitchFamily="2" charset="-78"/>
              </a:rPr>
              <a:t> </a:t>
            </a:r>
            <a:r>
              <a:rPr lang="ar-SA" altLang="en-US" dirty="0">
                <a:cs typeface="B Traffic" pitchFamily="2" charset="-78"/>
              </a:rPr>
              <a:t>تنظيم</a:t>
            </a:r>
            <a:r>
              <a:rPr lang="en-GB" altLang="en-US" dirty="0">
                <a:cs typeface="B Traffic" pitchFamily="2" charset="-78"/>
              </a:rPr>
              <a:t>  ، </a:t>
            </a:r>
            <a:r>
              <a:rPr lang="ar-SA" altLang="en-US" dirty="0">
                <a:cs typeface="B Traffic" pitchFamily="2" charset="-78"/>
              </a:rPr>
              <a:t>تا بشبند ها</a:t>
            </a:r>
            <a:r>
              <a:rPr lang="en-GB" altLang="en-US" dirty="0">
                <a:cs typeface="B Traffic" pitchFamily="2" charset="-78"/>
              </a:rPr>
              <a:t> ، </a:t>
            </a:r>
            <a:r>
              <a:rPr lang="ar-SA" altLang="en-US" dirty="0">
                <a:cs typeface="B Traffic" pitchFamily="2" charset="-78"/>
              </a:rPr>
              <a:t>فيلتر </a:t>
            </a:r>
            <a:r>
              <a:rPr lang="ar-SA" altLang="en-US" dirty="0" smtClean="0">
                <a:cs typeface="B Traffic" pitchFamily="2" charset="-78"/>
              </a:rPr>
              <a:t>ها</a:t>
            </a:r>
            <a:r>
              <a:rPr lang="fa-IR" altLang="en-US" dirty="0" smtClean="0">
                <a:cs typeface="B Traffic" pitchFamily="2" charset="-78"/>
              </a:rPr>
              <a:t> </a:t>
            </a:r>
            <a:r>
              <a:rPr lang="ar-SA" altLang="en-US" dirty="0" smtClean="0">
                <a:cs typeface="B Traffic" pitchFamily="2" charset="-78"/>
              </a:rPr>
              <a:t>(صافي</a:t>
            </a:r>
            <a:r>
              <a:rPr lang="en-GB" altLang="en-US" dirty="0" smtClean="0">
                <a:cs typeface="B Traffic" pitchFamily="2" charset="-78"/>
              </a:rPr>
              <a:t> </a:t>
            </a:r>
            <a:r>
              <a:rPr lang="ar-SA" altLang="en-US" dirty="0" smtClean="0">
                <a:cs typeface="B Traffic" pitchFamily="2" charset="-78"/>
              </a:rPr>
              <a:t>ها</a:t>
            </a:r>
            <a:r>
              <a:rPr lang="fa-IR" altLang="en-US" dirty="0" smtClean="0">
                <a:cs typeface="B Traffic" pitchFamily="2" charset="-78"/>
              </a:rPr>
              <a:t>) </a:t>
            </a:r>
            <a:r>
              <a:rPr lang="en-US" altLang="en-US" sz="2400" dirty="0" smtClean="0">
                <a:cs typeface="B Traffic" pitchFamily="2" charset="-78"/>
              </a:rPr>
              <a:t>Body tube, adjusting screws, diaphragms, </a:t>
            </a:r>
            <a:r>
              <a:rPr lang="en-US" altLang="ar-SA" sz="2400" dirty="0" smtClean="0">
                <a:cs typeface="B Traffic" pitchFamily="2" charset="-78"/>
              </a:rPr>
              <a:t>filters</a:t>
            </a:r>
            <a:endParaRPr lang="en-US" altLang="ar-SA" sz="2400" dirty="0">
              <a:cs typeface="B Traffic" pitchFamily="2" charset="-7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ساختمان فیزیکی الیاف - دکتر مصطفی یوسفی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sz="2800" b="1" dirty="0">
                <a:solidFill>
                  <a:srgbClr val="FF0000"/>
                </a:solidFill>
                <a:latin typeface="Verdana" pitchFamily="34" charset="0"/>
              </a:rPr>
              <a:t>Functions of the Major Parts of a Optical Microscope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7772400" cy="4114800"/>
          </a:xfrm>
          <a:noFill/>
          <a:ln/>
        </p:spPr>
        <p:txBody>
          <a:bodyPr>
            <a:normAutofit/>
          </a:bodyPr>
          <a:lstStyle/>
          <a:p>
            <a:pPr algn="r" rtl="1">
              <a:buSzPct val="140000"/>
              <a:buFont typeface="Wingdings" pitchFamily="2" charset="2"/>
              <a:buChar char="§"/>
            </a:pPr>
            <a:r>
              <a:rPr lang="fa-IR" sz="2800" b="1" dirty="0" smtClean="0">
                <a:solidFill>
                  <a:srgbClr val="FF0000"/>
                </a:solidFill>
                <a:latin typeface="Verdana" pitchFamily="34" charset="0"/>
                <a:cs typeface="B Traffic" pitchFamily="2" charset="-78"/>
              </a:rPr>
              <a:t>لامپ</a:t>
            </a:r>
            <a:r>
              <a:rPr lang="fa-IR" sz="2800" b="1" dirty="0" smtClean="0">
                <a:latin typeface="Verdana" pitchFamily="34" charset="0"/>
                <a:cs typeface="B Traffic" pitchFamily="2" charset="-78"/>
              </a:rPr>
              <a:t> و </a:t>
            </a:r>
            <a:r>
              <a:rPr lang="fa-IR" sz="2800" b="1" dirty="0" smtClean="0">
                <a:solidFill>
                  <a:srgbClr val="FF0000"/>
                </a:solidFill>
                <a:latin typeface="Verdana" pitchFamily="34" charset="0"/>
                <a:cs typeface="B Traffic" pitchFamily="2" charset="-78"/>
              </a:rPr>
              <a:t>کاندنسور</a:t>
            </a:r>
            <a:r>
              <a:rPr lang="fa-IR" sz="2800" b="1" dirty="0" smtClean="0">
                <a:latin typeface="Verdana" pitchFamily="34" charset="0"/>
                <a:cs typeface="B Traffic" pitchFamily="2" charset="-78"/>
              </a:rPr>
              <a:t>: نور را به نمونه می تابانند.</a:t>
            </a:r>
          </a:p>
          <a:p>
            <a:pPr algn="r" rtl="1">
              <a:buSzPct val="140000"/>
              <a:buFont typeface="Wingdings" pitchFamily="2" charset="2"/>
              <a:buChar char="§"/>
            </a:pPr>
            <a:r>
              <a:rPr lang="fa-IR" sz="2800" b="1" dirty="0" smtClean="0">
                <a:solidFill>
                  <a:srgbClr val="FF0000"/>
                </a:solidFill>
                <a:latin typeface="Verdana" pitchFamily="34" charset="0"/>
                <a:cs typeface="B Traffic" pitchFamily="2" charset="-78"/>
              </a:rPr>
              <a:t>میز</a:t>
            </a:r>
            <a:r>
              <a:rPr lang="fa-IR" sz="2800" b="1" dirty="0" smtClean="0">
                <a:latin typeface="Verdana" pitchFamily="34" charset="0"/>
                <a:cs typeface="B Traffic" pitchFamily="2" charset="-78"/>
              </a:rPr>
              <a:t> یا </a:t>
            </a:r>
            <a:r>
              <a:rPr lang="en-US" sz="2800" b="1" dirty="0" smtClean="0">
                <a:solidFill>
                  <a:srgbClr val="FF0000"/>
                </a:solidFill>
                <a:latin typeface="Verdana" pitchFamily="34" charset="0"/>
                <a:cs typeface="B Traffic" pitchFamily="2" charset="-78"/>
              </a:rPr>
              <a:t>stage</a:t>
            </a:r>
            <a:r>
              <a:rPr lang="fa-IR" sz="2800" b="1" dirty="0" smtClean="0">
                <a:latin typeface="Verdana" pitchFamily="34" charset="0"/>
                <a:cs typeface="B Traffic" pitchFamily="2" charset="-78"/>
              </a:rPr>
              <a:t> : نمونه روی میز قرار می گیرد. میز می تواند در دو جهت </a:t>
            </a:r>
            <a:r>
              <a:rPr lang="en-US" sz="2800" b="1" dirty="0" smtClean="0">
                <a:latin typeface="Verdana" pitchFamily="34" charset="0"/>
                <a:cs typeface="B Traffic" pitchFamily="2" charset="-78"/>
              </a:rPr>
              <a:t>x</a:t>
            </a:r>
            <a:r>
              <a:rPr lang="fa-IR" sz="2800" b="1" dirty="0" smtClean="0">
                <a:latin typeface="Verdana" pitchFamily="34" charset="0"/>
                <a:cs typeface="B Traffic" pitchFamily="2" charset="-78"/>
              </a:rPr>
              <a:t> و </a:t>
            </a:r>
            <a:r>
              <a:rPr lang="en-US" sz="2800" b="1" dirty="0" smtClean="0">
                <a:latin typeface="Verdana" pitchFamily="34" charset="0"/>
                <a:cs typeface="B Traffic" pitchFamily="2" charset="-78"/>
              </a:rPr>
              <a:t>y</a:t>
            </a:r>
            <a:r>
              <a:rPr lang="fa-IR" sz="2800" b="1" dirty="0" smtClean="0">
                <a:latin typeface="Verdana" pitchFamily="34" charset="0"/>
                <a:cs typeface="B Traffic" pitchFamily="2" charset="-78"/>
              </a:rPr>
              <a:t> حرکت کند.</a:t>
            </a:r>
          </a:p>
          <a:p>
            <a:pPr algn="r" rtl="1">
              <a:buSzPct val="140000"/>
              <a:buFont typeface="Wingdings" pitchFamily="2" charset="2"/>
              <a:buChar char="§"/>
            </a:pPr>
            <a:r>
              <a:rPr lang="fa-IR" sz="2800" b="1" dirty="0" smtClean="0">
                <a:solidFill>
                  <a:srgbClr val="FF0000"/>
                </a:solidFill>
                <a:latin typeface="Verdana" pitchFamily="34" charset="0"/>
                <a:cs typeface="B Traffic" pitchFamily="2" charset="-78"/>
              </a:rPr>
              <a:t>پیچ های تنظیم</a:t>
            </a:r>
            <a:r>
              <a:rPr lang="fa-IR" sz="2800" b="1" dirty="0" smtClean="0">
                <a:latin typeface="Verdana" pitchFamily="34" charset="0"/>
                <a:cs typeface="B Traffic" pitchFamily="2" charset="-78"/>
              </a:rPr>
              <a:t>: چون فاصله بین شیئی و چشمی ثابت است، تنظیم توسط بالا و پایین بردن </a:t>
            </a:r>
            <a:r>
              <a:rPr lang="en-US" sz="2800" b="1" dirty="0" smtClean="0">
                <a:latin typeface="Verdana" pitchFamily="34" charset="0"/>
                <a:cs typeface="B Traffic" pitchFamily="2" charset="-78"/>
              </a:rPr>
              <a:t>stage</a:t>
            </a:r>
            <a:r>
              <a:rPr lang="fa-IR" sz="2800" b="1" dirty="0" smtClean="0">
                <a:latin typeface="Verdana" pitchFamily="34" charset="0"/>
                <a:cs typeface="B Traffic" pitchFamily="2" charset="-78"/>
              </a:rPr>
              <a:t> یا میز صورت می گیرد.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813A3-B133-4EE2-BB12-556180ED6D12}" type="slidenum">
              <a:rPr lang="en-GB" smtClean="0"/>
              <a:pPr/>
              <a:t>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ساختمان فیزیکی الیاف - دکتر مصطفی یوسفی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228600"/>
            <a:ext cx="4953000" cy="838200"/>
          </a:xfrm>
        </p:spPr>
        <p:txBody>
          <a:bodyPr/>
          <a:lstStyle/>
          <a:p>
            <a:r>
              <a:rPr lang="en-US" sz="3200" b="1">
                <a:solidFill>
                  <a:schemeClr val="accent2"/>
                </a:solidFill>
                <a:latin typeface="Verdana" pitchFamily="34" charset="0"/>
              </a:rPr>
              <a:t>Light Sources</a:t>
            </a:r>
          </a:p>
        </p:txBody>
      </p:sp>
      <p:pic>
        <p:nvPicPr>
          <p:cNvPr id="52227" name="Picture 3" descr="lamphous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752600"/>
            <a:ext cx="3170238" cy="3505200"/>
          </a:xfrm>
          <a:prstGeom prst="rect">
            <a:avLst/>
          </a:prstGeom>
          <a:noFill/>
        </p:spPr>
      </p:pic>
      <p:pic>
        <p:nvPicPr>
          <p:cNvPr id="52228" name="Picture 4" descr="lamp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38600" y="1371600"/>
            <a:ext cx="4800600" cy="2366963"/>
          </a:xfrm>
          <a:prstGeom prst="rect">
            <a:avLst/>
          </a:prstGeom>
          <a:noFill/>
        </p:spPr>
      </p:pic>
      <p:pic>
        <p:nvPicPr>
          <p:cNvPr id="52229" name="Picture 5" descr="fiberoptic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4114800"/>
            <a:ext cx="3817938" cy="2228850"/>
          </a:xfrm>
          <a:prstGeom prst="rect">
            <a:avLst/>
          </a:prstGeom>
          <a:noFill/>
        </p:spPr>
      </p:pic>
      <p:sp>
        <p:nvSpPr>
          <p:cNvPr id="52230" name="Rectangle 6"/>
          <p:cNvSpPr>
            <a:spLocks noChangeArrowheads="1"/>
          </p:cNvSpPr>
          <p:nvPr/>
        </p:nvSpPr>
        <p:spPr bwMode="auto">
          <a:xfrm>
            <a:off x="1828800" y="1676400"/>
            <a:ext cx="838200" cy="304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52231" name="Rectangle 7"/>
          <p:cNvSpPr>
            <a:spLocks noChangeArrowheads="1"/>
          </p:cNvSpPr>
          <p:nvPr/>
        </p:nvSpPr>
        <p:spPr bwMode="auto">
          <a:xfrm>
            <a:off x="5867400" y="3505200"/>
            <a:ext cx="685800" cy="228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52232" name="Rectangle 8"/>
          <p:cNvSpPr>
            <a:spLocks noChangeArrowheads="1"/>
          </p:cNvSpPr>
          <p:nvPr/>
        </p:nvSpPr>
        <p:spPr bwMode="auto">
          <a:xfrm>
            <a:off x="4800600" y="4191000"/>
            <a:ext cx="838200" cy="304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813A3-B133-4EE2-BB12-556180ED6D12}" type="slidenum">
              <a:rPr lang="en-GB" smtClean="0"/>
              <a:pPr/>
              <a:t>17</a:t>
            </a:fld>
            <a:endParaRPr lang="en-GB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ساختمان فیزیکی الیاف - دکتر مصطفی یوسفی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ChangeArrowheads="1"/>
          </p:cNvSpPr>
          <p:nvPr/>
        </p:nvSpPr>
        <p:spPr bwMode="auto">
          <a:xfrm>
            <a:off x="4038600" y="5334000"/>
            <a:ext cx="1066800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53251" name="Rectangle 3"/>
          <p:cNvSpPr>
            <a:spLocks noChangeArrowheads="1"/>
          </p:cNvSpPr>
          <p:nvPr/>
        </p:nvSpPr>
        <p:spPr bwMode="auto">
          <a:xfrm>
            <a:off x="3962400" y="5715000"/>
            <a:ext cx="1066800" cy="228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53252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0"/>
            <a:ext cx="7772400" cy="1143000"/>
          </a:xfrm>
        </p:spPr>
        <p:txBody>
          <a:bodyPr/>
          <a:lstStyle/>
          <a:p>
            <a:r>
              <a:rPr lang="en-US" sz="2800" b="1">
                <a:solidFill>
                  <a:srgbClr val="0000FF"/>
                </a:solidFill>
                <a:latin typeface="Verdana" pitchFamily="34" charset="0"/>
              </a:rPr>
              <a:t>Specimen Stage</a:t>
            </a:r>
          </a:p>
        </p:txBody>
      </p:sp>
      <p:pic>
        <p:nvPicPr>
          <p:cNvPr id="53253" name="Picture 5" descr="stage1"/>
          <p:cNvPicPr>
            <a:picLocks noChangeAspect="1" noChangeArrowheads="1"/>
          </p:cNvPicPr>
          <p:nvPr/>
        </p:nvPicPr>
        <p:blipFill>
          <a:blip r:embed="rId3" cstate="print">
            <a:lum bright="-6000" contrast="18000"/>
          </a:blip>
          <a:srcRect/>
          <a:stretch>
            <a:fillRect/>
          </a:stretch>
        </p:blipFill>
        <p:spPr bwMode="auto">
          <a:xfrm>
            <a:off x="1371600" y="1295400"/>
            <a:ext cx="6248400" cy="4224338"/>
          </a:xfrm>
          <a:prstGeom prst="rect">
            <a:avLst/>
          </a:prstGeom>
          <a:noFill/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813A3-B133-4EE2-BB12-556180ED6D12}" type="slidenum">
              <a:rPr lang="en-GB" smtClean="0"/>
              <a:pPr/>
              <a:t>18</a:t>
            </a:fld>
            <a:endParaRPr lang="en-GB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ساختمان فیزیکی الیاف - دکتر مصطفی یوسفی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62000" y="1828800"/>
            <a:ext cx="7772400" cy="4419600"/>
          </a:xfrm>
          <a:noFill/>
          <a:ln/>
        </p:spPr>
        <p:txBody>
          <a:bodyPr>
            <a:normAutofit/>
          </a:bodyPr>
          <a:lstStyle/>
          <a:p>
            <a:pPr algn="r" rtl="1">
              <a:buSzPct val="140000"/>
              <a:buFont typeface="Wingdings" pitchFamily="2" charset="2"/>
              <a:buChar char="§"/>
            </a:pPr>
            <a:r>
              <a:rPr lang="fa-IR" sz="2800" b="1" dirty="0" smtClean="0">
                <a:solidFill>
                  <a:srgbClr val="FF0000"/>
                </a:solidFill>
                <a:latin typeface="Verdana" pitchFamily="34" charset="0"/>
                <a:cs typeface="B Traffic" pitchFamily="2" charset="-78"/>
              </a:rPr>
              <a:t>شیئی</a:t>
            </a:r>
            <a:r>
              <a:rPr lang="fa-IR" sz="2800" b="1" dirty="0" smtClean="0">
                <a:latin typeface="Verdana" pitchFamily="34" charset="0"/>
                <a:cs typeface="B Traffic" pitchFamily="2" charset="-78"/>
              </a:rPr>
              <a:t> یا </a:t>
            </a:r>
            <a:r>
              <a:rPr lang="en-US" sz="2800" b="1" dirty="0" smtClean="0">
                <a:solidFill>
                  <a:srgbClr val="FF0000"/>
                </a:solidFill>
                <a:latin typeface="Verdana" pitchFamily="34" charset="0"/>
                <a:cs typeface="B Traffic" pitchFamily="2" charset="-78"/>
              </a:rPr>
              <a:t>objective</a:t>
            </a:r>
            <a:r>
              <a:rPr lang="fa-IR" sz="2800" b="1" dirty="0" smtClean="0">
                <a:latin typeface="Verdana" pitchFamily="34" charset="0"/>
                <a:cs typeface="B Traffic" pitchFamily="2" charset="-78"/>
              </a:rPr>
              <a:t>: قسمت عمده بزرگنمایی را انجام می دهد و جزئیات نمونه را آشکار </a:t>
            </a:r>
            <a:r>
              <a:rPr lang="fa-IR" sz="3000" b="1" dirty="0" smtClean="0">
                <a:latin typeface="Verdana" pitchFamily="34" charset="0"/>
                <a:cs typeface="B Traffic" pitchFamily="2" charset="-78"/>
              </a:rPr>
              <a:t>می</a:t>
            </a:r>
            <a:r>
              <a:rPr lang="fa-IR" sz="2800" b="1" dirty="0" smtClean="0">
                <a:latin typeface="Verdana" pitchFamily="34" charset="0"/>
                <a:cs typeface="B Traffic" pitchFamily="2" charset="-78"/>
              </a:rPr>
              <a:t> کند.</a:t>
            </a:r>
          </a:p>
          <a:p>
            <a:pPr algn="r" rtl="1">
              <a:buSzPct val="140000"/>
              <a:buNone/>
            </a:pPr>
            <a:r>
              <a:rPr lang="en-US" sz="1700" dirty="0" smtClean="0">
                <a:latin typeface="Verdana" pitchFamily="34" charset="0"/>
                <a:cs typeface="B Traffic" pitchFamily="2" charset="-78"/>
              </a:rPr>
              <a:t>(</a:t>
            </a:r>
            <a:r>
              <a:rPr lang="en-US" sz="1700" i="1" dirty="0" smtClean="0">
                <a:latin typeface="Verdana" pitchFamily="34" charset="0"/>
                <a:cs typeface="B Traffic" pitchFamily="2" charset="-78"/>
              </a:rPr>
              <a:t>m</a:t>
            </a:r>
            <a:r>
              <a:rPr lang="en-US" sz="1700" baseline="-25000" dirty="0" smtClean="0">
                <a:latin typeface="Verdana" pitchFamily="34" charset="0"/>
                <a:cs typeface="B Traffic" pitchFamily="2" charset="-78"/>
              </a:rPr>
              <a:t>o</a:t>
            </a:r>
            <a:r>
              <a:rPr lang="en-US" sz="1700" dirty="0" smtClean="0">
                <a:latin typeface="Verdana" pitchFamily="34" charset="0"/>
                <a:cs typeface="B Traffic" pitchFamily="2" charset="-78"/>
              </a:rPr>
              <a:t> ~ 10 – 100)</a:t>
            </a:r>
            <a:endParaRPr lang="fa-IR" sz="1700" dirty="0" smtClean="0">
              <a:latin typeface="Verdana" pitchFamily="34" charset="0"/>
              <a:cs typeface="B Traffic" pitchFamily="2" charset="-78"/>
            </a:endParaRPr>
          </a:p>
          <a:p>
            <a:pPr algn="r" rtl="1">
              <a:buSzPct val="140000"/>
              <a:buFont typeface="Wingdings" pitchFamily="2" charset="2"/>
              <a:buChar char="§"/>
            </a:pPr>
            <a:r>
              <a:rPr lang="fa-IR" sz="2800" b="1" dirty="0" smtClean="0">
                <a:solidFill>
                  <a:srgbClr val="FF0000"/>
                </a:solidFill>
                <a:latin typeface="Verdana" pitchFamily="34" charset="0"/>
                <a:cs typeface="B Traffic" pitchFamily="2" charset="-78"/>
              </a:rPr>
              <a:t>چشمی</a:t>
            </a:r>
            <a:r>
              <a:rPr lang="fa-IR" sz="2800" b="1" dirty="0" smtClean="0">
                <a:latin typeface="Verdana" pitchFamily="34" charset="0"/>
                <a:cs typeface="B Traffic" pitchFamily="2" charset="-78"/>
              </a:rPr>
              <a:t> یا </a:t>
            </a:r>
            <a:r>
              <a:rPr lang="en-US" sz="2800" b="1" dirty="0" smtClean="0">
                <a:solidFill>
                  <a:srgbClr val="FF0000"/>
                </a:solidFill>
                <a:latin typeface="Verdana" pitchFamily="34" charset="0"/>
                <a:cs typeface="B Traffic" pitchFamily="2" charset="-78"/>
              </a:rPr>
              <a:t>Eyepiece</a:t>
            </a:r>
            <a:r>
              <a:rPr lang="fa-IR" sz="2800" b="1" dirty="0" smtClean="0">
                <a:latin typeface="Verdana" pitchFamily="34" charset="0"/>
                <a:cs typeface="B Traffic" pitchFamily="2" charset="-78"/>
              </a:rPr>
              <a:t>: بخشی از بزرگنمایی را انجام می دهد و یک تصویر مجازی تشکیل می شود.</a:t>
            </a:r>
            <a:r>
              <a:rPr lang="en-US" sz="2400" dirty="0" smtClean="0">
                <a:latin typeface="Verdana" pitchFamily="34" charset="0"/>
                <a:cs typeface="B Traffic" pitchFamily="2" charset="-78"/>
              </a:rPr>
              <a:t> </a:t>
            </a:r>
            <a:endParaRPr lang="fa-IR" sz="2400" dirty="0" smtClean="0">
              <a:latin typeface="Verdana" pitchFamily="34" charset="0"/>
              <a:cs typeface="B Traffic" pitchFamily="2" charset="-78"/>
            </a:endParaRPr>
          </a:p>
          <a:p>
            <a:pPr algn="r" rtl="1">
              <a:buSzPct val="140000"/>
              <a:buNone/>
            </a:pPr>
            <a:r>
              <a:rPr lang="en-US" sz="2400" dirty="0" smtClean="0">
                <a:latin typeface="Verdana" pitchFamily="34" charset="0"/>
                <a:cs typeface="B Traffic" pitchFamily="2" charset="-78"/>
              </a:rPr>
              <a:t>(</a:t>
            </a:r>
            <a:r>
              <a:rPr lang="en-US" sz="2400" i="1" dirty="0" smtClean="0">
                <a:latin typeface="Verdana" pitchFamily="34" charset="0"/>
                <a:cs typeface="B Traffic" pitchFamily="2" charset="-78"/>
              </a:rPr>
              <a:t>m</a:t>
            </a:r>
            <a:r>
              <a:rPr lang="en-US" sz="2400" baseline="-25000" dirty="0" smtClean="0">
                <a:latin typeface="Verdana" pitchFamily="34" charset="0"/>
                <a:cs typeface="B Traffic" pitchFamily="2" charset="-78"/>
              </a:rPr>
              <a:t>e</a:t>
            </a:r>
            <a:r>
              <a:rPr lang="en-US" sz="2400" dirty="0" smtClean="0">
                <a:latin typeface="Verdana" pitchFamily="34" charset="0"/>
                <a:cs typeface="B Traffic" pitchFamily="2" charset="-78"/>
              </a:rPr>
              <a:t> ~ 10)</a:t>
            </a:r>
            <a:endParaRPr lang="fa-IR" sz="2400" dirty="0" smtClean="0">
              <a:latin typeface="Verdana" pitchFamily="34" charset="0"/>
              <a:cs typeface="B Traffic" pitchFamily="2" charset="-78"/>
            </a:endParaRPr>
          </a:p>
          <a:p>
            <a:pPr algn="r" rtl="1">
              <a:buSzPct val="140000"/>
              <a:buFont typeface="Wingdings" pitchFamily="2" charset="2"/>
              <a:buChar char="§"/>
            </a:pPr>
            <a:r>
              <a:rPr lang="en-US" sz="2400" b="1" dirty="0" smtClean="0">
                <a:solidFill>
                  <a:srgbClr val="FF0000"/>
                </a:solidFill>
                <a:latin typeface="Verdana" pitchFamily="34" charset="0"/>
                <a:cs typeface="B Traffic" pitchFamily="2" charset="-78"/>
              </a:rPr>
              <a:t>Beam splitter</a:t>
            </a:r>
            <a:r>
              <a:rPr lang="en-US" sz="2400" dirty="0" smtClean="0">
                <a:solidFill>
                  <a:srgbClr val="FF0000"/>
                </a:solidFill>
                <a:latin typeface="Verdana" pitchFamily="34" charset="0"/>
                <a:cs typeface="B Traffic" pitchFamily="2" charset="-78"/>
              </a:rPr>
              <a:t> </a:t>
            </a:r>
            <a:r>
              <a:rPr lang="fa-IR" sz="2400" dirty="0" smtClean="0">
                <a:latin typeface="Verdana" pitchFamily="34" charset="0"/>
                <a:cs typeface="B Traffic" pitchFamily="2" charset="-78"/>
              </a:rPr>
              <a:t> و </a:t>
            </a:r>
            <a:r>
              <a:rPr lang="en-US" sz="2400" b="1" dirty="0" smtClean="0">
                <a:solidFill>
                  <a:srgbClr val="FF0000"/>
                </a:solidFill>
                <a:latin typeface="Verdana" pitchFamily="34" charset="0"/>
                <a:cs typeface="B Traffic" pitchFamily="2" charset="-78"/>
              </a:rPr>
              <a:t>camera</a:t>
            </a:r>
            <a:r>
              <a:rPr lang="fa-IR" sz="2400" b="1" dirty="0" smtClean="0">
                <a:latin typeface="Verdana" pitchFamily="34" charset="0"/>
                <a:cs typeface="B Traffic" pitchFamily="2" charset="-78"/>
              </a:rPr>
              <a:t> : ضبط تصاویر حقیقی تشکیل شده توسط عدسی شیئی را این اجزاء انجام می دهند.</a:t>
            </a:r>
            <a:endParaRPr lang="fa-IR" sz="3000" b="1" dirty="0" smtClean="0">
              <a:latin typeface="Verdana" pitchFamily="34" charset="0"/>
              <a:cs typeface="B Traffic" pitchFamily="2" charset="-78"/>
            </a:endParaRPr>
          </a:p>
          <a:p>
            <a:pPr>
              <a:buSzPct val="140000"/>
              <a:buNone/>
            </a:pPr>
            <a:endParaRPr lang="en-US" sz="2800" dirty="0">
              <a:latin typeface="Verdana" pitchFamily="34" charset="0"/>
              <a:cs typeface="B Traffic" pitchFamily="2" charset="-78"/>
            </a:endParaRP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sz="2800" b="1">
                <a:solidFill>
                  <a:srgbClr val="FF0000"/>
                </a:solidFill>
                <a:latin typeface="Verdana" pitchFamily="34" charset="0"/>
              </a:rPr>
              <a:t>Functions of the Major Parts of a Optical Microscope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813A3-B133-4EE2-BB12-556180ED6D12}" type="slidenum">
              <a:rPr lang="en-GB" smtClean="0"/>
              <a:pPr/>
              <a:t>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ساختمان فیزیکی الیاف - دکتر مصطفی یوسفی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>
            <a:normAutofit fontScale="90000"/>
          </a:bodyPr>
          <a:lstStyle/>
          <a:p>
            <a:pPr rtl="1"/>
            <a:r>
              <a:rPr lang="en-US" altLang="ar-SA" dirty="0">
                <a:cs typeface="B Traffic" pitchFamily="2" charset="-78"/>
              </a:rPr>
              <a:t/>
            </a:r>
            <a:br>
              <a:rPr lang="en-US" altLang="ar-SA" dirty="0">
                <a:cs typeface="B Traffic" pitchFamily="2" charset="-78"/>
              </a:rPr>
            </a:br>
            <a:r>
              <a:rPr lang="ar-SA" altLang="en-US" dirty="0">
                <a:solidFill>
                  <a:srgbClr val="FF0000"/>
                </a:solidFill>
                <a:cs typeface="B Titr" pitchFamily="2" charset="-78"/>
              </a:rPr>
              <a:t>ميكروسكوپ</a:t>
            </a:r>
            <a:r>
              <a:rPr lang="en-GB" altLang="en-US" dirty="0">
                <a:solidFill>
                  <a:srgbClr val="FF0000"/>
                </a:solidFill>
                <a:cs typeface="B Titr" pitchFamily="2" charset="-78"/>
              </a:rPr>
              <a:t> </a:t>
            </a:r>
            <a:r>
              <a:rPr lang="ar-SA" altLang="en-US" dirty="0">
                <a:solidFill>
                  <a:srgbClr val="FF0000"/>
                </a:solidFill>
                <a:cs typeface="B Titr" pitchFamily="2" charset="-78"/>
              </a:rPr>
              <a:t>نور مرئي</a:t>
            </a:r>
            <a:endParaRPr lang="en-US" altLang="en-US" dirty="0">
              <a:solidFill>
                <a:srgbClr val="FF0000"/>
              </a:solidFill>
              <a:cs typeface="B Titr" pitchFamily="2" charset="-78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rtl="1"/>
            <a:r>
              <a:rPr lang="en-US" altLang="ar-SA" dirty="0" smtClean="0">
                <a:cs typeface="B Traffic" pitchFamily="2" charset="-78"/>
              </a:rPr>
              <a:t>LIGHT  MICROSCOPE</a:t>
            </a:r>
            <a:endParaRPr lang="en-US" altLang="en-US" dirty="0">
              <a:cs typeface="B Traffic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267200" y="685800"/>
            <a:ext cx="4876800" cy="762000"/>
          </a:xfrm>
          <a:ln/>
        </p:spPr>
        <p:txBody>
          <a:bodyPr>
            <a:normAutofit/>
          </a:bodyPr>
          <a:lstStyle/>
          <a:p>
            <a:pPr rtl="1"/>
            <a:r>
              <a:rPr lang="fa-IR" sz="3200" b="1" dirty="0" smtClean="0">
                <a:solidFill>
                  <a:schemeClr val="accent2"/>
                </a:solidFill>
                <a:latin typeface="Verdana" pitchFamily="34" charset="0"/>
                <a:cs typeface="B Kamran" pitchFamily="2" charset="-78"/>
              </a:rPr>
              <a:t>میکروسکوپ های قدیمی و مدرن</a:t>
            </a:r>
            <a:endParaRPr lang="en-US" sz="3200" b="1" dirty="0">
              <a:solidFill>
                <a:schemeClr val="accent2"/>
              </a:solidFill>
              <a:latin typeface="Verdana" pitchFamily="34" charset="0"/>
              <a:cs typeface="B Kamran" pitchFamily="2" charset="-78"/>
            </a:endParaRPr>
          </a:p>
        </p:txBody>
      </p:sp>
      <p:pic>
        <p:nvPicPr>
          <p:cNvPr id="6147" name="Picture 3" descr="hookemicr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381000"/>
            <a:ext cx="3581400" cy="2690813"/>
          </a:xfrm>
          <a:prstGeom prst="rect">
            <a:avLst/>
          </a:prstGeom>
          <a:noFill/>
        </p:spPr>
      </p:pic>
      <p:pic>
        <p:nvPicPr>
          <p:cNvPr id="6148" name="Picture 4" descr="provis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3400" y="2133600"/>
            <a:ext cx="4572000" cy="3589338"/>
          </a:xfrm>
          <a:prstGeom prst="rect">
            <a:avLst/>
          </a:prstGeom>
          <a:noFill/>
        </p:spPr>
      </p:pic>
      <p:sp>
        <p:nvSpPr>
          <p:cNvPr id="6149" name="Rectangle 5"/>
          <p:cNvSpPr>
            <a:spLocks noChangeArrowheads="1"/>
          </p:cNvSpPr>
          <p:nvPr/>
        </p:nvSpPr>
        <p:spPr bwMode="auto">
          <a:xfrm>
            <a:off x="2971800" y="4572000"/>
            <a:ext cx="685800" cy="304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6150" name="Rectangle 6"/>
          <p:cNvSpPr>
            <a:spLocks noChangeArrowheads="1"/>
          </p:cNvSpPr>
          <p:nvPr/>
        </p:nvSpPr>
        <p:spPr bwMode="auto">
          <a:xfrm>
            <a:off x="4114800" y="2667000"/>
            <a:ext cx="838200" cy="381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pic>
        <p:nvPicPr>
          <p:cNvPr id="6151" name="Picture 7" descr="zeissmicroscop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00200" y="3124200"/>
            <a:ext cx="2419350" cy="3733800"/>
          </a:xfrm>
          <a:prstGeom prst="rect">
            <a:avLst/>
          </a:prstGeom>
          <a:noFill/>
        </p:spPr>
      </p:pic>
      <p:sp>
        <p:nvSpPr>
          <p:cNvPr id="6152" name="Rectangle 8"/>
          <p:cNvSpPr>
            <a:spLocks noChangeArrowheads="1"/>
          </p:cNvSpPr>
          <p:nvPr/>
        </p:nvSpPr>
        <p:spPr bwMode="auto">
          <a:xfrm>
            <a:off x="3124200" y="2514600"/>
            <a:ext cx="685800" cy="228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6153" name="Rectangle 9"/>
          <p:cNvSpPr>
            <a:spLocks noChangeArrowheads="1"/>
          </p:cNvSpPr>
          <p:nvPr/>
        </p:nvSpPr>
        <p:spPr bwMode="auto">
          <a:xfrm>
            <a:off x="1219200" y="3505200"/>
            <a:ext cx="762000" cy="228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6154" name="Rectangle 10"/>
          <p:cNvSpPr>
            <a:spLocks noChangeArrowheads="1"/>
          </p:cNvSpPr>
          <p:nvPr/>
        </p:nvSpPr>
        <p:spPr bwMode="auto">
          <a:xfrm>
            <a:off x="4419600" y="2819400"/>
            <a:ext cx="685800" cy="304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pic>
        <p:nvPicPr>
          <p:cNvPr id="6155" name="Picture 11" descr="lsd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3400" y="4800600"/>
            <a:ext cx="1081088" cy="1600200"/>
          </a:xfrm>
          <a:prstGeom prst="rect">
            <a:avLst/>
          </a:prstGeom>
          <a:noFill/>
        </p:spPr>
      </p:pic>
      <p:sp>
        <p:nvSpPr>
          <p:cNvPr id="6156" name="Rectangle 12"/>
          <p:cNvSpPr>
            <a:spLocks noChangeArrowheads="1"/>
          </p:cNvSpPr>
          <p:nvPr/>
        </p:nvSpPr>
        <p:spPr bwMode="auto">
          <a:xfrm>
            <a:off x="1600200" y="3657600"/>
            <a:ext cx="838200" cy="228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6157" name="Rectangle 13"/>
          <p:cNvSpPr>
            <a:spLocks noChangeArrowheads="1"/>
          </p:cNvSpPr>
          <p:nvPr/>
        </p:nvSpPr>
        <p:spPr bwMode="auto">
          <a:xfrm>
            <a:off x="533400" y="4800600"/>
            <a:ext cx="381000" cy="152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6158" name="Line 14"/>
          <p:cNvSpPr>
            <a:spLocks noChangeShapeType="1"/>
          </p:cNvSpPr>
          <p:nvPr/>
        </p:nvSpPr>
        <p:spPr bwMode="auto">
          <a:xfrm>
            <a:off x="1828800" y="838200"/>
            <a:ext cx="381000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6159" name="Line 15"/>
          <p:cNvSpPr>
            <a:spLocks noChangeShapeType="1"/>
          </p:cNvSpPr>
          <p:nvPr/>
        </p:nvSpPr>
        <p:spPr bwMode="auto">
          <a:xfrm>
            <a:off x="3505200" y="3733800"/>
            <a:ext cx="381000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6160" name="Line 16"/>
          <p:cNvSpPr>
            <a:spLocks noChangeShapeType="1"/>
          </p:cNvSpPr>
          <p:nvPr/>
        </p:nvSpPr>
        <p:spPr bwMode="auto">
          <a:xfrm>
            <a:off x="5334000" y="2514600"/>
            <a:ext cx="381000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6161" name="Rectangle 17"/>
          <p:cNvSpPr>
            <a:spLocks noChangeArrowheads="1"/>
          </p:cNvSpPr>
          <p:nvPr/>
        </p:nvSpPr>
        <p:spPr bwMode="auto">
          <a:xfrm>
            <a:off x="609600" y="838200"/>
            <a:ext cx="1219200" cy="137160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6162" name="Rectangle 18"/>
          <p:cNvSpPr>
            <a:spLocks noChangeArrowheads="1"/>
          </p:cNvSpPr>
          <p:nvPr/>
        </p:nvSpPr>
        <p:spPr bwMode="auto">
          <a:xfrm>
            <a:off x="1600200" y="2286000"/>
            <a:ext cx="381000" cy="30480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6163" name="Rectangle 19"/>
          <p:cNvSpPr>
            <a:spLocks noChangeArrowheads="1"/>
          </p:cNvSpPr>
          <p:nvPr/>
        </p:nvSpPr>
        <p:spPr bwMode="auto">
          <a:xfrm>
            <a:off x="1981200" y="1676400"/>
            <a:ext cx="1752600" cy="60960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6164" name="Rectangle 20"/>
          <p:cNvSpPr>
            <a:spLocks noChangeArrowheads="1"/>
          </p:cNvSpPr>
          <p:nvPr/>
        </p:nvSpPr>
        <p:spPr bwMode="auto">
          <a:xfrm>
            <a:off x="2971800" y="304800"/>
            <a:ext cx="1447800" cy="76200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813A3-B133-4EE2-BB12-556180ED6D12}" type="slidenum">
              <a:rPr lang="en-GB" smtClean="0"/>
              <a:pPr/>
              <a:t>20</a:t>
            </a:fld>
            <a:endParaRPr lang="en-GB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ساختمان فیزیکی الیاف - دکتر مصطفی یوسفی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6172200" y="1066800"/>
            <a:ext cx="2590800" cy="3124200"/>
          </a:xfrm>
        </p:spPr>
        <p:txBody>
          <a:bodyPr>
            <a:normAutofit fontScale="90000"/>
          </a:bodyPr>
          <a:lstStyle/>
          <a:p>
            <a:r>
              <a:rPr lang="en-US" sz="2800" b="1" dirty="0">
                <a:latin typeface="Verdana" pitchFamily="34" charset="0"/>
              </a:rPr>
              <a:t>Olympus BX51</a:t>
            </a:r>
            <a:br>
              <a:rPr lang="en-US" sz="2800" b="1" dirty="0">
                <a:latin typeface="Verdana" pitchFamily="34" charset="0"/>
              </a:rPr>
            </a:br>
            <a:r>
              <a:rPr lang="en-US" sz="2800" b="1" dirty="0">
                <a:latin typeface="Verdana" pitchFamily="34" charset="0"/>
              </a:rPr>
              <a:t>Research Microscope </a:t>
            </a:r>
            <a:r>
              <a:rPr lang="en-US" sz="2800" dirty="0">
                <a:latin typeface="Verdana" pitchFamily="34" charset="0"/>
              </a:rPr>
              <a:t>Cutaway Diagram</a:t>
            </a:r>
            <a:r>
              <a:rPr lang="en-US" b="1" dirty="0"/>
              <a:t/>
            </a:r>
            <a:br>
              <a:rPr lang="en-US" b="1" dirty="0"/>
            </a:br>
            <a:endParaRPr lang="en-US" b="1" dirty="0"/>
          </a:p>
        </p:txBody>
      </p:sp>
      <p:pic>
        <p:nvPicPr>
          <p:cNvPr id="56323" name="Picture 3" descr="bx51cutaway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152400"/>
            <a:ext cx="5475288" cy="6400800"/>
          </a:xfrm>
          <a:prstGeom prst="rect">
            <a:avLst/>
          </a:prstGeom>
          <a:noFill/>
        </p:spPr>
      </p:pic>
      <p:sp>
        <p:nvSpPr>
          <p:cNvPr id="56324" name="Line 4"/>
          <p:cNvSpPr>
            <a:spLocks noChangeShapeType="1"/>
          </p:cNvSpPr>
          <p:nvPr/>
        </p:nvSpPr>
        <p:spPr bwMode="auto">
          <a:xfrm>
            <a:off x="2819400" y="2895600"/>
            <a:ext cx="60960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56325" name="Text Box 5"/>
          <p:cNvSpPr txBox="1">
            <a:spLocks noChangeArrowheads="1"/>
          </p:cNvSpPr>
          <p:nvPr/>
        </p:nvSpPr>
        <p:spPr bwMode="auto">
          <a:xfrm>
            <a:off x="0" y="1066800"/>
            <a:ext cx="121443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000" b="1">
                <a:solidFill>
                  <a:srgbClr val="0000FF"/>
                </a:solidFill>
                <a:latin typeface="Verdana" pitchFamily="34" charset="0"/>
              </a:rPr>
              <a:t>Beam </a:t>
            </a:r>
          </a:p>
          <a:p>
            <a:pPr algn="ctr">
              <a:lnSpc>
                <a:spcPct val="80000"/>
              </a:lnSpc>
            </a:pPr>
            <a:r>
              <a:rPr lang="en-US" sz="2000" b="1">
                <a:solidFill>
                  <a:srgbClr val="0000FF"/>
                </a:solidFill>
                <a:latin typeface="Verdana" pitchFamily="34" charset="0"/>
              </a:rPr>
              <a:t>splitter</a:t>
            </a:r>
          </a:p>
        </p:txBody>
      </p:sp>
      <p:sp>
        <p:nvSpPr>
          <p:cNvPr id="56326" name="Line 6"/>
          <p:cNvSpPr>
            <a:spLocks noChangeShapeType="1"/>
          </p:cNvSpPr>
          <p:nvPr/>
        </p:nvSpPr>
        <p:spPr bwMode="auto">
          <a:xfrm>
            <a:off x="1219200" y="1447800"/>
            <a:ext cx="1219200" cy="137160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56327" name="Text Box 7"/>
          <p:cNvSpPr txBox="1">
            <a:spLocks noChangeArrowheads="1"/>
          </p:cNvSpPr>
          <p:nvPr/>
        </p:nvSpPr>
        <p:spPr bwMode="auto">
          <a:xfrm>
            <a:off x="0" y="152400"/>
            <a:ext cx="12366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0000FF"/>
                </a:solidFill>
                <a:latin typeface="Verdana" pitchFamily="34" charset="0"/>
              </a:rPr>
              <a:t>camera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813A3-B133-4EE2-BB12-556180ED6D12}" type="slidenum">
              <a:rPr lang="en-GB" smtClean="0"/>
              <a:pPr/>
              <a:t>21</a:t>
            </a:fld>
            <a:endParaRPr lang="en-GB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ساختمان فیزیکی الیاف - دکتر مصطفی یوسفی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~AUT0009"/>
          <p:cNvPicPr>
            <a:picLocks noChangeAspect="1" noChangeArrowheads="1"/>
          </p:cNvPicPr>
          <p:nvPr/>
        </p:nvPicPr>
        <p:blipFill>
          <a:blip r:embed="rId2" cstate="print">
            <a:lum contrast="6000"/>
          </a:blip>
          <a:srcRect/>
          <a:stretch>
            <a:fillRect/>
          </a:stretch>
        </p:blipFill>
        <p:spPr bwMode="auto">
          <a:xfrm>
            <a:off x="838200" y="620713"/>
            <a:ext cx="6858000" cy="6237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0179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0"/>
            <a:ext cx="7467600" cy="609600"/>
          </a:xfrm>
        </p:spPr>
        <p:txBody>
          <a:bodyPr/>
          <a:lstStyle/>
          <a:p>
            <a:r>
              <a:rPr lang="en-US" sz="3200" dirty="0">
                <a:solidFill>
                  <a:srgbClr val="FF0000"/>
                </a:solidFill>
                <a:latin typeface="Verdana" pitchFamily="34" charset="0"/>
              </a:rPr>
              <a:t>Anatomy of a modern LM</a:t>
            </a:r>
          </a:p>
        </p:txBody>
      </p:sp>
      <p:sp>
        <p:nvSpPr>
          <p:cNvPr id="50180" name="Text Box 4"/>
          <p:cNvSpPr txBox="1">
            <a:spLocks noChangeArrowheads="1"/>
          </p:cNvSpPr>
          <p:nvPr/>
        </p:nvSpPr>
        <p:spPr bwMode="auto">
          <a:xfrm>
            <a:off x="1508125" y="6254750"/>
            <a:ext cx="27479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FF3300"/>
                </a:solidFill>
                <a:latin typeface="Verdana" pitchFamily="34" charset="0"/>
              </a:rPr>
              <a:t>Illumination System</a:t>
            </a:r>
          </a:p>
        </p:txBody>
      </p:sp>
      <p:sp>
        <p:nvSpPr>
          <p:cNvPr id="50181" name="Rectangle 5"/>
          <p:cNvSpPr>
            <a:spLocks noChangeArrowheads="1"/>
          </p:cNvSpPr>
          <p:nvPr/>
        </p:nvSpPr>
        <p:spPr bwMode="auto">
          <a:xfrm>
            <a:off x="3657600" y="1295400"/>
            <a:ext cx="4038600" cy="1676400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50182" name="Line 6"/>
          <p:cNvSpPr>
            <a:spLocks noChangeShapeType="1"/>
          </p:cNvSpPr>
          <p:nvPr/>
        </p:nvSpPr>
        <p:spPr bwMode="auto">
          <a:xfrm>
            <a:off x="1828800" y="3429000"/>
            <a:ext cx="68580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50183" name="Line 7"/>
          <p:cNvSpPr>
            <a:spLocks noChangeShapeType="1"/>
          </p:cNvSpPr>
          <p:nvPr/>
        </p:nvSpPr>
        <p:spPr bwMode="auto">
          <a:xfrm>
            <a:off x="990600" y="1828800"/>
            <a:ext cx="68580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50184" name="Line 8"/>
          <p:cNvSpPr>
            <a:spLocks noChangeShapeType="1"/>
          </p:cNvSpPr>
          <p:nvPr/>
        </p:nvSpPr>
        <p:spPr bwMode="auto">
          <a:xfrm>
            <a:off x="1524000" y="4343400"/>
            <a:ext cx="76200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50185" name="Rectangle 9"/>
          <p:cNvSpPr>
            <a:spLocks noChangeArrowheads="1"/>
          </p:cNvSpPr>
          <p:nvPr/>
        </p:nvSpPr>
        <p:spPr bwMode="auto">
          <a:xfrm>
            <a:off x="1371600" y="4114800"/>
            <a:ext cx="5943600" cy="2133600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50186" name="Rectangle 10"/>
          <p:cNvSpPr>
            <a:spLocks noChangeArrowheads="1"/>
          </p:cNvSpPr>
          <p:nvPr/>
        </p:nvSpPr>
        <p:spPr bwMode="auto">
          <a:xfrm>
            <a:off x="838200" y="3581400"/>
            <a:ext cx="3429000" cy="4572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50187" name="Rectangle 11"/>
          <p:cNvSpPr>
            <a:spLocks noChangeArrowheads="1"/>
          </p:cNvSpPr>
          <p:nvPr/>
        </p:nvSpPr>
        <p:spPr bwMode="auto">
          <a:xfrm>
            <a:off x="914400" y="2667000"/>
            <a:ext cx="2971800" cy="83820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50188" name="Rectangle 12"/>
          <p:cNvSpPr>
            <a:spLocks noChangeArrowheads="1"/>
          </p:cNvSpPr>
          <p:nvPr/>
        </p:nvSpPr>
        <p:spPr bwMode="auto">
          <a:xfrm>
            <a:off x="838200" y="685800"/>
            <a:ext cx="2590800" cy="1371600"/>
          </a:xfrm>
          <a:prstGeom prst="rect">
            <a:avLst/>
          </a:prstGeom>
          <a:noFill/>
          <a:ln w="9525">
            <a:solidFill>
              <a:srgbClr val="996633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50189" name="Rectangle 13"/>
          <p:cNvSpPr>
            <a:spLocks noChangeArrowheads="1"/>
          </p:cNvSpPr>
          <p:nvPr/>
        </p:nvSpPr>
        <p:spPr bwMode="auto">
          <a:xfrm>
            <a:off x="6172200" y="6324600"/>
            <a:ext cx="1295400" cy="304800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50190" name="Rectangle 14"/>
          <p:cNvSpPr>
            <a:spLocks noChangeArrowheads="1"/>
          </p:cNvSpPr>
          <p:nvPr/>
        </p:nvSpPr>
        <p:spPr bwMode="auto">
          <a:xfrm>
            <a:off x="5715000" y="685800"/>
            <a:ext cx="1219200" cy="304800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813A3-B133-4EE2-BB12-556180ED6D12}" type="slidenum">
              <a:rPr lang="en-GB" smtClean="0"/>
              <a:pPr/>
              <a:t>22</a:t>
            </a:fld>
            <a:endParaRPr lang="en-GB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ساختمان فیزیکی الیاف - دکتر مصطفی یوسفی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rtl="1"/>
            <a:fld id="{38C8519B-8E5A-49CE-A9E0-DE3C668705F8}" type="slidenum">
              <a:rPr lang="ar-SA" altLang="en-US">
                <a:cs typeface="B Traffic" pitchFamily="2" charset="-78"/>
              </a:rPr>
              <a:pPr algn="l" rtl="1"/>
              <a:t>23</a:t>
            </a:fld>
            <a:endParaRPr lang="en-US" altLang="en-US">
              <a:cs typeface="B Traffic" pitchFamily="2" charset="-78"/>
            </a:endParaRPr>
          </a:p>
        </p:txBody>
      </p:sp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rtl="1"/>
            <a:r>
              <a:rPr lang="ar-SA" altLang="en-US" dirty="0">
                <a:solidFill>
                  <a:srgbClr val="FF0000"/>
                </a:solidFill>
                <a:cs typeface="B Titr" pitchFamily="2" charset="-78"/>
              </a:rPr>
              <a:t>انواع</a:t>
            </a:r>
            <a:r>
              <a:rPr lang="en-GB" altLang="en-US" dirty="0">
                <a:solidFill>
                  <a:srgbClr val="FF0000"/>
                </a:solidFill>
                <a:cs typeface="B Titr" pitchFamily="2" charset="-78"/>
              </a:rPr>
              <a:t> </a:t>
            </a:r>
            <a:r>
              <a:rPr lang="ar-SA" altLang="en-US" dirty="0" smtClean="0">
                <a:solidFill>
                  <a:srgbClr val="FF0000"/>
                </a:solidFill>
                <a:cs typeface="B Titr" pitchFamily="2" charset="-78"/>
              </a:rPr>
              <a:t>ميكروسكوپها</a:t>
            </a:r>
            <a:r>
              <a:rPr lang="fa-IR" altLang="en-US" dirty="0" smtClean="0">
                <a:solidFill>
                  <a:srgbClr val="FF0000"/>
                </a:solidFill>
                <a:cs typeface="B Titr" pitchFamily="2" charset="-78"/>
              </a:rPr>
              <a:t>ی مرکب</a:t>
            </a:r>
            <a:endParaRPr lang="en-US" altLang="en-US" dirty="0">
              <a:solidFill>
                <a:srgbClr val="FF0000"/>
              </a:solidFill>
              <a:cs typeface="B Titr" pitchFamily="2" charset="-78"/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4876800"/>
          </a:xfrm>
        </p:spPr>
        <p:txBody>
          <a:bodyPr>
            <a:normAutofit lnSpcReduction="10000"/>
          </a:bodyPr>
          <a:lstStyle/>
          <a:p>
            <a:pPr algn="r" rtl="1"/>
            <a:r>
              <a:rPr lang="ar-SA" altLang="en-US" dirty="0" smtClean="0">
                <a:cs typeface="B Traffic" pitchFamily="2" charset="-78"/>
              </a:rPr>
              <a:t>ميكرسكوپ </a:t>
            </a:r>
            <a:r>
              <a:rPr lang="ar-SA" altLang="en-US" dirty="0">
                <a:cs typeface="B Traffic" pitchFamily="2" charset="-78"/>
              </a:rPr>
              <a:t>استريو</a:t>
            </a:r>
            <a:r>
              <a:rPr lang="en-GB" altLang="en-US" dirty="0">
                <a:cs typeface="B Traffic" pitchFamily="2" charset="-78"/>
              </a:rPr>
              <a:t>   </a:t>
            </a:r>
            <a:r>
              <a:rPr lang="en-US" altLang="en-US" dirty="0" err="1">
                <a:cs typeface="B Traffic" pitchFamily="2" charset="-78"/>
              </a:rPr>
              <a:t>sterio</a:t>
            </a:r>
            <a:endParaRPr lang="en-US" altLang="en-US" dirty="0">
              <a:cs typeface="B Traffic" pitchFamily="2" charset="-78"/>
            </a:endParaRPr>
          </a:p>
          <a:p>
            <a:pPr algn="r" rtl="1"/>
            <a:r>
              <a:rPr lang="ar-SA" altLang="en-US" dirty="0" smtClean="0">
                <a:cs typeface="B Traffic" pitchFamily="2" charset="-78"/>
              </a:rPr>
              <a:t>ميكرسكوپ </a:t>
            </a:r>
            <a:r>
              <a:rPr lang="ar-SA" altLang="en-US" dirty="0">
                <a:cs typeface="B Traffic" pitchFamily="2" charset="-78"/>
              </a:rPr>
              <a:t>بيولوژي</a:t>
            </a:r>
            <a:r>
              <a:rPr lang="en-GB" altLang="en-US" dirty="0">
                <a:cs typeface="B Traffic" pitchFamily="2" charset="-78"/>
              </a:rPr>
              <a:t> </a:t>
            </a:r>
            <a:endParaRPr lang="en-US" altLang="en-US" dirty="0">
              <a:cs typeface="B Traffic" pitchFamily="2" charset="-78"/>
            </a:endParaRPr>
          </a:p>
          <a:p>
            <a:pPr algn="r" rtl="1"/>
            <a:r>
              <a:rPr lang="ar-SA" altLang="en-US" dirty="0" smtClean="0">
                <a:cs typeface="B Traffic" pitchFamily="2" charset="-78"/>
              </a:rPr>
              <a:t>ميكرسكوپ </a:t>
            </a:r>
            <a:r>
              <a:rPr lang="ar-SA" altLang="en-US" dirty="0">
                <a:cs typeface="B Traffic" pitchFamily="2" charset="-78"/>
              </a:rPr>
              <a:t>معدن</a:t>
            </a:r>
            <a:r>
              <a:rPr lang="en-GB" altLang="en-US" dirty="0">
                <a:cs typeface="B Traffic" pitchFamily="2" charset="-78"/>
              </a:rPr>
              <a:t> </a:t>
            </a:r>
            <a:r>
              <a:rPr lang="ar-SA" altLang="en-US" dirty="0" smtClean="0">
                <a:cs typeface="B Traffic" pitchFamily="2" charset="-78"/>
              </a:rPr>
              <a:t>شناسي</a:t>
            </a:r>
            <a:r>
              <a:rPr lang="fa-IR" altLang="en-US" dirty="0" smtClean="0">
                <a:cs typeface="B Traffic" pitchFamily="2" charset="-78"/>
              </a:rPr>
              <a:t> و متالوژی</a:t>
            </a:r>
            <a:endParaRPr lang="en-US" altLang="en-US" dirty="0" smtClean="0">
              <a:cs typeface="B Traffic" pitchFamily="2" charset="-78"/>
            </a:endParaRPr>
          </a:p>
          <a:p>
            <a:pPr algn="r" rtl="1"/>
            <a:r>
              <a:rPr lang="fa-IR" altLang="en-US" dirty="0" smtClean="0">
                <a:cs typeface="B Traffic" pitchFamily="2" charset="-78"/>
              </a:rPr>
              <a:t>میکروسکوپ </a:t>
            </a:r>
            <a:r>
              <a:rPr lang="ar-SA" altLang="en-US" dirty="0" smtClean="0">
                <a:cs typeface="B Traffic" pitchFamily="2" charset="-78"/>
              </a:rPr>
              <a:t>نور</a:t>
            </a:r>
            <a:r>
              <a:rPr lang="en-GB" altLang="en-US" dirty="0" smtClean="0">
                <a:cs typeface="B Traffic" pitchFamily="2" charset="-78"/>
              </a:rPr>
              <a:t> </a:t>
            </a:r>
            <a:r>
              <a:rPr lang="ar-SA" altLang="en-US" dirty="0" smtClean="0">
                <a:cs typeface="B Traffic" pitchFamily="2" charset="-78"/>
              </a:rPr>
              <a:t>پلاريزه(قطبي</a:t>
            </a:r>
            <a:r>
              <a:rPr lang="fa-IR" altLang="en-US" dirty="0" smtClean="0">
                <a:cs typeface="B Traffic" pitchFamily="2" charset="-78"/>
              </a:rPr>
              <a:t>)</a:t>
            </a:r>
            <a:endParaRPr lang="en-US" altLang="en-US" dirty="0">
              <a:cs typeface="B Traffic" pitchFamily="2" charset="-78"/>
            </a:endParaRPr>
          </a:p>
          <a:p>
            <a:pPr algn="r" rtl="1"/>
            <a:r>
              <a:rPr lang="ar-SA" altLang="en-US" dirty="0" smtClean="0">
                <a:cs typeface="B Traffic" pitchFamily="2" charset="-78"/>
              </a:rPr>
              <a:t>ميكرسكوپ </a:t>
            </a:r>
            <a:r>
              <a:rPr lang="ar-SA" altLang="en-US" dirty="0">
                <a:cs typeface="B Traffic" pitchFamily="2" charset="-78"/>
              </a:rPr>
              <a:t>دو</a:t>
            </a:r>
            <a:r>
              <a:rPr lang="en-GB" altLang="en-US" dirty="0">
                <a:cs typeface="B Traffic" pitchFamily="2" charset="-78"/>
              </a:rPr>
              <a:t> </a:t>
            </a:r>
            <a:r>
              <a:rPr lang="ar-SA" altLang="en-US" dirty="0">
                <a:cs typeface="B Traffic" pitchFamily="2" charset="-78"/>
              </a:rPr>
              <a:t>چشمي</a:t>
            </a:r>
            <a:endParaRPr lang="en-US" altLang="en-US" dirty="0">
              <a:cs typeface="B Traffic" pitchFamily="2" charset="-78"/>
            </a:endParaRPr>
          </a:p>
          <a:p>
            <a:pPr algn="r" rtl="1"/>
            <a:r>
              <a:rPr lang="ar-SA" altLang="en-US" dirty="0" smtClean="0">
                <a:cs typeface="B Traffic" pitchFamily="2" charset="-78"/>
              </a:rPr>
              <a:t>ميكرسكوپ </a:t>
            </a:r>
            <a:r>
              <a:rPr lang="ar-SA" altLang="en-US" dirty="0">
                <a:cs typeface="B Traffic" pitchFamily="2" charset="-78"/>
              </a:rPr>
              <a:t>يك</a:t>
            </a:r>
            <a:r>
              <a:rPr lang="en-GB" altLang="en-US" dirty="0">
                <a:cs typeface="B Traffic" pitchFamily="2" charset="-78"/>
              </a:rPr>
              <a:t> </a:t>
            </a:r>
            <a:r>
              <a:rPr lang="ar-SA" altLang="en-US" dirty="0">
                <a:cs typeface="B Traffic" pitchFamily="2" charset="-78"/>
              </a:rPr>
              <a:t>چشمي</a:t>
            </a:r>
            <a:endParaRPr lang="en-US" altLang="en-US" dirty="0">
              <a:cs typeface="B Traffic" pitchFamily="2" charset="-78"/>
            </a:endParaRPr>
          </a:p>
          <a:p>
            <a:pPr algn="r" rtl="1"/>
            <a:r>
              <a:rPr lang="ar-SA" altLang="en-US" dirty="0" smtClean="0">
                <a:cs typeface="B Traffic" pitchFamily="2" charset="-78"/>
              </a:rPr>
              <a:t>ميكرسكوپ</a:t>
            </a:r>
            <a:r>
              <a:rPr lang="en-GB" altLang="en-US" dirty="0" smtClean="0">
                <a:cs typeface="B Traffic" pitchFamily="2" charset="-78"/>
              </a:rPr>
              <a:t> </a:t>
            </a:r>
            <a:r>
              <a:rPr lang="ar-SA" altLang="en-US" dirty="0">
                <a:cs typeface="B Traffic" pitchFamily="2" charset="-78"/>
              </a:rPr>
              <a:t>تداخلي</a:t>
            </a:r>
            <a:endParaRPr lang="en-US" altLang="en-US" dirty="0">
              <a:cs typeface="B Traffic" pitchFamily="2" charset="-78"/>
            </a:endParaRPr>
          </a:p>
          <a:p>
            <a:pPr algn="r" rtl="1"/>
            <a:r>
              <a:rPr lang="ar-SA" altLang="en-US" dirty="0" smtClean="0">
                <a:cs typeface="B Traffic" pitchFamily="2" charset="-78"/>
              </a:rPr>
              <a:t>ميكرسكوپ</a:t>
            </a:r>
            <a:r>
              <a:rPr lang="en-GB" altLang="en-US" dirty="0" smtClean="0">
                <a:cs typeface="B Traffic" pitchFamily="2" charset="-78"/>
              </a:rPr>
              <a:t> </a:t>
            </a:r>
            <a:r>
              <a:rPr lang="ar-SA" altLang="en-US" dirty="0">
                <a:cs typeface="B Traffic" pitchFamily="2" charset="-78"/>
              </a:rPr>
              <a:t>نور</a:t>
            </a:r>
            <a:r>
              <a:rPr lang="en-GB" altLang="en-US" dirty="0">
                <a:cs typeface="B Traffic" pitchFamily="2" charset="-78"/>
              </a:rPr>
              <a:t> </a:t>
            </a:r>
            <a:r>
              <a:rPr lang="ar-SA" altLang="en-US" dirty="0">
                <a:cs typeface="B Traffic" pitchFamily="2" charset="-78"/>
              </a:rPr>
              <a:t>فلوروسنت</a:t>
            </a:r>
            <a:endParaRPr lang="en-US" altLang="en-US" dirty="0">
              <a:cs typeface="B Traffic" pitchFamily="2" charset="-78"/>
            </a:endParaRPr>
          </a:p>
          <a:p>
            <a:pPr algn="r" rtl="1"/>
            <a:r>
              <a:rPr lang="ar-SA" altLang="en-US" dirty="0" smtClean="0">
                <a:cs typeface="B Traffic" pitchFamily="2" charset="-78"/>
              </a:rPr>
              <a:t>ميكرسكوپ </a:t>
            </a:r>
            <a:r>
              <a:rPr lang="ar-SA" altLang="en-US" dirty="0">
                <a:cs typeface="B Traffic" pitchFamily="2" charset="-78"/>
              </a:rPr>
              <a:t>نور فرا بنفش</a:t>
            </a:r>
            <a:endParaRPr lang="en-US" altLang="ar-SA" dirty="0">
              <a:cs typeface="B Traffic" pitchFamily="2" charset="-7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ساختمان فیزیکی الیاف - دکتر مصطفی یوسفی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sz="3200" dirty="0" smtClean="0">
                <a:solidFill>
                  <a:srgbClr val="FF0000"/>
                </a:solidFill>
                <a:cs typeface="B Titr" pitchFamily="2" charset="-78"/>
              </a:rPr>
              <a:t>میکروسکوپ پروژکتینا</a:t>
            </a:r>
            <a:endParaRPr lang="en-GB" sz="3200" dirty="0">
              <a:solidFill>
                <a:srgbClr val="FF0000"/>
              </a:solidFill>
              <a:cs typeface="B Titr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813A3-B133-4EE2-BB12-556180ED6D12}" type="slidenum">
              <a:rPr lang="en-GB" smtClean="0"/>
              <a:pPr/>
              <a:t>24</a:t>
            </a:fld>
            <a:endParaRPr lang="en-GB"/>
          </a:p>
        </p:txBody>
      </p:sp>
      <p:pic>
        <p:nvPicPr>
          <p:cNvPr id="5" name="Picture 4" descr="Untitled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3336" y="1223214"/>
            <a:ext cx="6503308" cy="5284265"/>
          </a:xfrm>
          <a:prstGeom prst="rect">
            <a:avLst/>
          </a:prstGeom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ساختمان فیزیکی الیاف - دکتر مصطفی یوسفی</a:t>
            </a:r>
            <a:endParaRPr lang="en-GB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>
                <a:solidFill>
                  <a:srgbClr val="FF0000"/>
                </a:solidFill>
                <a:cs typeface="B Titr" pitchFamily="2" charset="-78"/>
              </a:rPr>
              <a:t>میکروسکوپ پروژکتینا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813A3-B133-4EE2-BB12-556180ED6D12}" type="slidenum">
              <a:rPr lang="en-GB" smtClean="0"/>
              <a:pPr/>
              <a:t>25</a:t>
            </a:fld>
            <a:endParaRPr lang="en-GB"/>
          </a:p>
        </p:txBody>
      </p:sp>
      <p:pic>
        <p:nvPicPr>
          <p:cNvPr id="5" name="Picture 4" descr="Untitled-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3108" y="1285860"/>
            <a:ext cx="4943856" cy="5035296"/>
          </a:xfrm>
          <a:prstGeom prst="rect">
            <a:avLst/>
          </a:prstGeom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ساختمان فیزیکی الیاف - دکتر مصطفی یوسفی</a:t>
            </a:r>
            <a:endParaRPr lang="en-GB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>
                <a:solidFill>
                  <a:srgbClr val="FF0000"/>
                </a:solidFill>
                <a:cs typeface="B Titr" pitchFamily="2" charset="-78"/>
              </a:rPr>
              <a:t>میکروسکوپ پروژکتینا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813A3-B133-4EE2-BB12-556180ED6D12}" type="slidenum">
              <a:rPr lang="en-GB" smtClean="0"/>
              <a:pPr/>
              <a:t>26</a:t>
            </a:fld>
            <a:endParaRPr lang="en-GB"/>
          </a:p>
        </p:txBody>
      </p:sp>
      <p:pic>
        <p:nvPicPr>
          <p:cNvPr id="5" name="Picture 4" descr="Untitled-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3108" y="1285860"/>
            <a:ext cx="4712208" cy="4767072"/>
          </a:xfrm>
          <a:prstGeom prst="rect">
            <a:avLst/>
          </a:prstGeom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ساختمان فیزیکی الیاف - دکتر مصطفی یوسفی</a:t>
            </a:r>
            <a:endParaRPr lang="en-GB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>
                <a:solidFill>
                  <a:srgbClr val="FF0000"/>
                </a:solidFill>
                <a:cs typeface="B Titr" pitchFamily="2" charset="-78"/>
              </a:rPr>
              <a:t>الیاف پشم</a:t>
            </a:r>
            <a:endParaRPr lang="en-GB" dirty="0">
              <a:solidFill>
                <a:srgbClr val="FF0000"/>
              </a:solidFill>
              <a:cs typeface="B Titr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813A3-B133-4EE2-BB12-556180ED6D12}" type="slidenum">
              <a:rPr lang="en-GB" smtClean="0"/>
              <a:pPr/>
              <a:t>27</a:t>
            </a:fld>
            <a:endParaRPr lang="en-GB"/>
          </a:p>
        </p:txBody>
      </p:sp>
      <p:pic>
        <p:nvPicPr>
          <p:cNvPr id="5" name="Picture 4" descr="Untitled-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28860" y="1785926"/>
            <a:ext cx="4212336" cy="3998976"/>
          </a:xfrm>
          <a:prstGeom prst="rect">
            <a:avLst/>
          </a:prstGeom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ساختمان فیزیکی الیاف - دکتر مصطفی یوسفی</a:t>
            </a:r>
            <a:endParaRPr lang="en-GB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2362200" y="0"/>
            <a:ext cx="5943600" cy="762000"/>
          </a:xfrm>
          <a:solidFill>
            <a:srgbClr val="CFF9EE"/>
          </a:solidFill>
          <a:ln>
            <a:solidFill>
              <a:srgbClr val="CFF9EE"/>
            </a:solidFill>
          </a:ln>
        </p:spPr>
        <p:txBody>
          <a:bodyPr/>
          <a:lstStyle/>
          <a:p>
            <a:pPr rtl="1"/>
            <a:r>
              <a:rPr lang="ar-SA" altLang="en-US" dirty="0">
                <a:solidFill>
                  <a:srgbClr val="FF0000"/>
                </a:solidFill>
                <a:cs typeface="B Titr" pitchFamily="2" charset="-78"/>
              </a:rPr>
              <a:t>تصاوير سه بعدي</a:t>
            </a:r>
            <a:endParaRPr lang="en-US" altLang="en-US" dirty="0">
              <a:solidFill>
                <a:srgbClr val="FF0000"/>
              </a:solidFill>
              <a:cs typeface="B Titr" pitchFamily="2" charset="-78"/>
            </a:endParaRP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838200"/>
            <a:ext cx="7772400" cy="6019800"/>
          </a:xfrm>
        </p:spPr>
        <p:txBody>
          <a:bodyPr/>
          <a:lstStyle/>
          <a:p>
            <a:pPr algn="r" rtl="1"/>
            <a:r>
              <a:rPr lang="ar-SA" altLang="en-US" dirty="0">
                <a:cs typeface="B Kamran" pitchFamily="2" charset="-78"/>
              </a:rPr>
              <a:t>در ميكروسكوپهاي يك چشمي يا دوچشمي معمولي يك تصوير تخت از جسم ديده ميشود، در حاليكه در ميكروسكوپ استريو هر يك از دو چشم يك تصويرمتفاوت ميبيند</a:t>
            </a:r>
            <a:r>
              <a:rPr lang="en-GB" altLang="en-US" dirty="0">
                <a:cs typeface="B Kamran" pitchFamily="2" charset="-78"/>
              </a:rPr>
              <a:t>:</a:t>
            </a:r>
            <a:endParaRPr lang="en-US" altLang="en-US" dirty="0">
              <a:cs typeface="B Kamran" pitchFamily="2" charset="-78"/>
            </a:endParaRPr>
          </a:p>
        </p:txBody>
      </p:sp>
      <p:grpSp>
        <p:nvGrpSpPr>
          <p:cNvPr id="2" name="Group 25"/>
          <p:cNvGrpSpPr/>
          <p:nvPr/>
        </p:nvGrpSpPr>
        <p:grpSpPr>
          <a:xfrm>
            <a:off x="2699792" y="2996952"/>
            <a:ext cx="3733800" cy="2743200"/>
            <a:chOff x="0" y="1905000"/>
            <a:chExt cx="3733800" cy="2743200"/>
          </a:xfrm>
        </p:grpSpPr>
        <p:sp>
          <p:nvSpPr>
            <p:cNvPr id="44036" name="AutoShape 4"/>
            <p:cNvSpPr>
              <a:spLocks noChangeArrowheads="1"/>
            </p:cNvSpPr>
            <p:nvPr/>
          </p:nvSpPr>
          <p:spPr bwMode="auto">
            <a:xfrm>
              <a:off x="381000" y="1905000"/>
              <a:ext cx="1828800" cy="1600200"/>
            </a:xfrm>
            <a:prstGeom prst="smileyFace">
              <a:avLst>
                <a:gd name="adj" fmla="val 4653"/>
              </a:avLst>
            </a:prstGeom>
            <a:solidFill>
              <a:schemeClr val="accent1"/>
            </a:solidFill>
            <a:ln w="9525">
              <a:solidFill>
                <a:srgbClr val="FFCC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4037" name="Line 5"/>
            <p:cNvSpPr>
              <a:spLocks noChangeShapeType="1"/>
            </p:cNvSpPr>
            <p:nvPr/>
          </p:nvSpPr>
          <p:spPr bwMode="auto">
            <a:xfrm>
              <a:off x="990600" y="2514600"/>
              <a:ext cx="2286000" cy="1752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4038" name="Line 6"/>
            <p:cNvSpPr>
              <a:spLocks noChangeShapeType="1"/>
            </p:cNvSpPr>
            <p:nvPr/>
          </p:nvSpPr>
          <p:spPr bwMode="auto">
            <a:xfrm>
              <a:off x="1600200" y="2438400"/>
              <a:ext cx="1676400" cy="1676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4039" name="Line 7"/>
            <p:cNvSpPr>
              <a:spLocks noChangeShapeType="1"/>
            </p:cNvSpPr>
            <p:nvPr/>
          </p:nvSpPr>
          <p:spPr bwMode="auto">
            <a:xfrm flipV="1">
              <a:off x="2133600" y="3962400"/>
              <a:ext cx="685800" cy="68580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4040" name="AutoShape 8"/>
            <p:cNvSpPr>
              <a:spLocks noChangeArrowheads="1"/>
            </p:cNvSpPr>
            <p:nvPr/>
          </p:nvSpPr>
          <p:spPr bwMode="auto">
            <a:xfrm>
              <a:off x="0" y="3886200"/>
              <a:ext cx="2133600" cy="685800"/>
            </a:xfrm>
            <a:prstGeom prst="wedgeRoundRectCallout">
              <a:avLst>
                <a:gd name="adj1" fmla="val 87500"/>
                <a:gd name="adj2" fmla="val -46759"/>
                <a:gd name="adj3" fmla="val 16667"/>
              </a:avLst>
            </a:prstGeom>
            <a:solidFill>
              <a:srgbClr val="FFCCFF"/>
            </a:solidFill>
            <a:ln w="9525">
              <a:solidFill>
                <a:srgbClr val="CFF9EE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rtl="1" eaLnBrk="0" hangingPunct="0"/>
              <a:r>
                <a:rPr lang="ar-SA" altLang="en-US" sz="2400" i="1" dirty="0">
                  <a:latin typeface="Times New Roman" pitchFamily="18" charset="0"/>
                  <a:cs typeface="B Kamran" pitchFamily="2" charset="-78"/>
                </a:rPr>
                <a:t>حدود 8-12 درجه</a:t>
              </a:r>
              <a:endParaRPr lang="en-US" altLang="en-US" sz="2400" i="1" dirty="0">
                <a:latin typeface="Times New Roman" pitchFamily="18" charset="0"/>
                <a:cs typeface="B Kamran" pitchFamily="2" charset="-78"/>
              </a:endParaRPr>
            </a:p>
          </p:txBody>
        </p:sp>
        <p:sp>
          <p:nvSpPr>
            <p:cNvPr id="44042" name="Line 10"/>
            <p:cNvSpPr>
              <a:spLocks noChangeShapeType="1"/>
            </p:cNvSpPr>
            <p:nvPr/>
          </p:nvSpPr>
          <p:spPr bwMode="auto">
            <a:xfrm flipH="1">
              <a:off x="2971800" y="3581400"/>
              <a:ext cx="304800" cy="22860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4057" name="AutoShape 25"/>
            <p:cNvSpPr>
              <a:spLocks noChangeArrowheads="1"/>
            </p:cNvSpPr>
            <p:nvPr/>
          </p:nvSpPr>
          <p:spPr bwMode="auto">
            <a:xfrm>
              <a:off x="2895600" y="3962400"/>
              <a:ext cx="838200" cy="533400"/>
            </a:xfrm>
            <a:prstGeom prst="cube">
              <a:avLst>
                <a:gd name="adj" fmla="val 25000"/>
              </a:avLst>
            </a:prstGeom>
            <a:solidFill>
              <a:srgbClr val="CC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813A3-B133-4EE2-BB12-556180ED6D12}" type="slidenum">
              <a:rPr lang="en-GB" smtClean="0"/>
              <a:pPr/>
              <a:t>28</a:t>
            </a:fld>
            <a:endParaRPr lang="en-GB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ساختمان فیزیکی الیاف - دکتر مصطفی یوسفی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rtl="1"/>
            <a:fld id="{8610B2FA-47B8-4E05-99F2-81144EF611F9}" type="slidenum">
              <a:rPr lang="ar-SA" altLang="en-US">
                <a:cs typeface="B Traffic" pitchFamily="2" charset="-78"/>
              </a:rPr>
              <a:pPr algn="l" rtl="1"/>
              <a:t>29</a:t>
            </a:fld>
            <a:endParaRPr lang="en-US" altLang="en-US">
              <a:cs typeface="B Traffic" pitchFamily="2" charset="-78"/>
            </a:endParaRPr>
          </a:p>
        </p:txBody>
      </p:sp>
      <p:pic>
        <p:nvPicPr>
          <p:cNvPr id="27651" name="Picture 3" descr="E:\fiber struct\ميكروسكوپي\Mic1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5600" y="1905000"/>
            <a:ext cx="3429000" cy="4191000"/>
          </a:xfrm>
          <a:prstGeom prst="rect">
            <a:avLst/>
          </a:prstGeom>
          <a:noFill/>
        </p:spPr>
      </p:pic>
      <p:sp>
        <p:nvSpPr>
          <p:cNvPr id="2765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rtl="1"/>
            <a:r>
              <a:rPr lang="ar-SA" altLang="en-US" dirty="0">
                <a:solidFill>
                  <a:srgbClr val="FF0000"/>
                </a:solidFill>
                <a:cs typeface="B Traffic" pitchFamily="2" charset="-78"/>
              </a:rPr>
              <a:t>ميكروسكوپ</a:t>
            </a:r>
            <a:r>
              <a:rPr lang="en-GB" altLang="en-US" dirty="0">
                <a:solidFill>
                  <a:srgbClr val="FF0000"/>
                </a:solidFill>
                <a:cs typeface="B Traffic" pitchFamily="2" charset="-78"/>
              </a:rPr>
              <a:t> </a:t>
            </a:r>
            <a:r>
              <a:rPr lang="ar-SA" altLang="en-US" dirty="0">
                <a:solidFill>
                  <a:srgbClr val="FF0000"/>
                </a:solidFill>
                <a:cs typeface="B Traffic" pitchFamily="2" charset="-78"/>
              </a:rPr>
              <a:t>استريو جديد</a:t>
            </a:r>
            <a:endParaRPr lang="en-US" altLang="en-US" dirty="0">
              <a:solidFill>
                <a:srgbClr val="FF0000"/>
              </a:solidFill>
              <a:cs typeface="B Traffic" pitchFamily="2" charset="-78"/>
            </a:endParaRPr>
          </a:p>
        </p:txBody>
      </p:sp>
      <p:sp>
        <p:nvSpPr>
          <p:cNvPr id="27653" name="AutoShape 5"/>
          <p:cNvSpPr>
            <a:spLocks/>
          </p:cNvSpPr>
          <p:nvPr/>
        </p:nvSpPr>
        <p:spPr bwMode="auto">
          <a:xfrm>
            <a:off x="2819400" y="4343400"/>
            <a:ext cx="1066800" cy="685800"/>
          </a:xfrm>
          <a:prstGeom prst="leftBrace">
            <a:avLst>
              <a:gd name="adj1" fmla="val 8333"/>
              <a:gd name="adj2" fmla="val 52292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r" rtl="1"/>
            <a:endParaRPr lang="en-GB">
              <a:cs typeface="B Traffic" pitchFamily="2" charset="-78"/>
            </a:endParaRPr>
          </a:p>
        </p:txBody>
      </p:sp>
      <p:sp>
        <p:nvSpPr>
          <p:cNvPr id="27654" name="Text Box 6"/>
          <p:cNvSpPr txBox="1">
            <a:spLocks noChangeArrowheads="1"/>
          </p:cNvSpPr>
          <p:nvPr/>
        </p:nvSpPr>
        <p:spPr bwMode="auto">
          <a:xfrm>
            <a:off x="1295400" y="4495800"/>
            <a:ext cx="1524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rtl="1">
              <a:spcBef>
                <a:spcPct val="50000"/>
              </a:spcBef>
            </a:pPr>
            <a:r>
              <a:rPr lang="ar-SA" altLang="en-US">
                <a:cs typeface="B Traffic" pitchFamily="2" charset="-78"/>
              </a:rPr>
              <a:t>فاصله كاري</a:t>
            </a:r>
            <a:endParaRPr lang="en-US" altLang="en-US">
              <a:cs typeface="B Traffic" pitchFamily="2" charset="-78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ساختمان فیزیکی الیاف - دکتر مصطفی یوسفی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4CEBA-85E9-46D1-A53F-F78DE534635B}" type="slidenum">
              <a:rPr lang="ar-SA" altLang="en-US"/>
              <a:pPr/>
              <a:t>3</a:t>
            </a:fld>
            <a:endParaRPr lang="en-US" altLang="en-US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7772400" cy="1143000"/>
          </a:xfrm>
        </p:spPr>
        <p:txBody>
          <a:bodyPr/>
          <a:lstStyle/>
          <a:p>
            <a:pPr rtl="1"/>
            <a:r>
              <a:rPr lang="ar-SA" altLang="en-US" dirty="0">
                <a:solidFill>
                  <a:srgbClr val="FF0000"/>
                </a:solidFill>
                <a:cs typeface="B Titr" pitchFamily="2" charset="-78"/>
              </a:rPr>
              <a:t>تاريخچه</a:t>
            </a:r>
            <a:endParaRPr lang="en-US" altLang="en-US" dirty="0">
              <a:solidFill>
                <a:srgbClr val="FF0000"/>
              </a:solidFill>
              <a:cs typeface="B Titr" pitchFamily="2" charset="-78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19200"/>
            <a:ext cx="7772400" cy="5638800"/>
          </a:xfrm>
        </p:spPr>
        <p:txBody>
          <a:bodyPr/>
          <a:lstStyle/>
          <a:p>
            <a:r>
              <a:rPr lang="en-US" altLang="ar-SA" dirty="0" smtClean="0"/>
              <a:t>LEEUWEN HOEK          </a:t>
            </a:r>
            <a:r>
              <a:rPr lang="en-US" altLang="ar-SA" dirty="0"/>
              <a:t>ROBERT HOOK</a:t>
            </a:r>
          </a:p>
          <a:p>
            <a:r>
              <a:rPr lang="en-US" altLang="ar-SA" dirty="0"/>
              <a:t>325 YEARS AGO.          1665 AD.</a:t>
            </a:r>
          </a:p>
        </p:txBody>
      </p:sp>
      <p:pic>
        <p:nvPicPr>
          <p:cNvPr id="3076" name="Picture 4" descr="E:\fiber struct\microscope\22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3886200"/>
            <a:ext cx="2339975" cy="2547938"/>
          </a:xfrm>
          <a:prstGeom prst="rect">
            <a:avLst/>
          </a:prstGeom>
          <a:noFill/>
        </p:spPr>
      </p:pic>
      <p:pic>
        <p:nvPicPr>
          <p:cNvPr id="3077" name="Picture 5" descr="E:\fiber struct\microscope\23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2667000"/>
            <a:ext cx="3581400" cy="4191000"/>
          </a:xfrm>
          <a:prstGeom prst="rect">
            <a:avLst/>
          </a:prstGeom>
          <a:noFill/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ساختمان فیزیکی الیاف - دکتر مصطفی یوسفی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>
                <a:solidFill>
                  <a:srgbClr val="FF0000"/>
                </a:solidFill>
              </a:rPr>
              <a:t>Stereo Optical Microscope</a:t>
            </a:r>
          </a:p>
        </p:txBody>
      </p:sp>
      <p:pic>
        <p:nvPicPr>
          <p:cNvPr id="47107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/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813A3-B133-4EE2-BB12-556180ED6D12}" type="slidenum">
              <a:rPr lang="en-GB" smtClean="0"/>
              <a:pPr/>
              <a:t>30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ساختمان فیزیکی الیاف - دکتر مصطفی یوسفی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2819400"/>
            <a:ext cx="6781800" cy="3776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459" name="Rectangle 3"/>
          <p:cNvSpPr>
            <a:spLocks noGrp="1" noChangeArrowheads="1"/>
          </p:cNvSpPr>
          <p:nvPr>
            <p:ph type="title"/>
          </p:nvPr>
        </p:nvSpPr>
        <p:spPr>
          <a:xfrm>
            <a:off x="533400" y="152400"/>
            <a:ext cx="7696200" cy="762000"/>
          </a:xfrm>
        </p:spPr>
        <p:txBody>
          <a:bodyPr>
            <a:normAutofit fontScale="90000"/>
          </a:bodyPr>
          <a:lstStyle/>
          <a:p>
            <a:pPr rtl="1"/>
            <a:r>
              <a:rPr lang="fa-IR" sz="3200" b="1" dirty="0" smtClean="0">
                <a:solidFill>
                  <a:srgbClr val="FF0000"/>
                </a:solidFill>
                <a:latin typeface="Verdana" pitchFamily="34" charset="0"/>
                <a:cs typeface="B Traffic" pitchFamily="2" charset="-78"/>
              </a:rPr>
              <a:t>میکروسکوپ مرکب </a:t>
            </a:r>
            <a:r>
              <a:rPr lang="fa-IR" sz="3200" b="1" dirty="0" smtClean="0">
                <a:solidFill>
                  <a:srgbClr val="0000F0"/>
                </a:solidFill>
                <a:latin typeface="Verdana" pitchFamily="34" charset="0"/>
                <a:cs typeface="B Traffic" pitchFamily="2" charset="-78"/>
              </a:rPr>
              <a:t/>
            </a:r>
            <a:br>
              <a:rPr lang="fa-IR" sz="3200" b="1" dirty="0" smtClean="0">
                <a:solidFill>
                  <a:srgbClr val="0000F0"/>
                </a:solidFill>
                <a:latin typeface="Verdana" pitchFamily="34" charset="0"/>
                <a:cs typeface="B Traffic" pitchFamily="2" charset="-78"/>
              </a:rPr>
            </a:br>
            <a:r>
              <a:rPr lang="en-US" sz="2700" b="1" dirty="0" smtClean="0">
                <a:solidFill>
                  <a:srgbClr val="0000F0"/>
                </a:solidFill>
                <a:latin typeface="Verdana" pitchFamily="34" charset="0"/>
              </a:rPr>
              <a:t>Compound </a:t>
            </a:r>
            <a:r>
              <a:rPr lang="en-US" sz="2700" b="1" dirty="0">
                <a:solidFill>
                  <a:srgbClr val="0000F0"/>
                </a:solidFill>
                <a:latin typeface="Verdana" pitchFamily="34" charset="0"/>
              </a:rPr>
              <a:t>Microscope</a:t>
            </a:r>
          </a:p>
        </p:txBody>
      </p:sp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914400" y="6324600"/>
            <a:ext cx="3429000" cy="381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9461" name="Rectangle 5"/>
          <p:cNvSpPr>
            <a:spLocks noChangeArrowheads="1"/>
          </p:cNvSpPr>
          <p:nvPr/>
        </p:nvSpPr>
        <p:spPr bwMode="auto">
          <a:xfrm>
            <a:off x="685800" y="6324600"/>
            <a:ext cx="7315200" cy="533400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9462" name="Rectangle 6"/>
          <p:cNvSpPr>
            <a:spLocks noChangeArrowheads="1"/>
          </p:cNvSpPr>
          <p:nvPr/>
        </p:nvSpPr>
        <p:spPr bwMode="auto">
          <a:xfrm>
            <a:off x="762000" y="2819400"/>
            <a:ext cx="7315200" cy="228600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9464" name="Line 8"/>
          <p:cNvSpPr>
            <a:spLocks noChangeShapeType="1"/>
          </p:cNvSpPr>
          <p:nvPr/>
        </p:nvSpPr>
        <p:spPr bwMode="auto">
          <a:xfrm>
            <a:off x="3810000" y="5029200"/>
            <a:ext cx="0" cy="1371600"/>
          </a:xfrm>
          <a:prstGeom prst="line">
            <a:avLst/>
          </a:prstGeom>
          <a:noFill/>
          <a:ln w="9525">
            <a:solidFill>
              <a:srgbClr val="FF0000"/>
            </a:solidFill>
            <a:prstDash val="sysDot"/>
            <a:round/>
            <a:headEnd/>
            <a:tailEnd/>
          </a:ln>
          <a:effectLst/>
        </p:spPr>
        <p:txBody>
          <a:bodyPr wrap="none"/>
          <a:lstStyle/>
          <a:p>
            <a:endParaRPr lang="en-GB"/>
          </a:p>
        </p:txBody>
      </p:sp>
      <p:sp>
        <p:nvSpPr>
          <p:cNvPr id="19465" name="Line 9"/>
          <p:cNvSpPr>
            <a:spLocks noChangeShapeType="1"/>
          </p:cNvSpPr>
          <p:nvPr/>
        </p:nvSpPr>
        <p:spPr bwMode="auto">
          <a:xfrm>
            <a:off x="6629400" y="5791200"/>
            <a:ext cx="0" cy="609600"/>
          </a:xfrm>
          <a:prstGeom prst="line">
            <a:avLst/>
          </a:prstGeom>
          <a:noFill/>
          <a:ln w="9525" cap="rnd">
            <a:solidFill>
              <a:srgbClr val="FF0000"/>
            </a:solidFill>
            <a:prstDash val="sysDot"/>
            <a:round/>
            <a:headEnd/>
            <a:tailEnd/>
          </a:ln>
          <a:effectLst/>
        </p:spPr>
        <p:txBody>
          <a:bodyPr wrap="none"/>
          <a:lstStyle/>
          <a:p>
            <a:endParaRPr lang="en-GB"/>
          </a:p>
        </p:txBody>
      </p:sp>
      <p:sp>
        <p:nvSpPr>
          <p:cNvPr id="19466" name="Text Box 10"/>
          <p:cNvSpPr txBox="1">
            <a:spLocks noChangeArrowheads="1"/>
          </p:cNvSpPr>
          <p:nvPr/>
        </p:nvSpPr>
        <p:spPr bwMode="auto">
          <a:xfrm>
            <a:off x="5105400" y="5943600"/>
            <a:ext cx="354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i="1">
                <a:solidFill>
                  <a:schemeClr val="tx2"/>
                </a:solidFill>
                <a:latin typeface="Verdana" pitchFamily="34" charset="0"/>
              </a:rPr>
              <a:t>L</a:t>
            </a:r>
          </a:p>
        </p:txBody>
      </p:sp>
      <p:sp>
        <p:nvSpPr>
          <p:cNvPr id="19467" name="Line 11"/>
          <p:cNvSpPr>
            <a:spLocks noChangeShapeType="1"/>
          </p:cNvSpPr>
          <p:nvPr/>
        </p:nvSpPr>
        <p:spPr bwMode="auto">
          <a:xfrm flipH="1">
            <a:off x="3810000" y="6172200"/>
            <a:ext cx="129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GB"/>
          </a:p>
        </p:txBody>
      </p:sp>
      <p:sp>
        <p:nvSpPr>
          <p:cNvPr id="19468" name="Line 12"/>
          <p:cNvSpPr>
            <a:spLocks noChangeShapeType="1"/>
          </p:cNvSpPr>
          <p:nvPr/>
        </p:nvSpPr>
        <p:spPr bwMode="auto">
          <a:xfrm>
            <a:off x="5410200" y="6172200"/>
            <a:ext cx="121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GB"/>
          </a:p>
        </p:txBody>
      </p:sp>
      <p:sp>
        <p:nvSpPr>
          <p:cNvPr id="13" name="TextBox 12"/>
          <p:cNvSpPr txBox="1"/>
          <p:nvPr/>
        </p:nvSpPr>
        <p:spPr>
          <a:xfrm>
            <a:off x="144877" y="1268760"/>
            <a:ext cx="7852214" cy="1323439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r" rtl="1">
              <a:buFont typeface="Arial" pitchFamily="34" charset="0"/>
              <a:buChar char="•"/>
            </a:pPr>
            <a:r>
              <a:rPr lang="fa-IR" sz="2000" dirty="0" smtClean="0">
                <a:cs typeface="B Traffic" pitchFamily="2" charset="-78"/>
              </a:rPr>
              <a:t>این میکروسکوپ دارای دو عدسی </a:t>
            </a:r>
            <a:r>
              <a:rPr lang="fa-IR" sz="2000" dirty="0" smtClean="0">
                <a:solidFill>
                  <a:srgbClr val="FF0000"/>
                </a:solidFill>
                <a:cs typeface="B Traffic" pitchFamily="2" charset="-78"/>
              </a:rPr>
              <a:t>شیئی</a:t>
            </a:r>
            <a:r>
              <a:rPr lang="fa-IR" sz="2000" dirty="0" smtClean="0">
                <a:cs typeface="B Traffic" pitchFamily="2" charset="-78"/>
              </a:rPr>
              <a:t> و </a:t>
            </a:r>
            <a:r>
              <a:rPr lang="fa-IR" sz="2000" dirty="0" smtClean="0">
                <a:solidFill>
                  <a:srgbClr val="FF0000"/>
                </a:solidFill>
                <a:cs typeface="B Traffic" pitchFamily="2" charset="-78"/>
              </a:rPr>
              <a:t>چشمی</a:t>
            </a:r>
            <a:r>
              <a:rPr lang="fa-IR" sz="2000" dirty="0" smtClean="0">
                <a:cs typeface="B Traffic" pitchFamily="2" charset="-78"/>
              </a:rPr>
              <a:t> می باشد.</a:t>
            </a:r>
          </a:p>
          <a:p>
            <a:pPr algn="r" rtl="1">
              <a:buFont typeface="Arial" pitchFamily="34" charset="0"/>
              <a:buChar char="•"/>
            </a:pPr>
            <a:r>
              <a:rPr lang="fa-IR" sz="2000" dirty="0" smtClean="0">
                <a:cs typeface="B Traffic" pitchFamily="2" charset="-78"/>
              </a:rPr>
              <a:t>فاصله کانونی شیئی </a:t>
            </a:r>
            <a:r>
              <a:rPr lang="en-US" sz="2000" dirty="0" err="1" smtClean="0">
                <a:cs typeface="B Traffic" pitchFamily="2" charset="-78"/>
              </a:rPr>
              <a:t>fo</a:t>
            </a:r>
            <a:r>
              <a:rPr lang="fa-IR" sz="2000" dirty="0" smtClean="0">
                <a:cs typeface="B Traffic" pitchFamily="2" charset="-78"/>
              </a:rPr>
              <a:t> بسیار کم می باشد (کمتر از یک سانتی متر).</a:t>
            </a:r>
          </a:p>
          <a:p>
            <a:pPr algn="r" rtl="1">
              <a:buFont typeface="Arial" pitchFamily="34" charset="0"/>
              <a:buChar char="•"/>
            </a:pPr>
            <a:r>
              <a:rPr lang="fa-IR" sz="2000" dirty="0" smtClean="0">
                <a:cs typeface="B Traffic" pitchFamily="2" charset="-78"/>
              </a:rPr>
              <a:t>فاصله کانونی چشمی </a:t>
            </a:r>
            <a:r>
              <a:rPr lang="en-US" sz="2000" dirty="0" err="1" smtClean="0">
                <a:cs typeface="B Traffic" pitchFamily="2" charset="-78"/>
              </a:rPr>
              <a:t>fe</a:t>
            </a:r>
            <a:r>
              <a:rPr lang="fa-IR" sz="2000" dirty="0" smtClean="0">
                <a:cs typeface="B Traffic" pitchFamily="2" charset="-78"/>
              </a:rPr>
              <a:t> چند سانتی متر است.</a:t>
            </a:r>
          </a:p>
          <a:p>
            <a:pPr algn="r" rtl="1">
              <a:buFont typeface="Arial" pitchFamily="34" charset="0"/>
              <a:buChar char="•"/>
            </a:pPr>
            <a:r>
              <a:rPr lang="fa-IR" sz="2000" dirty="0" smtClean="0">
                <a:cs typeface="B Traffic" pitchFamily="2" charset="-78"/>
              </a:rPr>
              <a:t>فاصله دو عدسی </a:t>
            </a:r>
            <a:r>
              <a:rPr lang="en-US" sz="2000" dirty="0" smtClean="0">
                <a:cs typeface="B Traffic" pitchFamily="2" charset="-78"/>
              </a:rPr>
              <a:t>L</a:t>
            </a:r>
            <a:r>
              <a:rPr lang="fa-IR" sz="2000" dirty="0" smtClean="0">
                <a:cs typeface="B Traffic" pitchFamily="2" charset="-78"/>
              </a:rPr>
              <a:t> بنام طول لوله مکانیکی نامیده می شود. </a:t>
            </a:r>
            <a:r>
              <a:rPr lang="en-US" sz="2000" dirty="0" smtClean="0">
                <a:cs typeface="B Traffic" pitchFamily="2" charset="-78"/>
              </a:rPr>
              <a:t>Mechanical tube length</a:t>
            </a:r>
            <a:endParaRPr lang="fa-IR" sz="2000" dirty="0">
              <a:cs typeface="B Traffic" pitchFamily="2" charset="-78"/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813A3-B133-4EE2-BB12-556180ED6D12}" type="slidenum">
              <a:rPr lang="en-GB" smtClean="0"/>
              <a:pPr/>
              <a:t>31</a:t>
            </a:fld>
            <a:endParaRPr lang="en-GB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ساختمان فیزیکی الیاف - دکتر مصطفی یوسفی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0"/>
            <a:ext cx="8991600" cy="914400"/>
          </a:xfrm>
        </p:spPr>
        <p:txBody>
          <a:bodyPr/>
          <a:lstStyle/>
          <a:p>
            <a:pPr rtl="1"/>
            <a:r>
              <a:rPr lang="fa-IR" sz="2800" dirty="0" smtClean="0">
                <a:solidFill>
                  <a:srgbClr val="FFFF66"/>
                </a:solidFill>
                <a:latin typeface="Verdana" pitchFamily="34" charset="0"/>
                <a:cs typeface="B Titr" pitchFamily="2" charset="-78"/>
              </a:rPr>
              <a:t>تشکیل تصویر در میکروسکوپ مرکب</a:t>
            </a:r>
            <a:endParaRPr lang="en-US" sz="2800" dirty="0">
              <a:solidFill>
                <a:srgbClr val="FFFF66"/>
              </a:solidFill>
              <a:latin typeface="Verdana" pitchFamily="34" charset="0"/>
              <a:cs typeface="B Titr" pitchFamily="2" charset="-78"/>
            </a:endParaRPr>
          </a:p>
        </p:txBody>
      </p:sp>
      <p:sp>
        <p:nvSpPr>
          <p:cNvPr id="1228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4114800"/>
            <a:ext cx="8077200" cy="2590800"/>
          </a:xfrm>
        </p:spPr>
        <p:txBody>
          <a:bodyPr>
            <a:normAutofit/>
          </a:bodyPr>
          <a:lstStyle/>
          <a:p>
            <a:pPr algn="r" rtl="1">
              <a:lnSpc>
                <a:spcPct val="90000"/>
              </a:lnSpc>
            </a:pPr>
            <a:r>
              <a:rPr lang="fa-IR" sz="2400" dirty="0" smtClean="0">
                <a:solidFill>
                  <a:schemeClr val="bg1"/>
                </a:solidFill>
                <a:cs typeface="B Traffic" pitchFamily="2" charset="-78"/>
              </a:rPr>
              <a:t>جسم </a:t>
            </a:r>
            <a:r>
              <a:rPr lang="en-US" sz="2400" dirty="0" smtClean="0">
                <a:solidFill>
                  <a:schemeClr val="bg1"/>
                </a:solidFill>
                <a:cs typeface="B Traffic" pitchFamily="2" charset="-78"/>
              </a:rPr>
              <a:t>(O)</a:t>
            </a:r>
            <a:r>
              <a:rPr lang="fa-IR" sz="2400" dirty="0" smtClean="0">
                <a:solidFill>
                  <a:schemeClr val="bg1"/>
                </a:solidFill>
                <a:cs typeface="B Traffic" pitchFamily="2" charset="-78"/>
              </a:rPr>
              <a:t> کمی دورتر از فاصله کانونی عدسی شیئی قرار می گیرد.</a:t>
            </a:r>
          </a:p>
          <a:p>
            <a:pPr algn="r" rtl="1">
              <a:lnSpc>
                <a:spcPct val="90000"/>
              </a:lnSpc>
            </a:pPr>
            <a:r>
              <a:rPr lang="fa-IR" sz="2400" dirty="0" smtClean="0">
                <a:solidFill>
                  <a:schemeClr val="bg1"/>
                </a:solidFill>
                <a:cs typeface="B Traffic" pitchFamily="2" charset="-78"/>
              </a:rPr>
              <a:t>یک نصویر حقیقی در داخل فاصله کانونی عدسی چشمی تشکیل می گردد.</a:t>
            </a:r>
          </a:p>
          <a:p>
            <a:pPr algn="r" rtl="1">
              <a:lnSpc>
                <a:spcPct val="90000"/>
              </a:lnSpc>
            </a:pPr>
            <a:r>
              <a:rPr lang="fa-IR" sz="2400" dirty="0" smtClean="0">
                <a:solidFill>
                  <a:schemeClr val="bg1"/>
                </a:solidFill>
                <a:cs typeface="B Traffic" pitchFamily="2" charset="-78"/>
              </a:rPr>
              <a:t>عدسی چشمی یک تصویر مجازی بزرگ شده تشکیل می دهد.</a:t>
            </a:r>
            <a:endParaRPr lang="en-US" sz="2400" dirty="0" smtClean="0">
              <a:solidFill>
                <a:schemeClr val="bg1"/>
              </a:solidFill>
              <a:cs typeface="B Traffic" pitchFamily="2" charset="-78"/>
            </a:endParaRPr>
          </a:p>
        </p:txBody>
      </p:sp>
      <p:pic>
        <p:nvPicPr>
          <p:cNvPr id="122884" name="Picture 4" descr="C:\My Documents\LEC_NOTE\Materials Examination Technique\Optical Microscope\Optical microscope\image formation - compound microscope.tif"/>
          <p:cNvPicPr>
            <a:picLocks noChangeAspect="1" noChangeArrowheads="1"/>
          </p:cNvPicPr>
          <p:nvPr/>
        </p:nvPicPr>
        <p:blipFill>
          <a:blip r:embed="rId3" cstate="print">
            <a:lum bright="-12000" contrast="30000"/>
          </a:blip>
          <a:srcRect/>
          <a:stretch>
            <a:fillRect/>
          </a:stretch>
        </p:blipFill>
        <p:spPr bwMode="auto">
          <a:xfrm>
            <a:off x="1524000" y="914400"/>
            <a:ext cx="6324600" cy="3105150"/>
          </a:xfrm>
          <a:prstGeom prst="rect">
            <a:avLst/>
          </a:prstGeom>
          <a:noFill/>
        </p:spPr>
      </p:pic>
      <p:sp>
        <p:nvSpPr>
          <p:cNvPr id="122885" name="Line 5"/>
          <p:cNvSpPr>
            <a:spLocks noChangeShapeType="1"/>
          </p:cNvSpPr>
          <p:nvPr/>
        </p:nvSpPr>
        <p:spPr bwMode="auto">
          <a:xfrm>
            <a:off x="1905000" y="3886200"/>
            <a:ext cx="0" cy="1524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fa-IR"/>
          </a:p>
        </p:txBody>
      </p:sp>
      <p:sp>
        <p:nvSpPr>
          <p:cNvPr id="122886" name="Line 6"/>
          <p:cNvSpPr>
            <a:spLocks noChangeShapeType="1"/>
          </p:cNvSpPr>
          <p:nvPr/>
        </p:nvSpPr>
        <p:spPr bwMode="auto">
          <a:xfrm>
            <a:off x="7162800" y="2667000"/>
            <a:ext cx="0" cy="13716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fa-IR"/>
          </a:p>
        </p:txBody>
      </p:sp>
      <p:sp>
        <p:nvSpPr>
          <p:cNvPr id="122887" name="Line 7"/>
          <p:cNvSpPr>
            <a:spLocks noChangeShapeType="1"/>
          </p:cNvSpPr>
          <p:nvPr/>
        </p:nvSpPr>
        <p:spPr bwMode="auto">
          <a:xfrm flipH="1">
            <a:off x="1905000" y="3962400"/>
            <a:ext cx="24384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fa-IR"/>
          </a:p>
        </p:txBody>
      </p:sp>
      <p:sp>
        <p:nvSpPr>
          <p:cNvPr id="122888" name="Line 8"/>
          <p:cNvSpPr>
            <a:spLocks noChangeShapeType="1"/>
          </p:cNvSpPr>
          <p:nvPr/>
        </p:nvSpPr>
        <p:spPr bwMode="auto">
          <a:xfrm>
            <a:off x="5105400" y="3962400"/>
            <a:ext cx="20574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fa-IR"/>
          </a:p>
        </p:txBody>
      </p:sp>
      <p:sp>
        <p:nvSpPr>
          <p:cNvPr id="122889" name="Text Box 9"/>
          <p:cNvSpPr txBox="1">
            <a:spLocks noChangeArrowheads="1"/>
          </p:cNvSpPr>
          <p:nvPr/>
        </p:nvSpPr>
        <p:spPr bwMode="auto">
          <a:xfrm>
            <a:off x="4327525" y="3689350"/>
            <a:ext cx="8175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25cm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13D25-63A9-420B-82F7-9118DD555BA4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ساختمان فیزیکی الیاف - دکتر مصطفی یوسفی</a:t>
            </a:r>
            <a:endParaRPr lang="en-US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1"/>
          <p:cNvSpPr txBox="1">
            <a:spLocks noChangeArrowheads="1"/>
          </p:cNvSpPr>
          <p:nvPr/>
        </p:nvSpPr>
        <p:spPr bwMode="auto">
          <a:xfrm>
            <a:off x="685800" y="387350"/>
            <a:ext cx="7772400" cy="14351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ctr" eaLnBrk="1" hangingPunct="1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4400">
                <a:solidFill>
                  <a:srgbClr val="000000"/>
                </a:solidFill>
              </a:rPr>
              <a:t>Basic optical structure of a microscope</a:t>
            </a:r>
          </a:p>
        </p:txBody>
      </p:sp>
      <p:sp>
        <p:nvSpPr>
          <p:cNvPr id="13315" name="Line 2"/>
          <p:cNvSpPr>
            <a:spLocks noChangeShapeType="1"/>
          </p:cNvSpPr>
          <p:nvPr/>
        </p:nvSpPr>
        <p:spPr bwMode="auto">
          <a:xfrm>
            <a:off x="1447800" y="2667000"/>
            <a:ext cx="1588" cy="1066800"/>
          </a:xfrm>
          <a:prstGeom prst="line">
            <a:avLst/>
          </a:prstGeom>
          <a:noFill/>
          <a:ln w="38160">
            <a:solidFill>
              <a:srgbClr val="000000"/>
            </a:solidFill>
            <a:miter lim="800000"/>
            <a:headEnd type="triangle" w="med" len="med"/>
            <a:tailEnd type="triangle" w="med" len="med"/>
          </a:ln>
        </p:spPr>
        <p:txBody>
          <a:bodyPr/>
          <a:lstStyle/>
          <a:p>
            <a:endParaRPr lang="fa-IR"/>
          </a:p>
        </p:txBody>
      </p:sp>
      <p:sp>
        <p:nvSpPr>
          <p:cNvPr id="13316" name="Oval 3"/>
          <p:cNvSpPr>
            <a:spLocks noChangeArrowheads="1"/>
          </p:cNvSpPr>
          <p:nvPr/>
        </p:nvSpPr>
        <p:spPr bwMode="auto">
          <a:xfrm>
            <a:off x="809625" y="3157538"/>
            <a:ext cx="76200" cy="74612"/>
          </a:xfrm>
          <a:prstGeom prst="ellipse">
            <a:avLst/>
          </a:prstGeom>
          <a:solidFill>
            <a:srgbClr val="0000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17" name="Oval 4"/>
          <p:cNvSpPr>
            <a:spLocks noChangeArrowheads="1"/>
          </p:cNvSpPr>
          <p:nvPr/>
        </p:nvSpPr>
        <p:spPr bwMode="auto">
          <a:xfrm>
            <a:off x="2028825" y="3171825"/>
            <a:ext cx="76200" cy="74613"/>
          </a:xfrm>
          <a:prstGeom prst="ellipse">
            <a:avLst/>
          </a:prstGeom>
          <a:solidFill>
            <a:srgbClr val="0000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18" name="Line 5"/>
          <p:cNvSpPr>
            <a:spLocks noChangeShapeType="1"/>
          </p:cNvSpPr>
          <p:nvPr/>
        </p:nvSpPr>
        <p:spPr bwMode="auto">
          <a:xfrm flipV="1">
            <a:off x="609600" y="2890838"/>
            <a:ext cx="1588" cy="314325"/>
          </a:xfrm>
          <a:prstGeom prst="line">
            <a:avLst/>
          </a:prstGeom>
          <a:noFill/>
          <a:ln w="28440">
            <a:solidFill>
              <a:srgbClr val="0000FF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fa-IR"/>
          </a:p>
        </p:txBody>
      </p:sp>
      <p:sp>
        <p:nvSpPr>
          <p:cNvPr id="13319" name="Line 6"/>
          <p:cNvSpPr>
            <a:spLocks noChangeShapeType="1"/>
          </p:cNvSpPr>
          <p:nvPr/>
        </p:nvSpPr>
        <p:spPr bwMode="auto">
          <a:xfrm>
            <a:off x="609600" y="2895600"/>
            <a:ext cx="838200" cy="1588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fa-IR"/>
          </a:p>
        </p:txBody>
      </p:sp>
      <p:sp>
        <p:nvSpPr>
          <p:cNvPr id="13320" name="Line 7"/>
          <p:cNvSpPr>
            <a:spLocks noChangeShapeType="1"/>
          </p:cNvSpPr>
          <p:nvPr/>
        </p:nvSpPr>
        <p:spPr bwMode="auto">
          <a:xfrm>
            <a:off x="1447800" y="2895600"/>
            <a:ext cx="2667000" cy="1295400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fa-IR"/>
          </a:p>
        </p:txBody>
      </p:sp>
      <p:sp>
        <p:nvSpPr>
          <p:cNvPr id="13321" name="Line 8"/>
          <p:cNvSpPr>
            <a:spLocks noChangeShapeType="1"/>
          </p:cNvSpPr>
          <p:nvPr/>
        </p:nvSpPr>
        <p:spPr bwMode="auto">
          <a:xfrm>
            <a:off x="609600" y="2895600"/>
            <a:ext cx="3505200" cy="1295400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fa-IR"/>
          </a:p>
        </p:txBody>
      </p:sp>
      <p:sp>
        <p:nvSpPr>
          <p:cNvPr id="13322" name="Line 9"/>
          <p:cNvSpPr>
            <a:spLocks noChangeShapeType="1"/>
          </p:cNvSpPr>
          <p:nvPr/>
        </p:nvSpPr>
        <p:spPr bwMode="auto">
          <a:xfrm flipV="1">
            <a:off x="4114800" y="3195638"/>
            <a:ext cx="1588" cy="1000125"/>
          </a:xfrm>
          <a:prstGeom prst="line">
            <a:avLst/>
          </a:prstGeom>
          <a:noFill/>
          <a:ln w="28440">
            <a:solidFill>
              <a:srgbClr val="0000FF"/>
            </a:solidFill>
            <a:miter lim="800000"/>
            <a:headEnd type="triangle" w="med" len="med"/>
            <a:tailEnd/>
          </a:ln>
        </p:spPr>
        <p:txBody>
          <a:bodyPr/>
          <a:lstStyle/>
          <a:p>
            <a:endParaRPr lang="fa-IR"/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8382000" y="2143125"/>
            <a:ext cx="760413" cy="536575"/>
            <a:chOff x="5280" y="1350"/>
            <a:chExt cx="479" cy="338"/>
          </a:xfrm>
        </p:grpSpPr>
        <p:sp>
          <p:nvSpPr>
            <p:cNvPr id="13376" name="Oval 11"/>
            <p:cNvSpPr>
              <a:spLocks noChangeArrowheads="1"/>
            </p:cNvSpPr>
            <p:nvPr/>
          </p:nvSpPr>
          <p:spPr bwMode="auto">
            <a:xfrm>
              <a:off x="5376" y="1353"/>
              <a:ext cx="384" cy="336"/>
            </a:xfrm>
            <a:prstGeom prst="ellipse">
              <a:avLst/>
            </a:prstGeom>
            <a:solidFill>
              <a:srgbClr val="FFFFFF"/>
            </a:solidFill>
            <a:ln w="1908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77" name="AutoShape 12"/>
            <p:cNvSpPr>
              <a:spLocks noChangeArrowheads="1"/>
            </p:cNvSpPr>
            <p:nvPr/>
          </p:nvSpPr>
          <p:spPr bwMode="auto">
            <a:xfrm>
              <a:off x="5372" y="1425"/>
              <a:ext cx="96" cy="192"/>
            </a:xfrm>
            <a:custGeom>
              <a:avLst/>
              <a:gdLst>
                <a:gd name="T0" fmla="*/ 41 w 112"/>
                <a:gd name="T1" fmla="*/ 0 h 144"/>
                <a:gd name="T2" fmla="*/ 76 w 112"/>
                <a:gd name="T3" fmla="*/ 85 h 144"/>
                <a:gd name="T4" fmla="*/ 76 w 112"/>
                <a:gd name="T5" fmla="*/ 171 h 144"/>
                <a:gd name="T6" fmla="*/ 41 w 112"/>
                <a:gd name="T7" fmla="*/ 256 h 144"/>
                <a:gd name="T8" fmla="*/ 6 w 112"/>
                <a:gd name="T9" fmla="*/ 171 h 144"/>
                <a:gd name="T10" fmla="*/ 6 w 112"/>
                <a:gd name="T11" fmla="*/ 85 h 144"/>
                <a:gd name="T12" fmla="*/ 41 w 112"/>
                <a:gd name="T13" fmla="*/ 0 h 14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12"/>
                <a:gd name="T22" fmla="*/ 0 h 144"/>
                <a:gd name="T23" fmla="*/ 112 w 112"/>
                <a:gd name="T24" fmla="*/ 144 h 14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12" h="144">
                  <a:moveTo>
                    <a:pt x="56" y="0"/>
                  </a:moveTo>
                  <a:cubicBezTo>
                    <a:pt x="72" y="0"/>
                    <a:pt x="96" y="32"/>
                    <a:pt x="104" y="48"/>
                  </a:cubicBezTo>
                  <a:cubicBezTo>
                    <a:pt x="112" y="64"/>
                    <a:pt x="112" y="80"/>
                    <a:pt x="104" y="96"/>
                  </a:cubicBezTo>
                  <a:cubicBezTo>
                    <a:pt x="96" y="112"/>
                    <a:pt x="72" y="144"/>
                    <a:pt x="56" y="144"/>
                  </a:cubicBezTo>
                  <a:cubicBezTo>
                    <a:pt x="40" y="144"/>
                    <a:pt x="16" y="112"/>
                    <a:pt x="8" y="96"/>
                  </a:cubicBezTo>
                  <a:cubicBezTo>
                    <a:pt x="0" y="80"/>
                    <a:pt x="0" y="64"/>
                    <a:pt x="8" y="48"/>
                  </a:cubicBezTo>
                  <a:cubicBezTo>
                    <a:pt x="16" y="32"/>
                    <a:pt x="40" y="0"/>
                    <a:pt x="56" y="0"/>
                  </a:cubicBezTo>
                  <a:close/>
                </a:path>
              </a:pathLst>
            </a:custGeom>
            <a:solidFill>
              <a:srgbClr val="000000"/>
            </a:solidFill>
            <a:ln w="936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13378" name="AutoShape 13"/>
            <p:cNvSpPr>
              <a:spLocks noChangeArrowheads="1"/>
            </p:cNvSpPr>
            <p:nvPr/>
          </p:nvSpPr>
          <p:spPr bwMode="auto">
            <a:xfrm>
              <a:off x="5366" y="1471"/>
              <a:ext cx="48" cy="96"/>
            </a:xfrm>
            <a:custGeom>
              <a:avLst/>
              <a:gdLst>
                <a:gd name="T0" fmla="*/ 10 w 112"/>
                <a:gd name="T1" fmla="*/ 0 h 144"/>
                <a:gd name="T2" fmla="*/ 19 w 112"/>
                <a:gd name="T3" fmla="*/ 21 h 144"/>
                <a:gd name="T4" fmla="*/ 19 w 112"/>
                <a:gd name="T5" fmla="*/ 43 h 144"/>
                <a:gd name="T6" fmla="*/ 10 w 112"/>
                <a:gd name="T7" fmla="*/ 64 h 144"/>
                <a:gd name="T8" fmla="*/ 1 w 112"/>
                <a:gd name="T9" fmla="*/ 43 h 144"/>
                <a:gd name="T10" fmla="*/ 1 w 112"/>
                <a:gd name="T11" fmla="*/ 21 h 144"/>
                <a:gd name="T12" fmla="*/ 10 w 112"/>
                <a:gd name="T13" fmla="*/ 0 h 14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12"/>
                <a:gd name="T22" fmla="*/ 0 h 144"/>
                <a:gd name="T23" fmla="*/ 112 w 112"/>
                <a:gd name="T24" fmla="*/ 144 h 14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12" h="144">
                  <a:moveTo>
                    <a:pt x="56" y="0"/>
                  </a:moveTo>
                  <a:cubicBezTo>
                    <a:pt x="72" y="0"/>
                    <a:pt x="96" y="32"/>
                    <a:pt x="104" y="48"/>
                  </a:cubicBezTo>
                  <a:cubicBezTo>
                    <a:pt x="112" y="64"/>
                    <a:pt x="112" y="80"/>
                    <a:pt x="104" y="96"/>
                  </a:cubicBezTo>
                  <a:cubicBezTo>
                    <a:pt x="96" y="112"/>
                    <a:pt x="72" y="144"/>
                    <a:pt x="56" y="144"/>
                  </a:cubicBezTo>
                  <a:cubicBezTo>
                    <a:pt x="40" y="144"/>
                    <a:pt x="16" y="112"/>
                    <a:pt x="8" y="96"/>
                  </a:cubicBezTo>
                  <a:cubicBezTo>
                    <a:pt x="0" y="80"/>
                    <a:pt x="0" y="64"/>
                    <a:pt x="8" y="48"/>
                  </a:cubicBezTo>
                  <a:cubicBezTo>
                    <a:pt x="16" y="32"/>
                    <a:pt x="40" y="0"/>
                    <a:pt x="56" y="0"/>
                  </a:cubicBezTo>
                  <a:close/>
                </a:path>
              </a:pathLst>
            </a:custGeom>
            <a:solidFill>
              <a:srgbClr val="FFFFFF"/>
            </a:solidFill>
            <a:ln w="324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13379" name="AutoShape 14"/>
            <p:cNvSpPr>
              <a:spLocks noChangeArrowheads="1"/>
            </p:cNvSpPr>
            <p:nvPr/>
          </p:nvSpPr>
          <p:spPr bwMode="auto">
            <a:xfrm>
              <a:off x="5280" y="1353"/>
              <a:ext cx="144" cy="56"/>
            </a:xfrm>
            <a:custGeom>
              <a:avLst/>
              <a:gdLst>
                <a:gd name="T0" fmla="*/ 216 w 96"/>
                <a:gd name="T1" fmla="*/ 48 h 56"/>
                <a:gd name="T2" fmla="*/ 108 w 96"/>
                <a:gd name="T3" fmla="*/ 48 h 56"/>
                <a:gd name="T4" fmla="*/ 0 w 96"/>
                <a:gd name="T5" fmla="*/ 0 h 56"/>
                <a:gd name="T6" fmla="*/ 0 60000 65536"/>
                <a:gd name="T7" fmla="*/ 0 60000 65536"/>
                <a:gd name="T8" fmla="*/ 0 60000 65536"/>
                <a:gd name="T9" fmla="*/ 0 w 96"/>
                <a:gd name="T10" fmla="*/ 0 h 56"/>
                <a:gd name="T11" fmla="*/ 96 w 96"/>
                <a:gd name="T12" fmla="*/ 56 h 5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6" h="56">
                  <a:moveTo>
                    <a:pt x="96" y="48"/>
                  </a:moveTo>
                  <a:cubicBezTo>
                    <a:pt x="80" y="52"/>
                    <a:pt x="64" y="56"/>
                    <a:pt x="48" y="48"/>
                  </a:cubicBezTo>
                  <a:cubicBezTo>
                    <a:pt x="32" y="40"/>
                    <a:pt x="16" y="20"/>
                    <a:pt x="0" y="0"/>
                  </a:cubicBezTo>
                </a:path>
              </a:pathLst>
            </a:custGeom>
            <a:noFill/>
            <a:ln w="936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13380" name="AutoShape 15"/>
            <p:cNvSpPr>
              <a:spLocks noChangeArrowheads="1"/>
            </p:cNvSpPr>
            <p:nvPr/>
          </p:nvSpPr>
          <p:spPr bwMode="auto">
            <a:xfrm>
              <a:off x="5328" y="1353"/>
              <a:ext cx="96" cy="48"/>
            </a:xfrm>
            <a:custGeom>
              <a:avLst/>
              <a:gdLst>
                <a:gd name="T0" fmla="*/ 96 w 96"/>
                <a:gd name="T1" fmla="*/ 35 h 56"/>
                <a:gd name="T2" fmla="*/ 48 w 96"/>
                <a:gd name="T3" fmla="*/ 35 h 56"/>
                <a:gd name="T4" fmla="*/ 0 w 96"/>
                <a:gd name="T5" fmla="*/ 0 h 56"/>
                <a:gd name="T6" fmla="*/ 0 60000 65536"/>
                <a:gd name="T7" fmla="*/ 0 60000 65536"/>
                <a:gd name="T8" fmla="*/ 0 60000 65536"/>
                <a:gd name="T9" fmla="*/ 0 w 96"/>
                <a:gd name="T10" fmla="*/ 0 h 56"/>
                <a:gd name="T11" fmla="*/ 96 w 96"/>
                <a:gd name="T12" fmla="*/ 56 h 5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6" h="56">
                  <a:moveTo>
                    <a:pt x="96" y="48"/>
                  </a:moveTo>
                  <a:cubicBezTo>
                    <a:pt x="80" y="52"/>
                    <a:pt x="64" y="56"/>
                    <a:pt x="48" y="48"/>
                  </a:cubicBezTo>
                  <a:cubicBezTo>
                    <a:pt x="32" y="40"/>
                    <a:pt x="16" y="20"/>
                    <a:pt x="0" y="0"/>
                  </a:cubicBezTo>
                </a:path>
              </a:pathLst>
            </a:custGeom>
            <a:noFill/>
            <a:ln w="936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13381" name="AutoShape 16"/>
            <p:cNvSpPr>
              <a:spLocks noChangeArrowheads="1"/>
            </p:cNvSpPr>
            <p:nvPr/>
          </p:nvSpPr>
          <p:spPr bwMode="auto">
            <a:xfrm>
              <a:off x="5376" y="1350"/>
              <a:ext cx="72" cy="47"/>
            </a:xfrm>
            <a:custGeom>
              <a:avLst/>
              <a:gdLst>
                <a:gd name="T0" fmla="*/ 54 w 96"/>
                <a:gd name="T1" fmla="*/ 34 h 56"/>
                <a:gd name="T2" fmla="*/ 27 w 96"/>
                <a:gd name="T3" fmla="*/ 34 h 56"/>
                <a:gd name="T4" fmla="*/ 0 w 96"/>
                <a:gd name="T5" fmla="*/ 0 h 56"/>
                <a:gd name="T6" fmla="*/ 0 60000 65536"/>
                <a:gd name="T7" fmla="*/ 0 60000 65536"/>
                <a:gd name="T8" fmla="*/ 0 60000 65536"/>
                <a:gd name="T9" fmla="*/ 0 w 96"/>
                <a:gd name="T10" fmla="*/ 0 h 56"/>
                <a:gd name="T11" fmla="*/ 96 w 96"/>
                <a:gd name="T12" fmla="*/ 56 h 5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6" h="56">
                  <a:moveTo>
                    <a:pt x="96" y="48"/>
                  </a:moveTo>
                  <a:cubicBezTo>
                    <a:pt x="80" y="52"/>
                    <a:pt x="64" y="56"/>
                    <a:pt x="48" y="48"/>
                  </a:cubicBezTo>
                  <a:cubicBezTo>
                    <a:pt x="32" y="40"/>
                    <a:pt x="16" y="20"/>
                    <a:pt x="0" y="0"/>
                  </a:cubicBezTo>
                </a:path>
              </a:pathLst>
            </a:custGeom>
            <a:noFill/>
            <a:ln w="936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</p:grpSp>
      <p:sp>
        <p:nvSpPr>
          <p:cNvPr id="13324" name="Text Box 17"/>
          <p:cNvSpPr txBox="1">
            <a:spLocks noChangeArrowheads="1"/>
          </p:cNvSpPr>
          <p:nvPr/>
        </p:nvSpPr>
        <p:spPr bwMode="auto">
          <a:xfrm>
            <a:off x="838200" y="3733800"/>
            <a:ext cx="1219200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spcBef>
                <a:spcPts val="1125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800">
                <a:solidFill>
                  <a:srgbClr val="000000"/>
                </a:solidFill>
              </a:rPr>
              <a:t>objective</a:t>
            </a:r>
          </a:p>
        </p:txBody>
      </p:sp>
      <p:sp>
        <p:nvSpPr>
          <p:cNvPr id="13325" name="Text Box 18"/>
          <p:cNvSpPr txBox="1">
            <a:spLocks noChangeArrowheads="1"/>
          </p:cNvSpPr>
          <p:nvPr/>
        </p:nvSpPr>
        <p:spPr bwMode="auto">
          <a:xfrm>
            <a:off x="0" y="2438400"/>
            <a:ext cx="1219200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spcBef>
                <a:spcPts val="1125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800">
                <a:solidFill>
                  <a:srgbClr val="000000"/>
                </a:solidFill>
              </a:rPr>
              <a:t>specimen</a:t>
            </a:r>
          </a:p>
        </p:txBody>
      </p:sp>
      <p:grpSp>
        <p:nvGrpSpPr>
          <p:cNvPr id="3" name="Group 19"/>
          <p:cNvGrpSpPr>
            <a:grpSpLocks/>
          </p:cNvGrpSpPr>
          <p:nvPr/>
        </p:nvGrpSpPr>
        <p:grpSpPr bwMode="auto">
          <a:xfrm>
            <a:off x="0" y="63500"/>
            <a:ext cx="9140825" cy="273050"/>
            <a:chOff x="0" y="40"/>
            <a:chExt cx="5758" cy="172"/>
          </a:xfrm>
        </p:grpSpPr>
        <p:sp>
          <p:nvSpPr>
            <p:cNvPr id="13340" name="Oval 20"/>
            <p:cNvSpPr>
              <a:spLocks noChangeArrowheads="1"/>
            </p:cNvSpPr>
            <p:nvPr/>
          </p:nvSpPr>
          <p:spPr bwMode="auto">
            <a:xfrm>
              <a:off x="400" y="151"/>
              <a:ext cx="62" cy="62"/>
            </a:xfrm>
            <a:prstGeom prst="ellipse">
              <a:avLst/>
            </a:prstGeom>
            <a:solidFill>
              <a:srgbClr val="008080"/>
            </a:solidFill>
            <a:ln w="9360">
              <a:solidFill>
                <a:srgbClr val="00808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41" name="Text Box 21"/>
            <p:cNvSpPr txBox="1">
              <a:spLocks noChangeArrowheads="1"/>
            </p:cNvSpPr>
            <p:nvPr/>
          </p:nvSpPr>
          <p:spPr bwMode="auto">
            <a:xfrm>
              <a:off x="0" y="40"/>
              <a:ext cx="1321" cy="13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0" tIns="0" rIns="0" bIns="0" anchorCtr="1">
              <a:spAutoFit/>
            </a:bodyPr>
            <a:lstStyle/>
            <a:p>
              <a: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US" sz="1200" baseline="-25000">
                  <a:solidFill>
                    <a:srgbClr val="008080"/>
                  </a:solidFill>
                </a:rPr>
                <a:t>Basic Properties of Light</a:t>
              </a:r>
            </a:p>
          </p:txBody>
        </p:sp>
        <p:sp>
          <p:nvSpPr>
            <p:cNvPr id="13342" name="Oval 22"/>
            <p:cNvSpPr>
              <a:spLocks noChangeArrowheads="1"/>
            </p:cNvSpPr>
            <p:nvPr/>
          </p:nvSpPr>
          <p:spPr bwMode="auto">
            <a:xfrm>
              <a:off x="515" y="151"/>
              <a:ext cx="62" cy="62"/>
            </a:xfrm>
            <a:prstGeom prst="ellipse">
              <a:avLst/>
            </a:prstGeom>
            <a:solidFill>
              <a:srgbClr val="008080"/>
            </a:solidFill>
            <a:ln w="9360">
              <a:solidFill>
                <a:srgbClr val="00808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43" name="Oval 23"/>
            <p:cNvSpPr>
              <a:spLocks noChangeArrowheads="1"/>
            </p:cNvSpPr>
            <p:nvPr/>
          </p:nvSpPr>
          <p:spPr bwMode="auto">
            <a:xfrm>
              <a:off x="629" y="151"/>
              <a:ext cx="63" cy="62"/>
            </a:xfrm>
            <a:prstGeom prst="ellipse">
              <a:avLst/>
            </a:prstGeom>
            <a:solidFill>
              <a:srgbClr val="008080"/>
            </a:solidFill>
            <a:ln w="9360">
              <a:solidFill>
                <a:srgbClr val="00808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44" name="Oval 24"/>
            <p:cNvSpPr>
              <a:spLocks noChangeArrowheads="1"/>
            </p:cNvSpPr>
            <p:nvPr/>
          </p:nvSpPr>
          <p:spPr bwMode="auto">
            <a:xfrm>
              <a:off x="744" y="151"/>
              <a:ext cx="62" cy="62"/>
            </a:xfrm>
            <a:prstGeom prst="ellipse">
              <a:avLst/>
            </a:prstGeom>
            <a:solidFill>
              <a:srgbClr val="008080"/>
            </a:solidFill>
            <a:ln w="9360">
              <a:solidFill>
                <a:srgbClr val="00808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45" name="Oval 25"/>
            <p:cNvSpPr>
              <a:spLocks noChangeArrowheads="1"/>
            </p:cNvSpPr>
            <p:nvPr/>
          </p:nvSpPr>
          <p:spPr bwMode="auto">
            <a:xfrm>
              <a:off x="858" y="151"/>
              <a:ext cx="63" cy="62"/>
            </a:xfrm>
            <a:prstGeom prst="ellipse">
              <a:avLst/>
            </a:prstGeom>
            <a:solidFill>
              <a:srgbClr val="008080"/>
            </a:solidFill>
            <a:ln w="9360">
              <a:solidFill>
                <a:srgbClr val="00808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46" name="Oval 26"/>
            <p:cNvSpPr>
              <a:spLocks noChangeArrowheads="1"/>
            </p:cNvSpPr>
            <p:nvPr/>
          </p:nvSpPr>
          <p:spPr bwMode="auto">
            <a:xfrm>
              <a:off x="1338" y="151"/>
              <a:ext cx="62" cy="62"/>
            </a:xfrm>
            <a:prstGeom prst="ellipse">
              <a:avLst/>
            </a:prstGeom>
            <a:solidFill>
              <a:srgbClr val="008080"/>
            </a:solidFill>
            <a:ln w="9360">
              <a:solidFill>
                <a:srgbClr val="00808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47" name="Text Box 27"/>
            <p:cNvSpPr txBox="1">
              <a:spLocks noChangeArrowheads="1"/>
            </p:cNvSpPr>
            <p:nvPr/>
          </p:nvSpPr>
          <p:spPr bwMode="auto">
            <a:xfrm>
              <a:off x="0" y="40"/>
              <a:ext cx="2967" cy="13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0" tIns="0" rIns="0" bIns="0" anchorCtr="1">
              <a:spAutoFit/>
            </a:bodyPr>
            <a:lstStyle/>
            <a:p>
              <a: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US" sz="1200" baseline="-25000">
                  <a:solidFill>
                    <a:srgbClr val="008080"/>
                  </a:solidFill>
                </a:rPr>
                <a:t>Thin lenses</a:t>
              </a:r>
            </a:p>
          </p:txBody>
        </p:sp>
        <p:sp>
          <p:nvSpPr>
            <p:cNvPr id="13348" name="Oval 28"/>
            <p:cNvSpPr>
              <a:spLocks noChangeArrowheads="1"/>
            </p:cNvSpPr>
            <p:nvPr/>
          </p:nvSpPr>
          <p:spPr bwMode="auto">
            <a:xfrm>
              <a:off x="1452" y="151"/>
              <a:ext cx="62" cy="62"/>
            </a:xfrm>
            <a:prstGeom prst="ellipse">
              <a:avLst/>
            </a:prstGeom>
            <a:solidFill>
              <a:srgbClr val="008080"/>
            </a:solidFill>
            <a:ln w="9360">
              <a:solidFill>
                <a:srgbClr val="00808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49" name="Oval 29"/>
            <p:cNvSpPr>
              <a:spLocks noChangeArrowheads="1"/>
            </p:cNvSpPr>
            <p:nvPr/>
          </p:nvSpPr>
          <p:spPr bwMode="auto">
            <a:xfrm>
              <a:off x="1567" y="151"/>
              <a:ext cx="63" cy="62"/>
            </a:xfrm>
            <a:prstGeom prst="ellipse">
              <a:avLst/>
            </a:prstGeom>
            <a:solidFill>
              <a:srgbClr val="008080"/>
            </a:solidFill>
            <a:ln w="9360">
              <a:solidFill>
                <a:srgbClr val="00808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50" name="Oval 30"/>
            <p:cNvSpPr>
              <a:spLocks noChangeArrowheads="1"/>
            </p:cNvSpPr>
            <p:nvPr/>
          </p:nvSpPr>
          <p:spPr bwMode="auto">
            <a:xfrm>
              <a:off x="2047" y="151"/>
              <a:ext cx="62" cy="62"/>
            </a:xfrm>
            <a:prstGeom prst="ellipse">
              <a:avLst/>
            </a:prstGeom>
            <a:solidFill>
              <a:srgbClr val="008080"/>
            </a:solidFill>
            <a:ln w="9360">
              <a:solidFill>
                <a:srgbClr val="00808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51" name="Text Box 31"/>
            <p:cNvSpPr txBox="1">
              <a:spLocks noChangeArrowheads="1"/>
            </p:cNvSpPr>
            <p:nvPr/>
          </p:nvSpPr>
          <p:spPr bwMode="auto">
            <a:xfrm>
              <a:off x="447" y="40"/>
              <a:ext cx="4865" cy="13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0" tIns="0" rIns="0" bIns="0" anchorCtr="1">
              <a:spAutoFit/>
            </a:bodyPr>
            <a:lstStyle/>
            <a:p>
              <a: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US" sz="1200" baseline="-25000">
                  <a:solidFill>
                    <a:srgbClr val="008080"/>
                  </a:solidFill>
                </a:rPr>
                <a:t>Wide-field Microscopy</a:t>
              </a:r>
            </a:p>
          </p:txBody>
        </p:sp>
        <p:sp>
          <p:nvSpPr>
            <p:cNvPr id="13352" name="Oval 32"/>
            <p:cNvSpPr>
              <a:spLocks noChangeArrowheads="1"/>
            </p:cNvSpPr>
            <p:nvPr/>
          </p:nvSpPr>
          <p:spPr bwMode="auto">
            <a:xfrm>
              <a:off x="2160" y="151"/>
              <a:ext cx="63" cy="62"/>
            </a:xfrm>
            <a:prstGeom prst="ellipse">
              <a:avLst/>
            </a:prstGeom>
            <a:solidFill>
              <a:srgbClr val="008080"/>
            </a:solidFill>
            <a:ln w="9360">
              <a:solidFill>
                <a:srgbClr val="00808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53" name="Oval 33"/>
            <p:cNvSpPr>
              <a:spLocks noChangeArrowheads="1"/>
            </p:cNvSpPr>
            <p:nvPr/>
          </p:nvSpPr>
          <p:spPr bwMode="auto">
            <a:xfrm>
              <a:off x="2276" y="151"/>
              <a:ext cx="62" cy="62"/>
            </a:xfrm>
            <a:prstGeom prst="ellipse">
              <a:avLst/>
            </a:prstGeom>
            <a:solidFill>
              <a:srgbClr val="BADFE2"/>
            </a:solidFill>
            <a:ln w="9360">
              <a:solidFill>
                <a:srgbClr val="BADFE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54" name="Oval 34"/>
            <p:cNvSpPr>
              <a:spLocks noChangeArrowheads="1"/>
            </p:cNvSpPr>
            <p:nvPr/>
          </p:nvSpPr>
          <p:spPr bwMode="auto">
            <a:xfrm>
              <a:off x="2391" y="151"/>
              <a:ext cx="62" cy="62"/>
            </a:xfrm>
            <a:prstGeom prst="ellipse">
              <a:avLst/>
            </a:prstGeom>
            <a:solidFill>
              <a:srgbClr val="BADFE2"/>
            </a:solidFill>
            <a:ln w="9360">
              <a:solidFill>
                <a:srgbClr val="BADFE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55" name="Oval 35"/>
            <p:cNvSpPr>
              <a:spLocks noChangeArrowheads="1"/>
            </p:cNvSpPr>
            <p:nvPr/>
          </p:nvSpPr>
          <p:spPr bwMode="auto">
            <a:xfrm>
              <a:off x="2504" y="151"/>
              <a:ext cx="63" cy="62"/>
            </a:xfrm>
            <a:prstGeom prst="ellipse">
              <a:avLst/>
            </a:prstGeom>
            <a:solidFill>
              <a:srgbClr val="BADFE2"/>
            </a:solidFill>
            <a:ln w="9360">
              <a:solidFill>
                <a:srgbClr val="BADFE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56" name="Oval 36"/>
            <p:cNvSpPr>
              <a:spLocks noChangeArrowheads="1"/>
            </p:cNvSpPr>
            <p:nvPr/>
          </p:nvSpPr>
          <p:spPr bwMode="auto">
            <a:xfrm>
              <a:off x="2619" y="151"/>
              <a:ext cx="62" cy="62"/>
            </a:xfrm>
            <a:prstGeom prst="ellipse">
              <a:avLst/>
            </a:prstGeom>
            <a:solidFill>
              <a:srgbClr val="BADFE2"/>
            </a:solidFill>
            <a:ln w="9360">
              <a:solidFill>
                <a:srgbClr val="BADFE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57" name="Oval 37"/>
            <p:cNvSpPr>
              <a:spLocks noChangeArrowheads="1"/>
            </p:cNvSpPr>
            <p:nvPr/>
          </p:nvSpPr>
          <p:spPr bwMode="auto">
            <a:xfrm>
              <a:off x="2734" y="151"/>
              <a:ext cx="63" cy="62"/>
            </a:xfrm>
            <a:prstGeom prst="ellipse">
              <a:avLst/>
            </a:prstGeom>
            <a:solidFill>
              <a:srgbClr val="BADFE2"/>
            </a:solidFill>
            <a:ln w="9360">
              <a:solidFill>
                <a:srgbClr val="BADFE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58" name="Oval 38"/>
            <p:cNvSpPr>
              <a:spLocks noChangeArrowheads="1"/>
            </p:cNvSpPr>
            <p:nvPr/>
          </p:nvSpPr>
          <p:spPr bwMode="auto">
            <a:xfrm>
              <a:off x="2848" y="151"/>
              <a:ext cx="62" cy="62"/>
            </a:xfrm>
            <a:prstGeom prst="ellipse">
              <a:avLst/>
            </a:prstGeom>
            <a:solidFill>
              <a:srgbClr val="BADFE2"/>
            </a:solidFill>
            <a:ln w="9360">
              <a:solidFill>
                <a:srgbClr val="BADFE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59" name="Oval 39"/>
            <p:cNvSpPr>
              <a:spLocks noChangeArrowheads="1"/>
            </p:cNvSpPr>
            <p:nvPr/>
          </p:nvSpPr>
          <p:spPr bwMode="auto">
            <a:xfrm>
              <a:off x="2962" y="151"/>
              <a:ext cx="63" cy="62"/>
            </a:xfrm>
            <a:prstGeom prst="ellipse">
              <a:avLst/>
            </a:prstGeom>
            <a:solidFill>
              <a:srgbClr val="BADFE2"/>
            </a:solidFill>
            <a:ln w="9360">
              <a:solidFill>
                <a:srgbClr val="BADFE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60" name="Oval 40"/>
            <p:cNvSpPr>
              <a:spLocks noChangeArrowheads="1"/>
            </p:cNvSpPr>
            <p:nvPr/>
          </p:nvSpPr>
          <p:spPr bwMode="auto">
            <a:xfrm>
              <a:off x="3077" y="151"/>
              <a:ext cx="62" cy="62"/>
            </a:xfrm>
            <a:prstGeom prst="ellipse">
              <a:avLst/>
            </a:prstGeom>
            <a:solidFill>
              <a:srgbClr val="BADFE2"/>
            </a:solidFill>
            <a:ln w="9360">
              <a:solidFill>
                <a:srgbClr val="BADFE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61" name="Oval 41"/>
            <p:cNvSpPr>
              <a:spLocks noChangeArrowheads="1"/>
            </p:cNvSpPr>
            <p:nvPr/>
          </p:nvSpPr>
          <p:spPr bwMode="auto">
            <a:xfrm>
              <a:off x="3191" y="151"/>
              <a:ext cx="63" cy="62"/>
            </a:xfrm>
            <a:prstGeom prst="ellipse">
              <a:avLst/>
            </a:prstGeom>
            <a:solidFill>
              <a:srgbClr val="BADFE2"/>
            </a:solidFill>
            <a:ln w="9360">
              <a:solidFill>
                <a:srgbClr val="BADFE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62" name="Oval 42"/>
            <p:cNvSpPr>
              <a:spLocks noChangeArrowheads="1"/>
            </p:cNvSpPr>
            <p:nvPr/>
          </p:nvSpPr>
          <p:spPr bwMode="auto">
            <a:xfrm>
              <a:off x="3306" y="151"/>
              <a:ext cx="62" cy="62"/>
            </a:xfrm>
            <a:prstGeom prst="ellipse">
              <a:avLst/>
            </a:prstGeom>
            <a:solidFill>
              <a:srgbClr val="BADFE2"/>
            </a:solidFill>
            <a:ln w="9360">
              <a:solidFill>
                <a:srgbClr val="BADFE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63" name="Oval 43"/>
            <p:cNvSpPr>
              <a:spLocks noChangeArrowheads="1"/>
            </p:cNvSpPr>
            <p:nvPr/>
          </p:nvSpPr>
          <p:spPr bwMode="auto">
            <a:xfrm>
              <a:off x="3421" y="151"/>
              <a:ext cx="62" cy="62"/>
            </a:xfrm>
            <a:prstGeom prst="ellipse">
              <a:avLst/>
            </a:prstGeom>
            <a:solidFill>
              <a:srgbClr val="BADFE2"/>
            </a:solidFill>
            <a:ln w="9360">
              <a:solidFill>
                <a:srgbClr val="BADFE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64" name="Oval 44"/>
            <p:cNvSpPr>
              <a:spLocks noChangeArrowheads="1"/>
            </p:cNvSpPr>
            <p:nvPr/>
          </p:nvSpPr>
          <p:spPr bwMode="auto">
            <a:xfrm>
              <a:off x="3535" y="151"/>
              <a:ext cx="63" cy="62"/>
            </a:xfrm>
            <a:prstGeom prst="ellipse">
              <a:avLst/>
            </a:prstGeom>
            <a:solidFill>
              <a:srgbClr val="BADFE2"/>
            </a:solidFill>
            <a:ln w="9360">
              <a:solidFill>
                <a:srgbClr val="BADFE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65" name="Oval 45"/>
            <p:cNvSpPr>
              <a:spLocks noChangeArrowheads="1"/>
            </p:cNvSpPr>
            <p:nvPr/>
          </p:nvSpPr>
          <p:spPr bwMode="auto">
            <a:xfrm>
              <a:off x="3650" y="151"/>
              <a:ext cx="62" cy="62"/>
            </a:xfrm>
            <a:prstGeom prst="ellipse">
              <a:avLst/>
            </a:prstGeom>
            <a:solidFill>
              <a:srgbClr val="BADFE2"/>
            </a:solidFill>
            <a:ln w="9360">
              <a:solidFill>
                <a:srgbClr val="BADFE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66" name="Oval 46"/>
            <p:cNvSpPr>
              <a:spLocks noChangeArrowheads="1"/>
            </p:cNvSpPr>
            <p:nvPr/>
          </p:nvSpPr>
          <p:spPr bwMode="auto">
            <a:xfrm>
              <a:off x="4129" y="151"/>
              <a:ext cx="63" cy="62"/>
            </a:xfrm>
            <a:prstGeom prst="ellipse">
              <a:avLst/>
            </a:prstGeom>
            <a:solidFill>
              <a:srgbClr val="BADFE2"/>
            </a:solidFill>
            <a:ln w="9360">
              <a:solidFill>
                <a:srgbClr val="BADFE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67" name="Text Box 47"/>
            <p:cNvSpPr txBox="1">
              <a:spLocks noChangeArrowheads="1"/>
            </p:cNvSpPr>
            <p:nvPr/>
          </p:nvSpPr>
          <p:spPr bwMode="auto">
            <a:xfrm>
              <a:off x="3250" y="40"/>
              <a:ext cx="2509" cy="13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0" tIns="0" rIns="0" bIns="0" anchorCtr="1">
              <a:spAutoFit/>
            </a:bodyPr>
            <a:lstStyle/>
            <a:p>
              <a: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US" sz="1200" baseline="-25000">
                  <a:solidFill>
                    <a:srgbClr val="BADFE2"/>
                  </a:solidFill>
                </a:rPr>
                <a:t>Fluorescent Microscopy</a:t>
              </a:r>
            </a:p>
          </p:txBody>
        </p:sp>
        <p:sp>
          <p:nvSpPr>
            <p:cNvPr id="13368" name="Oval 48"/>
            <p:cNvSpPr>
              <a:spLocks noChangeArrowheads="1"/>
            </p:cNvSpPr>
            <p:nvPr/>
          </p:nvSpPr>
          <p:spPr bwMode="auto">
            <a:xfrm>
              <a:off x="4244" y="151"/>
              <a:ext cx="62" cy="62"/>
            </a:xfrm>
            <a:prstGeom prst="ellipse">
              <a:avLst/>
            </a:prstGeom>
            <a:solidFill>
              <a:srgbClr val="BADFE2"/>
            </a:solidFill>
            <a:ln w="9360">
              <a:solidFill>
                <a:srgbClr val="BADFE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69" name="Oval 49"/>
            <p:cNvSpPr>
              <a:spLocks noChangeArrowheads="1"/>
            </p:cNvSpPr>
            <p:nvPr/>
          </p:nvSpPr>
          <p:spPr bwMode="auto">
            <a:xfrm>
              <a:off x="4359" y="151"/>
              <a:ext cx="62" cy="62"/>
            </a:xfrm>
            <a:prstGeom prst="ellipse">
              <a:avLst/>
            </a:prstGeom>
            <a:solidFill>
              <a:srgbClr val="BADFE2"/>
            </a:solidFill>
            <a:ln w="9360">
              <a:solidFill>
                <a:srgbClr val="BADFE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70" name="Oval 50"/>
            <p:cNvSpPr>
              <a:spLocks noChangeArrowheads="1"/>
            </p:cNvSpPr>
            <p:nvPr/>
          </p:nvSpPr>
          <p:spPr bwMode="auto">
            <a:xfrm>
              <a:off x="4473" y="151"/>
              <a:ext cx="63" cy="62"/>
            </a:xfrm>
            <a:prstGeom prst="ellipse">
              <a:avLst/>
            </a:prstGeom>
            <a:solidFill>
              <a:srgbClr val="BADFE2"/>
            </a:solidFill>
            <a:ln w="9360">
              <a:solidFill>
                <a:srgbClr val="BADFE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71" name="Oval 51"/>
            <p:cNvSpPr>
              <a:spLocks noChangeArrowheads="1"/>
            </p:cNvSpPr>
            <p:nvPr/>
          </p:nvSpPr>
          <p:spPr bwMode="auto">
            <a:xfrm>
              <a:off x="4588" y="151"/>
              <a:ext cx="62" cy="62"/>
            </a:xfrm>
            <a:prstGeom prst="ellipse">
              <a:avLst/>
            </a:prstGeom>
            <a:solidFill>
              <a:srgbClr val="BADFE2"/>
            </a:solidFill>
            <a:ln w="9360">
              <a:solidFill>
                <a:srgbClr val="BADFE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72" name="Oval 52"/>
            <p:cNvSpPr>
              <a:spLocks noChangeArrowheads="1"/>
            </p:cNvSpPr>
            <p:nvPr/>
          </p:nvSpPr>
          <p:spPr bwMode="auto">
            <a:xfrm>
              <a:off x="4702" y="151"/>
              <a:ext cx="63" cy="62"/>
            </a:xfrm>
            <a:prstGeom prst="ellipse">
              <a:avLst/>
            </a:prstGeom>
            <a:solidFill>
              <a:srgbClr val="BADFE2"/>
            </a:solidFill>
            <a:ln w="9360">
              <a:solidFill>
                <a:srgbClr val="BADFE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73" name="Oval 53"/>
            <p:cNvSpPr>
              <a:spLocks noChangeArrowheads="1"/>
            </p:cNvSpPr>
            <p:nvPr/>
          </p:nvSpPr>
          <p:spPr bwMode="auto">
            <a:xfrm>
              <a:off x="4817" y="151"/>
              <a:ext cx="62" cy="62"/>
            </a:xfrm>
            <a:prstGeom prst="ellipse">
              <a:avLst/>
            </a:prstGeom>
            <a:solidFill>
              <a:srgbClr val="BADFE2"/>
            </a:solidFill>
            <a:ln w="9360">
              <a:solidFill>
                <a:srgbClr val="BADFE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74" name="Oval 54"/>
            <p:cNvSpPr>
              <a:spLocks noChangeArrowheads="1"/>
            </p:cNvSpPr>
            <p:nvPr/>
          </p:nvSpPr>
          <p:spPr bwMode="auto">
            <a:xfrm>
              <a:off x="5297" y="151"/>
              <a:ext cx="62" cy="62"/>
            </a:xfrm>
            <a:prstGeom prst="ellipse">
              <a:avLst/>
            </a:prstGeom>
            <a:solidFill>
              <a:srgbClr val="BADFE2"/>
            </a:solidFill>
            <a:ln w="9360">
              <a:solidFill>
                <a:srgbClr val="BADFE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75" name="Text Box 55"/>
            <p:cNvSpPr txBox="1">
              <a:spLocks noChangeArrowheads="1"/>
            </p:cNvSpPr>
            <p:nvPr/>
          </p:nvSpPr>
          <p:spPr bwMode="auto">
            <a:xfrm>
              <a:off x="4897" y="40"/>
              <a:ext cx="862" cy="13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0" tIns="0" rIns="0" bIns="0" anchorCtr="1">
              <a:spAutoFit/>
            </a:bodyPr>
            <a:lstStyle/>
            <a:p>
              <a: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US" sz="1200" baseline="-25000">
                  <a:solidFill>
                    <a:srgbClr val="BADFE2"/>
                  </a:solidFill>
                </a:rPr>
                <a:t>Microscope selection</a:t>
              </a:r>
            </a:p>
          </p:txBody>
        </p:sp>
      </p:grpSp>
      <p:grpSp>
        <p:nvGrpSpPr>
          <p:cNvPr id="4" name="Group 56"/>
          <p:cNvGrpSpPr>
            <a:grpSpLocks/>
          </p:cNvGrpSpPr>
          <p:nvPr/>
        </p:nvGrpSpPr>
        <p:grpSpPr bwMode="auto">
          <a:xfrm>
            <a:off x="228600" y="1828800"/>
            <a:ext cx="8913813" cy="4433888"/>
            <a:chOff x="144" y="1152"/>
            <a:chExt cx="5615" cy="2793"/>
          </a:xfrm>
        </p:grpSpPr>
        <p:sp>
          <p:nvSpPr>
            <p:cNvPr id="13334" name="Line 57"/>
            <p:cNvSpPr>
              <a:spLocks noChangeShapeType="1"/>
            </p:cNvSpPr>
            <p:nvPr/>
          </p:nvSpPr>
          <p:spPr bwMode="auto">
            <a:xfrm>
              <a:off x="2592" y="2640"/>
              <a:ext cx="1152" cy="1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13335" name="Line 58"/>
            <p:cNvSpPr>
              <a:spLocks noChangeShapeType="1"/>
            </p:cNvSpPr>
            <p:nvPr/>
          </p:nvSpPr>
          <p:spPr bwMode="auto">
            <a:xfrm flipH="1">
              <a:off x="2589" y="1152"/>
              <a:ext cx="2742" cy="1488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13336" name="Line 59"/>
            <p:cNvSpPr>
              <a:spLocks noChangeShapeType="1"/>
            </p:cNvSpPr>
            <p:nvPr/>
          </p:nvSpPr>
          <p:spPr bwMode="auto">
            <a:xfrm flipH="1">
              <a:off x="143" y="2640"/>
              <a:ext cx="2452" cy="1296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prstDash val="dash"/>
              <a:miter lim="800000"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13337" name="Line 60"/>
            <p:cNvSpPr>
              <a:spLocks noChangeShapeType="1"/>
            </p:cNvSpPr>
            <p:nvPr/>
          </p:nvSpPr>
          <p:spPr bwMode="auto">
            <a:xfrm flipV="1">
              <a:off x="144" y="2015"/>
              <a:ext cx="1" cy="1932"/>
            </a:xfrm>
            <a:prstGeom prst="line">
              <a:avLst/>
            </a:prstGeom>
            <a:noFill/>
            <a:ln w="28440">
              <a:solidFill>
                <a:srgbClr val="0000FF"/>
              </a:solidFill>
              <a:prstDash val="sysDot"/>
              <a:miter lim="800000"/>
              <a:headEnd type="triangle" w="med" len="med"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13338" name="Line 61"/>
            <p:cNvSpPr>
              <a:spLocks noChangeShapeType="1"/>
            </p:cNvSpPr>
            <p:nvPr/>
          </p:nvSpPr>
          <p:spPr bwMode="auto">
            <a:xfrm flipV="1">
              <a:off x="144" y="2637"/>
              <a:ext cx="3600" cy="1300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prstDash val="dash"/>
              <a:miter lim="800000"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13339" name="Line 62"/>
            <p:cNvSpPr>
              <a:spLocks noChangeShapeType="1"/>
            </p:cNvSpPr>
            <p:nvPr/>
          </p:nvSpPr>
          <p:spPr bwMode="auto">
            <a:xfrm flipV="1">
              <a:off x="3744" y="1871"/>
              <a:ext cx="2016" cy="772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</p:grpSp>
      <p:sp>
        <p:nvSpPr>
          <p:cNvPr id="13328" name="Line 63"/>
          <p:cNvSpPr>
            <a:spLocks noChangeShapeType="1"/>
          </p:cNvSpPr>
          <p:nvPr/>
        </p:nvSpPr>
        <p:spPr bwMode="auto">
          <a:xfrm flipH="1">
            <a:off x="71438" y="3200400"/>
            <a:ext cx="8772525" cy="1588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fa-IR"/>
          </a:p>
        </p:txBody>
      </p:sp>
      <p:grpSp>
        <p:nvGrpSpPr>
          <p:cNvPr id="5" name="Group 64"/>
          <p:cNvGrpSpPr>
            <a:grpSpLocks/>
          </p:cNvGrpSpPr>
          <p:nvPr/>
        </p:nvGrpSpPr>
        <p:grpSpPr bwMode="auto">
          <a:xfrm>
            <a:off x="3581400" y="2057400"/>
            <a:ext cx="4997450" cy="2360613"/>
            <a:chOff x="2256" y="1296"/>
            <a:chExt cx="3148" cy="1487"/>
          </a:xfrm>
        </p:grpSpPr>
        <p:sp>
          <p:nvSpPr>
            <p:cNvPr id="13330" name="Oval 65"/>
            <p:cNvSpPr>
              <a:spLocks noChangeArrowheads="1"/>
            </p:cNvSpPr>
            <p:nvPr/>
          </p:nvSpPr>
          <p:spPr bwMode="auto">
            <a:xfrm>
              <a:off x="2256" y="1998"/>
              <a:ext cx="48" cy="48"/>
            </a:xfrm>
            <a:prstGeom prst="ellipse">
              <a:avLst/>
            </a:prstGeom>
            <a:solidFill>
              <a:srgbClr val="FF0000"/>
            </a:solidFill>
            <a:ln w="936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31" name="Line 66"/>
            <p:cNvSpPr>
              <a:spLocks noChangeShapeType="1"/>
            </p:cNvSpPr>
            <p:nvPr/>
          </p:nvSpPr>
          <p:spPr bwMode="auto">
            <a:xfrm>
              <a:off x="3744" y="1296"/>
              <a:ext cx="1" cy="1488"/>
            </a:xfrm>
            <a:prstGeom prst="line">
              <a:avLst/>
            </a:prstGeom>
            <a:noFill/>
            <a:ln w="38160">
              <a:solidFill>
                <a:srgbClr val="FF0000"/>
              </a:solidFill>
              <a:miter lim="800000"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13332" name="Text Box 67"/>
            <p:cNvSpPr txBox="1">
              <a:spLocks noChangeArrowheads="1"/>
            </p:cNvSpPr>
            <p:nvPr/>
          </p:nvSpPr>
          <p:spPr bwMode="auto">
            <a:xfrm>
              <a:off x="3408" y="1440"/>
              <a:ext cx="768" cy="23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>
                <a:spcBef>
                  <a:spcPts val="1125"/>
                </a:spcBef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US" sz="1800">
                  <a:solidFill>
                    <a:srgbClr val="000000"/>
                  </a:solidFill>
                </a:rPr>
                <a:t>eyepiece</a:t>
              </a:r>
            </a:p>
          </p:txBody>
        </p:sp>
        <p:sp>
          <p:nvSpPr>
            <p:cNvPr id="13333" name="Oval 68"/>
            <p:cNvSpPr>
              <a:spLocks noChangeArrowheads="1"/>
            </p:cNvSpPr>
            <p:nvPr/>
          </p:nvSpPr>
          <p:spPr bwMode="auto">
            <a:xfrm>
              <a:off x="5357" y="1993"/>
              <a:ext cx="48" cy="48"/>
            </a:xfrm>
            <a:prstGeom prst="ellipse">
              <a:avLst/>
            </a:prstGeom>
            <a:solidFill>
              <a:srgbClr val="FF0000"/>
            </a:solidFill>
            <a:ln w="936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0" name="Slide Number Placeholder 6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813A3-B133-4EE2-BB12-556180ED6D12}" type="slidenum">
              <a:rPr lang="en-GB" smtClean="0"/>
              <a:pPr/>
              <a:t>33</a:t>
            </a:fld>
            <a:endParaRPr lang="en-GB"/>
          </a:p>
        </p:txBody>
      </p:sp>
      <p:sp>
        <p:nvSpPr>
          <p:cNvPr id="71" name="Footer Placeholder 7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ساختمان فیزیکی الیاف - دکتر مصطفی یوسفی</a:t>
            </a:r>
            <a:endParaRPr lang="en-GB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rtl="1"/>
            <a:r>
              <a:rPr lang="fa-IR" sz="3600" b="1" dirty="0" smtClean="0">
                <a:solidFill>
                  <a:schemeClr val="accent2"/>
                </a:solidFill>
                <a:latin typeface="Verdana" pitchFamily="34" charset="0"/>
                <a:cs typeface="B Traffic" pitchFamily="2" charset="-78"/>
              </a:rPr>
              <a:t>بزرگنمایی در میکروسکوپ مرکب</a:t>
            </a:r>
            <a:endParaRPr lang="en-US" sz="3600" b="1" dirty="0">
              <a:solidFill>
                <a:schemeClr val="accent2"/>
              </a:solidFill>
              <a:latin typeface="Verdana" pitchFamily="34" charset="0"/>
              <a:cs typeface="B Traffic" pitchFamily="2" charset="-78"/>
            </a:endParaRP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algn="r" rtl="1">
              <a:lnSpc>
                <a:spcPct val="80000"/>
              </a:lnSpc>
            </a:pPr>
            <a:r>
              <a:rPr lang="fa-IR" sz="1800" b="1" dirty="0">
                <a:solidFill>
                  <a:schemeClr val="tx2"/>
                </a:solidFill>
              </a:rPr>
              <a:t>	</a:t>
            </a:r>
            <a:endParaRPr lang="en-US" sz="1800" b="1" dirty="0">
              <a:solidFill>
                <a:schemeClr val="tx2"/>
              </a:solidFill>
            </a:endParaRPr>
          </a:p>
          <a:p>
            <a:pPr algn="r" rtl="1">
              <a:lnSpc>
                <a:spcPct val="80000"/>
              </a:lnSpc>
            </a:pPr>
            <a:r>
              <a:rPr lang="fa-IR" sz="1800" b="1" dirty="0" smtClean="0">
                <a:solidFill>
                  <a:schemeClr val="tx2"/>
                </a:solidFill>
              </a:rPr>
              <a:t>فاصله </a:t>
            </a:r>
            <a:r>
              <a:rPr lang="fa-IR" sz="1800" b="1" dirty="0">
                <a:solidFill>
                  <a:schemeClr val="tx2"/>
                </a:solidFill>
              </a:rPr>
              <a:t>جسم از </a:t>
            </a:r>
            <a:r>
              <a:rPr lang="fa-IR" sz="1800" b="1" dirty="0" smtClean="0">
                <a:solidFill>
                  <a:schemeClr val="tx2"/>
                </a:solidFill>
              </a:rPr>
              <a:t>عدسي		</a:t>
            </a:r>
            <a:r>
              <a:rPr lang="en-US" sz="1800" b="1" dirty="0" smtClean="0">
                <a:solidFill>
                  <a:schemeClr val="tx2"/>
                </a:solidFill>
              </a:rPr>
              <a:t>p</a:t>
            </a:r>
            <a:endParaRPr lang="fa-IR" sz="1800" b="1" dirty="0" smtClean="0">
              <a:solidFill>
                <a:schemeClr val="tx2"/>
              </a:solidFill>
            </a:endParaRPr>
          </a:p>
          <a:p>
            <a:pPr algn="r" rtl="1">
              <a:lnSpc>
                <a:spcPct val="80000"/>
              </a:lnSpc>
            </a:pPr>
            <a:r>
              <a:rPr lang="en-US" sz="1800" b="1" dirty="0" smtClean="0">
                <a:solidFill>
                  <a:schemeClr val="tx2"/>
                </a:solidFill>
              </a:rPr>
              <a:t> </a:t>
            </a:r>
            <a:r>
              <a:rPr lang="fa-IR" sz="1800" b="1" dirty="0" smtClean="0">
                <a:solidFill>
                  <a:schemeClr val="tx2"/>
                </a:solidFill>
              </a:rPr>
              <a:t>فاصله تصوير از عدسي		</a:t>
            </a:r>
            <a:r>
              <a:rPr lang="en-US" sz="1800" b="1" dirty="0" smtClean="0">
                <a:solidFill>
                  <a:schemeClr val="tx2"/>
                </a:solidFill>
              </a:rPr>
              <a:t>q</a:t>
            </a:r>
            <a:endParaRPr lang="fa-IR" sz="1800" b="1" dirty="0" smtClean="0">
              <a:solidFill>
                <a:schemeClr val="tx2"/>
              </a:solidFill>
            </a:endParaRPr>
          </a:p>
          <a:p>
            <a:pPr algn="r" rtl="1">
              <a:lnSpc>
                <a:spcPct val="80000"/>
              </a:lnSpc>
            </a:pPr>
            <a:r>
              <a:rPr lang="en-US" sz="1800" b="1" dirty="0" smtClean="0">
                <a:solidFill>
                  <a:schemeClr val="tx2"/>
                </a:solidFill>
              </a:rPr>
              <a:t> </a:t>
            </a:r>
            <a:r>
              <a:rPr lang="fa-IR" sz="1800" b="1" dirty="0">
                <a:solidFill>
                  <a:schemeClr val="tx2"/>
                </a:solidFill>
              </a:rPr>
              <a:t>فاصله کانوني </a:t>
            </a:r>
            <a:r>
              <a:rPr lang="fa-IR" sz="1800" b="1" dirty="0" smtClean="0">
                <a:solidFill>
                  <a:schemeClr val="tx2"/>
                </a:solidFill>
              </a:rPr>
              <a:t>عدسي</a:t>
            </a:r>
            <a:r>
              <a:rPr lang="en-US" sz="1800" b="1" dirty="0" smtClean="0">
                <a:solidFill>
                  <a:schemeClr val="tx2"/>
                </a:solidFill>
              </a:rPr>
              <a:t>		f</a:t>
            </a:r>
            <a:endParaRPr lang="en-US" sz="1800" b="1" dirty="0">
              <a:solidFill>
                <a:schemeClr val="tx2"/>
              </a:solidFill>
            </a:endParaRPr>
          </a:p>
          <a:p>
            <a:pPr algn="r" rtl="1">
              <a:lnSpc>
                <a:spcPct val="80000"/>
              </a:lnSpc>
            </a:pPr>
            <a:r>
              <a:rPr lang="en-US" sz="1800" b="1" dirty="0">
                <a:solidFill>
                  <a:schemeClr val="tx2"/>
                </a:solidFill>
              </a:rPr>
              <a:t>		</a:t>
            </a:r>
          </a:p>
          <a:p>
            <a:pPr algn="r" rtl="1">
              <a:lnSpc>
                <a:spcPct val="80000"/>
              </a:lnSpc>
            </a:pPr>
            <a:r>
              <a:rPr lang="fa-IR" sz="1800" b="1" dirty="0" smtClean="0">
                <a:solidFill>
                  <a:schemeClr val="tx2"/>
                </a:solidFill>
              </a:rPr>
              <a:t>بزرگنمايي عدسي</a:t>
            </a:r>
            <a:r>
              <a:rPr lang="en-US" sz="1800" b="1" dirty="0" smtClean="0">
                <a:solidFill>
                  <a:schemeClr val="tx2"/>
                </a:solidFill>
              </a:rPr>
              <a:t>		M</a:t>
            </a:r>
            <a:endParaRPr lang="en-US" sz="1800" b="1" dirty="0">
              <a:solidFill>
                <a:schemeClr val="tx2"/>
              </a:solidFill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755576" y="3573016"/>
          <a:ext cx="1440160" cy="864096"/>
        </p:xfrm>
        <a:graphic>
          <a:graphicData uri="http://schemas.openxmlformats.org/presentationml/2006/ole">
            <p:oleObj spid="_x0000_s1026" name="Equation" r:id="rId3" imgW="698400" imgH="419040" progId="Equation.3">
              <p:embed/>
            </p:oleObj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755576" y="4797152"/>
          <a:ext cx="987565" cy="857622"/>
        </p:xfrm>
        <a:graphic>
          <a:graphicData uri="http://schemas.openxmlformats.org/presentationml/2006/ole">
            <p:oleObj spid="_x0000_s1027" name="Equation" r:id="rId4" imgW="482400" imgH="4190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813A3-B133-4EE2-BB12-556180ED6D12}" type="slidenum">
              <a:rPr lang="en-GB" smtClean="0"/>
              <a:pPr/>
              <a:t>35</a:t>
            </a:fld>
            <a:endParaRPr lang="en-GB"/>
          </a:p>
        </p:txBody>
      </p:sp>
      <p:pic>
        <p:nvPicPr>
          <p:cNvPr id="5" name="Picture 2" descr="C:\WINDOWS\TEMP\~AUT0019.bmp"/>
          <p:cNvPicPr>
            <a:picLocks noChangeAspect="1" noChangeArrowheads="1"/>
          </p:cNvPicPr>
          <p:nvPr/>
        </p:nvPicPr>
        <p:blipFill>
          <a:blip r:embed="rId2" cstate="print">
            <a:lum contrast="18000"/>
          </a:blip>
          <a:srcRect/>
          <a:stretch>
            <a:fillRect/>
          </a:stretch>
        </p:blipFill>
        <p:spPr bwMode="auto">
          <a:xfrm>
            <a:off x="1187624" y="1844824"/>
            <a:ext cx="7239000" cy="3871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ساختمان فیزیکی الیاف - دکتر مصطفی یوسفی</a:t>
            </a:r>
            <a:endParaRPr lang="en-GB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813A3-B133-4EE2-BB12-556180ED6D12}" type="slidenum">
              <a:rPr lang="en-GB" smtClean="0"/>
              <a:pPr/>
              <a:t>36</a:t>
            </a:fld>
            <a:endParaRPr lang="en-GB"/>
          </a:p>
        </p:txBody>
      </p:sp>
      <p:grpSp>
        <p:nvGrpSpPr>
          <p:cNvPr id="5" name="Group 4"/>
          <p:cNvGrpSpPr/>
          <p:nvPr/>
        </p:nvGrpSpPr>
        <p:grpSpPr>
          <a:xfrm>
            <a:off x="971600" y="404664"/>
            <a:ext cx="6629400" cy="6019800"/>
            <a:chOff x="533400" y="838200"/>
            <a:chExt cx="6629400" cy="6019800"/>
          </a:xfrm>
        </p:grpSpPr>
        <p:sp>
          <p:nvSpPr>
            <p:cNvPr id="6" name="Rectangle 4"/>
            <p:cNvSpPr>
              <a:spLocks noChangeArrowheads="1"/>
            </p:cNvSpPr>
            <p:nvPr/>
          </p:nvSpPr>
          <p:spPr bwMode="auto">
            <a:xfrm>
              <a:off x="533400" y="838200"/>
              <a:ext cx="6629400" cy="60960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7" name="Rectangle 5"/>
            <p:cNvSpPr>
              <a:spLocks noChangeArrowheads="1"/>
            </p:cNvSpPr>
            <p:nvPr/>
          </p:nvSpPr>
          <p:spPr bwMode="auto">
            <a:xfrm>
              <a:off x="3352800" y="2286000"/>
              <a:ext cx="838200" cy="7620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fa-IR" sz="2000">
                <a:solidFill>
                  <a:schemeClr val="tx2"/>
                </a:solidFill>
              </a:endParaRPr>
            </a:p>
          </p:txBody>
        </p:sp>
        <p:sp>
          <p:nvSpPr>
            <p:cNvPr id="8" name="Rectangle 6"/>
            <p:cNvSpPr>
              <a:spLocks noChangeArrowheads="1"/>
            </p:cNvSpPr>
            <p:nvPr/>
          </p:nvSpPr>
          <p:spPr bwMode="auto">
            <a:xfrm>
              <a:off x="3352800" y="2362200"/>
              <a:ext cx="685800" cy="7620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a-IR"/>
            </a:p>
          </p:txBody>
        </p:sp>
        <p:pic>
          <p:nvPicPr>
            <p:cNvPr id="9" name="Picture 7" descr="http://micro.magnet.fsu.edu/primer/images/lenses/convexcave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276600" y="914400"/>
              <a:ext cx="3417888" cy="5943600"/>
            </a:xfrm>
            <a:prstGeom prst="rect">
              <a:avLst/>
            </a:prstGeom>
            <a:noFill/>
          </p:spPr>
        </p:pic>
        <p:sp>
          <p:nvSpPr>
            <p:cNvPr id="10" name="Rectangle 9"/>
            <p:cNvSpPr>
              <a:spLocks noChangeArrowheads="1"/>
            </p:cNvSpPr>
            <p:nvPr/>
          </p:nvSpPr>
          <p:spPr bwMode="auto">
            <a:xfrm>
              <a:off x="4572000" y="914400"/>
              <a:ext cx="304800" cy="22860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11" name="Text Box 10"/>
            <p:cNvSpPr txBox="1">
              <a:spLocks noChangeArrowheads="1"/>
            </p:cNvSpPr>
            <p:nvPr/>
          </p:nvSpPr>
          <p:spPr bwMode="auto">
            <a:xfrm>
              <a:off x="4572000" y="838200"/>
              <a:ext cx="2921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>
                  <a:solidFill>
                    <a:schemeClr val="tx2"/>
                  </a:solidFill>
                </a:rPr>
                <a:t>f</a:t>
              </a:r>
            </a:p>
          </p:txBody>
        </p:sp>
        <p:sp>
          <p:nvSpPr>
            <p:cNvPr id="12" name="Line 12"/>
            <p:cNvSpPr>
              <a:spLocks noChangeShapeType="1"/>
            </p:cNvSpPr>
            <p:nvPr/>
          </p:nvSpPr>
          <p:spPr bwMode="auto">
            <a:xfrm>
              <a:off x="2819400" y="990600"/>
              <a:ext cx="0" cy="1981200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fa-IR"/>
            </a:p>
          </p:txBody>
        </p:sp>
        <p:sp>
          <p:nvSpPr>
            <p:cNvPr id="13" name="Line 13"/>
            <p:cNvSpPr>
              <a:spLocks noChangeShapeType="1"/>
            </p:cNvSpPr>
            <p:nvPr/>
          </p:nvSpPr>
          <p:spPr bwMode="auto">
            <a:xfrm flipH="1">
              <a:off x="2286000" y="1524000"/>
              <a:ext cx="1600200" cy="9144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fa-IR"/>
            </a:p>
          </p:txBody>
        </p:sp>
        <p:sp>
          <p:nvSpPr>
            <p:cNvPr id="14" name="Line 14"/>
            <p:cNvSpPr>
              <a:spLocks noChangeShapeType="1"/>
            </p:cNvSpPr>
            <p:nvPr/>
          </p:nvSpPr>
          <p:spPr bwMode="auto">
            <a:xfrm flipH="1" flipV="1">
              <a:off x="2286000" y="1828800"/>
              <a:ext cx="1600200" cy="9144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fa-IR"/>
            </a:p>
          </p:txBody>
        </p:sp>
        <p:sp>
          <p:nvSpPr>
            <p:cNvPr id="15" name="Text Box 15"/>
            <p:cNvSpPr txBox="1">
              <a:spLocks noChangeArrowheads="1"/>
            </p:cNvSpPr>
            <p:nvPr/>
          </p:nvSpPr>
          <p:spPr bwMode="auto">
            <a:xfrm>
              <a:off x="2209800" y="2971800"/>
              <a:ext cx="1479550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600" b="1">
                  <a:solidFill>
                    <a:schemeClr val="tx2"/>
                  </a:solidFill>
                </a:rPr>
                <a:t>Focal plane</a:t>
              </a:r>
            </a:p>
          </p:txBody>
        </p:sp>
        <p:sp>
          <p:nvSpPr>
            <p:cNvPr id="16" name="Text Box 16"/>
            <p:cNvSpPr txBox="1">
              <a:spLocks noChangeArrowheads="1"/>
            </p:cNvSpPr>
            <p:nvPr/>
          </p:nvSpPr>
          <p:spPr bwMode="auto">
            <a:xfrm>
              <a:off x="2727325" y="2165350"/>
              <a:ext cx="333375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 b="1">
                  <a:solidFill>
                    <a:schemeClr val="tx2"/>
                  </a:solidFill>
                </a:rPr>
                <a:t>F</a:t>
              </a:r>
            </a:p>
          </p:txBody>
        </p:sp>
        <p:sp>
          <p:nvSpPr>
            <p:cNvPr id="17" name="Text Box 17"/>
            <p:cNvSpPr txBox="1">
              <a:spLocks noChangeArrowheads="1"/>
            </p:cNvSpPr>
            <p:nvPr/>
          </p:nvSpPr>
          <p:spPr bwMode="auto">
            <a:xfrm>
              <a:off x="3276600" y="838200"/>
              <a:ext cx="2921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>
                  <a:solidFill>
                    <a:schemeClr val="tx2"/>
                  </a:solidFill>
                </a:rPr>
                <a:t>f</a:t>
              </a:r>
            </a:p>
          </p:txBody>
        </p:sp>
        <p:sp>
          <p:nvSpPr>
            <p:cNvPr id="18" name="Line 18"/>
            <p:cNvSpPr>
              <a:spLocks noChangeShapeType="1"/>
            </p:cNvSpPr>
            <p:nvPr/>
          </p:nvSpPr>
          <p:spPr bwMode="auto">
            <a:xfrm>
              <a:off x="3581400" y="990600"/>
              <a:ext cx="4572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fa-IR"/>
            </a:p>
          </p:txBody>
        </p:sp>
        <p:sp>
          <p:nvSpPr>
            <p:cNvPr id="19" name="Line 19"/>
            <p:cNvSpPr>
              <a:spLocks noChangeShapeType="1"/>
            </p:cNvSpPr>
            <p:nvPr/>
          </p:nvSpPr>
          <p:spPr bwMode="auto">
            <a:xfrm>
              <a:off x="2819400" y="990600"/>
              <a:ext cx="4572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fa-IR"/>
            </a:p>
          </p:txBody>
        </p:sp>
      </p:grp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ساختمان فیزیکی الیاف - دکتر مصطفی یوسفی</a:t>
            </a:r>
            <a:endParaRPr lang="en-GB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rtl="1"/>
            <a:r>
              <a:rPr lang="fa-IR" b="1" i="1" dirty="0" smtClean="0">
                <a:solidFill>
                  <a:srgbClr val="FF0000"/>
                </a:solidFill>
                <a:cs typeface="B Traffic" pitchFamily="2" charset="-78"/>
              </a:rPr>
              <a:t>بزرگنمایی   </a:t>
            </a:r>
            <a:r>
              <a:rPr lang="en-US" b="1" i="1" dirty="0" smtClean="0">
                <a:solidFill>
                  <a:srgbClr val="FF0000"/>
                </a:solidFill>
              </a:rPr>
              <a:t>Magnification</a:t>
            </a:r>
            <a:endParaRPr lang="en-US" b="1" i="1" dirty="0">
              <a:solidFill>
                <a:srgbClr val="FF0000"/>
              </a:solidFill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254000" y="1412875"/>
          <a:ext cx="2587625" cy="936625"/>
        </p:xfrm>
        <a:graphic>
          <a:graphicData uri="http://schemas.openxmlformats.org/presentationml/2006/ole">
            <p:oleObj spid="_x0000_s3074" name="Equation" r:id="rId4" imgW="1193760" imgH="431640" progId="Equation.3">
              <p:embed/>
            </p:oleObj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683568" y="2348880"/>
          <a:ext cx="1752009" cy="618356"/>
        </p:xfrm>
        <a:graphic>
          <a:graphicData uri="http://schemas.openxmlformats.org/presentationml/2006/ole">
            <p:oleObj spid="_x0000_s3075" name="Equation" r:id="rId5" imgW="647640" imgH="228600" progId="Equation.3">
              <p:embed/>
            </p:oleObj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11560" y="3140968"/>
            <a:ext cx="2133951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en-US" dirty="0" smtClean="0">
                <a:cs typeface="B Traffic" pitchFamily="2" charset="-78"/>
              </a:rPr>
              <a:t>t </a:t>
            </a:r>
            <a:r>
              <a:rPr lang="fa-IR" dirty="0" smtClean="0">
                <a:cs typeface="B Traffic" pitchFamily="2" charset="-78"/>
              </a:rPr>
              <a:t>: طول لوله نوری</a:t>
            </a:r>
            <a:endParaRPr lang="fa-IR" dirty="0">
              <a:cs typeface="B Traffic" pitchFamily="2" charset="-7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325746" y="2132856"/>
            <a:ext cx="4599337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r" rtl="1"/>
            <a:r>
              <a:rPr lang="fa-IR" dirty="0" smtClean="0">
                <a:cs typeface="B Traffic" pitchFamily="2" charset="-78"/>
              </a:rPr>
              <a:t>شیئی یک تصویر وارونه با بزرگنمایی </a:t>
            </a:r>
            <a:r>
              <a:rPr lang="en-US" dirty="0" smtClean="0">
                <a:cs typeface="B Traffic" pitchFamily="2" charset="-78"/>
              </a:rPr>
              <a:t>Mo</a:t>
            </a:r>
            <a:r>
              <a:rPr lang="fa-IR" dirty="0" smtClean="0">
                <a:cs typeface="B Traffic" pitchFamily="2" charset="-78"/>
              </a:rPr>
              <a:t> ایجاد می کند.</a:t>
            </a:r>
            <a:endParaRPr lang="fa-IR" dirty="0">
              <a:cs typeface="B Traffic" pitchFamily="2" charset="-78"/>
            </a:endParaRP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342900" y="3941763"/>
          <a:ext cx="2482850" cy="927100"/>
        </p:xfrm>
        <a:graphic>
          <a:graphicData uri="http://schemas.openxmlformats.org/presentationml/2006/ole">
            <p:oleObj spid="_x0000_s3076" name="Equation" r:id="rId6" imgW="1155600" imgH="431640" progId="Equation.3">
              <p:embed/>
            </p:oleObj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683568" y="5013176"/>
          <a:ext cx="2083793" cy="669791"/>
        </p:xfrm>
        <a:graphic>
          <a:graphicData uri="http://schemas.openxmlformats.org/presentationml/2006/ole">
            <p:oleObj spid="_x0000_s3077" name="Equation" r:id="rId7" imgW="711000" imgH="228600" progId="Equation.3">
              <p:embed/>
            </p:oleObj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0" y="5949280"/>
            <a:ext cx="2849027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en-US" dirty="0" smtClean="0">
                <a:cs typeface="B Traffic" pitchFamily="2" charset="-78"/>
              </a:rPr>
              <a:t>: D</a:t>
            </a:r>
            <a:r>
              <a:rPr lang="fa-IR" dirty="0" smtClean="0">
                <a:cs typeface="B Traffic" pitchFamily="2" charset="-78"/>
              </a:rPr>
              <a:t> فاصله بینایی</a:t>
            </a:r>
            <a:endParaRPr lang="fa-IR" dirty="0">
              <a:cs typeface="B Traffic" pitchFamily="2" charset="-78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136739" y="4869160"/>
            <a:ext cx="3860352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r" rtl="1"/>
            <a:r>
              <a:rPr lang="fa-IR" dirty="0" smtClean="0">
                <a:cs typeface="B Traffic" pitchFamily="2" charset="-78"/>
              </a:rPr>
              <a:t>چشمی تصویر مجازی نهایی را تشکیل می دهد.</a:t>
            </a:r>
            <a:endParaRPr lang="fa-IR" dirty="0">
              <a:cs typeface="B Traffic" pitchFamily="2" charset="-78"/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813A3-B133-4EE2-BB12-556180ED6D12}" type="slidenum">
              <a:rPr lang="en-GB" smtClean="0"/>
              <a:pPr/>
              <a:t>37</a:t>
            </a:fld>
            <a:endParaRPr lang="en-GB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ساختمان فیزیکی الیاف - دکتر مصطفی یوسفی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>
              <a:buNone/>
            </a:pPr>
            <a:r>
              <a:rPr lang="fa-IR" dirty="0" smtClean="0">
                <a:cs typeface="B Traffic" pitchFamily="2" charset="-78"/>
              </a:rPr>
              <a:t>بزرگنمایی کل از حاصل ضرب بزرگنمایی شیئی و چشمی به دست می آید.</a:t>
            </a:r>
          </a:p>
          <a:p>
            <a:pPr algn="r" rtl="1">
              <a:buNone/>
            </a:pPr>
            <a:endParaRPr lang="fa-IR" dirty="0" smtClean="0">
              <a:cs typeface="B Traffic" pitchFamily="2" charset="-78"/>
            </a:endParaRPr>
          </a:p>
          <a:p>
            <a:pPr algn="r" rtl="1">
              <a:buNone/>
            </a:pPr>
            <a:endParaRPr lang="fa-IR" dirty="0" smtClean="0">
              <a:cs typeface="B Traffic" pitchFamily="2" charset="-78"/>
            </a:endParaRPr>
          </a:p>
          <a:p>
            <a:pPr algn="r" rtl="1">
              <a:buNone/>
            </a:pPr>
            <a:endParaRPr lang="fa-IR" dirty="0" smtClean="0">
              <a:cs typeface="B Traffic" pitchFamily="2" charset="-78"/>
            </a:endParaRPr>
          </a:p>
          <a:p>
            <a:pPr algn="r" rtl="1">
              <a:buNone/>
            </a:pPr>
            <a:r>
              <a:rPr lang="fa-IR" sz="2800" dirty="0" smtClean="0">
                <a:solidFill>
                  <a:srgbClr val="0070C0"/>
                </a:solidFill>
                <a:cs typeface="B Traffic" pitchFamily="2" charset="-78"/>
              </a:rPr>
              <a:t>برای تغییر بزرگنمایی عدسی شیئی تعویض می گردد. هر چه فاصله کانونی عدسی شیئی کمتر باشد، بزرگنمایی بیشتر است.</a:t>
            </a:r>
            <a:endParaRPr lang="fa-IR" sz="2800" dirty="0">
              <a:solidFill>
                <a:srgbClr val="0070C0"/>
              </a:solidFill>
              <a:cs typeface="B Traffic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813A3-B133-4EE2-BB12-556180ED6D12}" type="slidenum">
              <a:rPr lang="en-GB" smtClean="0"/>
              <a:pPr/>
              <a:t>38</a:t>
            </a:fld>
            <a:endParaRPr lang="en-GB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971600" y="3140968"/>
          <a:ext cx="1727944" cy="863972"/>
        </p:xfrm>
        <a:graphic>
          <a:graphicData uri="http://schemas.openxmlformats.org/presentationml/2006/ole">
            <p:oleObj spid="_x0000_s4098" name="Equation" r:id="rId3" imgW="863280" imgH="431640" progId="Equation.3">
              <p:embed/>
            </p:oleObj>
          </a:graphicData>
        </a:graphic>
      </p:graphicFrame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ساختمان فیزیکی الیاف - دکتر مصطفی یوسفی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sz="3200" b="1">
                <a:solidFill>
                  <a:srgbClr val="FF0000"/>
                </a:solidFill>
                <a:latin typeface="Verdana" pitchFamily="34" charset="0"/>
              </a:rPr>
              <a:t>How Fine can You See with an Optical Microscope?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buSzPct val="140000"/>
              <a:buFont typeface="Wingdings" pitchFamily="2" charset="2"/>
              <a:buChar char="§"/>
            </a:pPr>
            <a:r>
              <a:rPr lang="en-US">
                <a:latin typeface="Verdana" pitchFamily="34" charset="0"/>
                <a:sym typeface="Symbol" pitchFamily="18" charset="2"/>
              </a:rPr>
              <a:t>Magnification </a:t>
            </a:r>
            <a:r>
              <a:rPr lang="en-US" i="1">
                <a:latin typeface="Verdana" pitchFamily="34" charset="0"/>
                <a:sym typeface="Symbol" pitchFamily="18" charset="2"/>
              </a:rPr>
              <a:t>M</a:t>
            </a:r>
            <a:r>
              <a:rPr lang="en-US">
                <a:latin typeface="Verdana" pitchFamily="34" charset="0"/>
                <a:sym typeface="Symbol" pitchFamily="18" charset="2"/>
              </a:rPr>
              <a:t> = 25t/</a:t>
            </a:r>
            <a:r>
              <a:rPr lang="en-US" i="1">
                <a:latin typeface="Verdana" pitchFamily="34" charset="0"/>
                <a:sym typeface="Symbol" pitchFamily="18" charset="2"/>
              </a:rPr>
              <a:t>f</a:t>
            </a:r>
            <a:r>
              <a:rPr lang="en-US" baseline="-25000">
                <a:latin typeface="Verdana" pitchFamily="34" charset="0"/>
                <a:sym typeface="Symbol" pitchFamily="18" charset="2"/>
              </a:rPr>
              <a:t>o</a:t>
            </a:r>
            <a:r>
              <a:rPr lang="en-US" i="1">
                <a:latin typeface="Verdana" pitchFamily="34" charset="0"/>
                <a:sym typeface="Symbol" pitchFamily="18" charset="2"/>
              </a:rPr>
              <a:t>f</a:t>
            </a:r>
            <a:r>
              <a:rPr lang="en-US" baseline="-25000">
                <a:latin typeface="Verdana" pitchFamily="34" charset="0"/>
                <a:sym typeface="Symbol" pitchFamily="18" charset="2"/>
              </a:rPr>
              <a:t>e</a:t>
            </a:r>
            <a:r>
              <a:rPr lang="en-US">
                <a:latin typeface="Verdana" pitchFamily="34" charset="0"/>
                <a:sym typeface="Symbol" pitchFamily="18" charset="2"/>
              </a:rPr>
              <a:t/>
            </a:r>
            <a:br>
              <a:rPr lang="en-US">
                <a:latin typeface="Verdana" pitchFamily="34" charset="0"/>
                <a:sym typeface="Symbol" pitchFamily="18" charset="2"/>
              </a:rPr>
            </a:br>
            <a:r>
              <a:rPr lang="en-US">
                <a:latin typeface="Verdana" pitchFamily="34" charset="0"/>
                <a:sym typeface="Symbol" pitchFamily="18" charset="2"/>
              </a:rPr>
              <a:t>If we can make lenses with extremely short focal length, can we design an optical microscope for seeing atoms?</a:t>
            </a:r>
          </a:p>
          <a:p>
            <a:pPr>
              <a:buSzPct val="140000"/>
              <a:buFont typeface="Wingdings" pitchFamily="2" charset="2"/>
              <a:buChar char="§"/>
            </a:pPr>
            <a:r>
              <a:rPr lang="en-US">
                <a:latin typeface="Verdana" pitchFamily="34" charset="0"/>
                <a:sym typeface="Symbol" pitchFamily="18" charset="2"/>
              </a:rPr>
              <a:t>Can you tell the difference between magnification and resolution?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813A3-B133-4EE2-BB12-556180ED6D12}" type="slidenum">
              <a:rPr lang="en-GB" smtClean="0"/>
              <a:pPr/>
              <a:t>39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ساختمان فیزیکی الیاف - دکتر مصطفی یوسفی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3" grpId="0" build="p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A796A-44D9-4C0D-BE99-7CC220FF5A08}" type="slidenum">
              <a:rPr lang="ar-SA" altLang="en-US"/>
              <a:pPr/>
              <a:t>4</a:t>
            </a:fld>
            <a:endParaRPr lang="en-US" altLang="en-US"/>
          </a:p>
        </p:txBody>
      </p:sp>
      <p:pic>
        <p:nvPicPr>
          <p:cNvPr id="37891" name="Picture 1027" descr="E:\fiber struct\microscope\A-Z Microscope Welcomes You!_files\history_files\Image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533400"/>
            <a:ext cx="7848600" cy="5791200"/>
          </a:xfrm>
          <a:prstGeom prst="rect">
            <a:avLst/>
          </a:prstGeom>
          <a:noFill/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ساختمان فیزیکی الیاف - دکتر مصطفی یوسفی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rtl="1"/>
            <a:r>
              <a:rPr lang="fa-IR" sz="2800" dirty="0" smtClean="0">
                <a:cs typeface="B Titr" pitchFamily="2" charset="-78"/>
              </a:rPr>
              <a:t>تشکیل تصویر </a:t>
            </a:r>
            <a:r>
              <a:rPr lang="fa-IR" sz="2800" dirty="0" smtClean="0">
                <a:solidFill>
                  <a:srgbClr val="FF0000"/>
                </a:solidFill>
                <a:cs typeface="B Titr" pitchFamily="2" charset="-78"/>
              </a:rPr>
              <a:t>حقیقی</a:t>
            </a:r>
            <a:r>
              <a:rPr lang="fa-IR" sz="2800" dirty="0" smtClean="0">
                <a:cs typeface="B Titr" pitchFamily="2" charset="-78"/>
              </a:rPr>
              <a:t> در میکروسکوپ عبوری</a:t>
            </a:r>
            <a:endParaRPr lang="en-US" sz="2800" dirty="0">
              <a:cs typeface="B Titr" pitchFamily="2" charset="-78"/>
            </a:endParaRPr>
          </a:p>
        </p:txBody>
      </p:sp>
      <p:pic>
        <p:nvPicPr>
          <p:cNvPr id="22531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/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813A3-B133-4EE2-BB12-556180ED6D12}" type="slidenum">
              <a:rPr lang="en-GB" smtClean="0"/>
              <a:pPr/>
              <a:t>40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ساختمان فیزیکی الیاف - دکتر مصطفی یوسفی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678EA-D0F9-4B0E-BC33-AAACB98D3F90}" type="slidenum">
              <a:rPr lang="ar-SA" altLang="en-US"/>
              <a:pPr/>
              <a:t>5</a:t>
            </a:fld>
            <a:endParaRPr lang="en-US" altLang="en-US"/>
          </a:p>
        </p:txBody>
      </p:sp>
      <p:pic>
        <p:nvPicPr>
          <p:cNvPr id="35843" name="Picture 3" descr="E:\fiber struct\microscope\A-Z Microscope Welcomes You!_files\history_files\Image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609600"/>
            <a:ext cx="7696200" cy="5562600"/>
          </a:xfrm>
          <a:prstGeom prst="rect">
            <a:avLst/>
          </a:prstGeom>
          <a:noFill/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ساختمان فیزیکی الیاف - دکتر مصطفی یوسفی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B631D-3B80-444B-BD7A-09C53A50602C}" type="slidenum">
              <a:rPr lang="ar-SA" altLang="en-US"/>
              <a:pPr/>
              <a:t>6</a:t>
            </a:fld>
            <a:endParaRPr lang="en-US" altLang="en-US"/>
          </a:p>
        </p:txBody>
      </p:sp>
      <p:pic>
        <p:nvPicPr>
          <p:cNvPr id="36867" name="Picture 1027" descr="E:\fiber struct\microscope\A-Z Microscope Welcomes You!_files\history_files\Image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609600"/>
            <a:ext cx="7239000" cy="5638800"/>
          </a:xfrm>
          <a:prstGeom prst="rect">
            <a:avLst/>
          </a:prstGeom>
          <a:noFill/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ساختمان فیزیکی الیاف - دکتر مصطفی یوسفی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rtl="1"/>
            <a:fld id="{45BDF854-8648-4837-ACAD-E620E78F5399}" type="slidenum">
              <a:rPr lang="ar-SA" altLang="en-US">
                <a:cs typeface="B Traffic" pitchFamily="2" charset="-78"/>
              </a:rPr>
              <a:pPr algn="l" rtl="1"/>
              <a:t>7</a:t>
            </a:fld>
            <a:endParaRPr lang="en-US" altLang="en-US">
              <a:cs typeface="B Traffic" pitchFamily="2" charset="-78"/>
            </a:endParaRPr>
          </a:p>
        </p:txBody>
      </p:sp>
      <p:sp>
        <p:nvSpPr>
          <p:cNvPr id="33794" name="Rectangle 1026"/>
          <p:cNvSpPr>
            <a:spLocks noGrp="1" noChangeArrowheads="1"/>
          </p:cNvSpPr>
          <p:nvPr>
            <p:ph type="title"/>
          </p:nvPr>
        </p:nvSpPr>
        <p:spPr>
          <a:solidFill>
            <a:srgbClr val="FFCCFF"/>
          </a:solidFill>
          <a:ln>
            <a:solidFill>
              <a:srgbClr val="CFF9EE"/>
            </a:solidFill>
          </a:ln>
        </p:spPr>
        <p:txBody>
          <a:bodyPr/>
          <a:lstStyle/>
          <a:p>
            <a:pPr rtl="1"/>
            <a:r>
              <a:rPr lang="ar-SA" altLang="en-US" dirty="0">
                <a:cs typeface="B Traffic" pitchFamily="2" charset="-78"/>
              </a:rPr>
              <a:t>هوك</a:t>
            </a:r>
            <a:r>
              <a:rPr lang="en-GB" altLang="en-US" dirty="0">
                <a:cs typeface="B Traffic" pitchFamily="2" charset="-78"/>
              </a:rPr>
              <a:t> </a:t>
            </a:r>
            <a:r>
              <a:rPr lang="ar-SA" altLang="en-US" dirty="0">
                <a:cs typeface="B Traffic" pitchFamily="2" charset="-78"/>
              </a:rPr>
              <a:t>و كتاب</a:t>
            </a:r>
            <a:r>
              <a:rPr lang="en-GB" altLang="en-US" dirty="0">
                <a:cs typeface="B Traffic" pitchFamily="2" charset="-78"/>
              </a:rPr>
              <a:t> </a:t>
            </a:r>
            <a:r>
              <a:rPr lang="ar-SA" altLang="en-US" dirty="0">
                <a:cs typeface="B Traffic" pitchFamily="2" charset="-78"/>
              </a:rPr>
              <a:t>ميكروگرافيا</a:t>
            </a:r>
            <a:endParaRPr lang="en-US" altLang="en-US" dirty="0">
              <a:cs typeface="B Traffic" pitchFamily="2" charset="-78"/>
            </a:endParaRPr>
          </a:p>
        </p:txBody>
      </p:sp>
      <p:pic>
        <p:nvPicPr>
          <p:cNvPr id="33795" name="Picture 1027" descr="E:\fiber struct\microscope\A-Z Microscope Welcomes You!_files\history_files\Image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828800"/>
            <a:ext cx="7772400" cy="4572000"/>
          </a:xfrm>
          <a:prstGeom prst="rect">
            <a:avLst/>
          </a:prstGeom>
          <a:noFill/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ساختمان فیزیکی الیاف - دکتر مصطفی یوسفی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a-IR" b="1" i="1" dirty="0" smtClean="0">
                <a:solidFill>
                  <a:srgbClr val="FF0000"/>
                </a:solidFill>
                <a:cs typeface="B Titr" pitchFamily="2" charset="-78"/>
              </a:rPr>
              <a:t>انواع میکروسکوپ نوری</a:t>
            </a:r>
            <a:endParaRPr lang="en-US" b="1" i="1" dirty="0">
              <a:solidFill>
                <a:srgbClr val="FF0000"/>
              </a:solidFill>
              <a:cs typeface="B Titr" pitchFamily="2" charset="-78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827584" y="1412776"/>
            <a:ext cx="7771284" cy="2404864"/>
          </a:xfrm>
        </p:spPr>
        <p:txBody>
          <a:bodyPr>
            <a:noAutofit/>
          </a:bodyPr>
          <a:lstStyle/>
          <a:p>
            <a:pPr algn="r" rtl="1">
              <a:buFontTx/>
              <a:buNone/>
            </a:pPr>
            <a:r>
              <a:rPr lang="fa-IR" sz="2800" dirty="0" smtClean="0">
                <a:cs typeface="B Kamran" pitchFamily="2" charset="-78"/>
              </a:rPr>
              <a:t>1- </a:t>
            </a:r>
            <a:r>
              <a:rPr lang="fa-IR" sz="2800" dirty="0" smtClean="0">
                <a:solidFill>
                  <a:srgbClr val="FF0000"/>
                </a:solidFill>
                <a:cs typeface="B Kamran" pitchFamily="2" charset="-78"/>
              </a:rPr>
              <a:t>میکروسکوپ ساده</a:t>
            </a:r>
            <a:r>
              <a:rPr lang="fa-IR" sz="2800" dirty="0" smtClean="0">
                <a:cs typeface="B Kamran" pitchFamily="2" charset="-78"/>
              </a:rPr>
              <a:t>، یک عدسی، </a:t>
            </a:r>
            <a:r>
              <a:rPr lang="en-US" sz="2800" dirty="0" smtClean="0">
                <a:cs typeface="B Kamran" pitchFamily="2" charset="-78"/>
              </a:rPr>
              <a:t>25X</a:t>
            </a:r>
            <a:r>
              <a:rPr lang="fa-IR" sz="2800" dirty="0" smtClean="0">
                <a:cs typeface="B Kamran" pitchFamily="2" charset="-78"/>
              </a:rPr>
              <a:t>، قدرت تشخیص 10 میکرون</a:t>
            </a:r>
          </a:p>
          <a:p>
            <a:pPr algn="r" rtl="1">
              <a:buFontTx/>
              <a:buNone/>
            </a:pPr>
            <a:r>
              <a:rPr lang="fa-IR" sz="2800" dirty="0" smtClean="0">
                <a:cs typeface="B Kamran" pitchFamily="2" charset="-78"/>
              </a:rPr>
              <a:t>2- </a:t>
            </a:r>
            <a:r>
              <a:rPr lang="fa-IR" sz="2800" dirty="0" smtClean="0">
                <a:solidFill>
                  <a:srgbClr val="FF0000"/>
                </a:solidFill>
                <a:cs typeface="B Kamran" pitchFamily="2" charset="-78"/>
              </a:rPr>
              <a:t>میکروسکوپ استریو</a:t>
            </a:r>
            <a:r>
              <a:rPr lang="fa-IR" sz="2800" dirty="0" smtClean="0">
                <a:cs typeface="B Kamran" pitchFamily="2" charset="-78"/>
              </a:rPr>
              <a:t>، دو مجموعه عدسی شیئی و چشمی، بزرگنمایی تا </a:t>
            </a:r>
            <a:r>
              <a:rPr lang="en-US" sz="2800" dirty="0" smtClean="0">
                <a:cs typeface="B Kamran" pitchFamily="2" charset="-78"/>
              </a:rPr>
              <a:t>20X</a:t>
            </a:r>
            <a:endParaRPr lang="fa-IR" sz="2800" dirty="0" smtClean="0">
              <a:cs typeface="B Kamran" pitchFamily="2" charset="-78"/>
            </a:endParaRPr>
          </a:p>
          <a:p>
            <a:pPr algn="r" rtl="1">
              <a:buFontTx/>
              <a:buNone/>
            </a:pPr>
            <a:r>
              <a:rPr lang="fa-IR" sz="2800" dirty="0" smtClean="0">
                <a:cs typeface="B Kamran" pitchFamily="2" charset="-78"/>
              </a:rPr>
              <a:t>3- </a:t>
            </a:r>
            <a:r>
              <a:rPr lang="fa-IR" sz="2800" dirty="0" smtClean="0">
                <a:solidFill>
                  <a:srgbClr val="FF0000"/>
                </a:solidFill>
                <a:cs typeface="B Kamran" pitchFamily="2" charset="-78"/>
              </a:rPr>
              <a:t>میکروسکوپ مرکب</a:t>
            </a:r>
            <a:r>
              <a:rPr lang="fa-IR" sz="2800" dirty="0" smtClean="0">
                <a:cs typeface="B Kamran" pitchFamily="2" charset="-78"/>
              </a:rPr>
              <a:t>، یک مجموعه عدسی شیئی و چشمی، بزرگنمایی تا </a:t>
            </a:r>
            <a:r>
              <a:rPr lang="en-US" sz="2800" dirty="0" smtClean="0">
                <a:cs typeface="B Kamran" pitchFamily="2" charset="-78"/>
              </a:rPr>
              <a:t>1300X</a:t>
            </a:r>
            <a:r>
              <a:rPr lang="fa-IR" sz="2800" dirty="0" smtClean="0">
                <a:cs typeface="B Kamran" pitchFamily="2" charset="-78"/>
              </a:rPr>
              <a:t>، قدرت تشخیص تا 0.3 میکرون</a:t>
            </a:r>
            <a:endParaRPr lang="en-US" sz="2800" dirty="0" smtClean="0">
              <a:cs typeface="B Kamran" pitchFamily="2" charset="-78"/>
            </a:endParaRPr>
          </a:p>
          <a:p>
            <a:pPr>
              <a:buFontTx/>
              <a:buNone/>
            </a:pPr>
            <a:endParaRPr lang="en-US" sz="2800" dirty="0" smtClean="0">
              <a:cs typeface="B Kamran" pitchFamily="2" charset="-78"/>
            </a:endParaRPr>
          </a:p>
        </p:txBody>
      </p:sp>
      <p:pic>
        <p:nvPicPr>
          <p:cNvPr id="4100" name="Picture 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660232" y="4077072"/>
            <a:ext cx="1703387" cy="2179638"/>
          </a:xfrm>
          <a:noFill/>
          <a:ln/>
        </p:spPr>
      </p:pic>
      <p:pic>
        <p:nvPicPr>
          <p:cNvPr id="4101" name="Picture 5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355976" y="4077072"/>
            <a:ext cx="1233487" cy="1981200"/>
          </a:xfrm>
          <a:noFill/>
          <a:ln/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63688" y="4077072"/>
            <a:ext cx="1562100" cy="206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0A03C-99AF-4F18-8B0F-7FD1EDCDFB3F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ساختمان فیزیکی الیاف - دکتر مصطفی یوسفی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609600"/>
            <a:ext cx="7924800" cy="1905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3200" b="1">
                <a:solidFill>
                  <a:srgbClr val="FF0000"/>
                </a:solidFill>
                <a:latin typeface="Verdana" pitchFamily="34" charset="0"/>
              </a:rPr>
              <a:t>Simple Microscope </a:t>
            </a:r>
            <a:br>
              <a:rPr lang="en-US" sz="3200" b="1">
                <a:solidFill>
                  <a:srgbClr val="FF0000"/>
                </a:solidFill>
                <a:latin typeface="Verdana" pitchFamily="34" charset="0"/>
              </a:rPr>
            </a:br>
            <a:r>
              <a:rPr lang="en-US" sz="2800" b="1">
                <a:latin typeface="Verdana" pitchFamily="34" charset="0"/>
              </a:rPr>
              <a:t/>
            </a:r>
            <a:br>
              <a:rPr lang="en-US" sz="2800" b="1">
                <a:latin typeface="Verdana" pitchFamily="34" charset="0"/>
              </a:rPr>
            </a:br>
            <a:r>
              <a:rPr lang="en-US" sz="2800" b="1">
                <a:latin typeface="Verdana" pitchFamily="34" charset="0"/>
              </a:rPr>
              <a:t>Low-power magnifying glasses </a:t>
            </a:r>
            <a:br>
              <a:rPr lang="en-US" sz="2800" b="1">
                <a:latin typeface="Verdana" pitchFamily="34" charset="0"/>
              </a:rPr>
            </a:br>
            <a:r>
              <a:rPr lang="en-US" sz="2800" b="1">
                <a:latin typeface="Verdana" pitchFamily="34" charset="0"/>
              </a:rPr>
              <a:t>and hand lenses</a:t>
            </a:r>
          </a:p>
        </p:txBody>
      </p:sp>
      <p:pic>
        <p:nvPicPr>
          <p:cNvPr id="5123" name="Picture 3" descr="auto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2743200"/>
            <a:ext cx="33528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 descr="auto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38600" y="2895600"/>
            <a:ext cx="4114800" cy="1947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1219200" y="4953000"/>
            <a:ext cx="52879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chemeClr val="tx2"/>
                </a:solidFill>
                <a:latin typeface="Verdana" pitchFamily="34" charset="0"/>
              </a:rPr>
              <a:t>2x	        4x			10x</a:t>
            </a:r>
          </a:p>
        </p:txBody>
      </p:sp>
      <p:sp>
        <p:nvSpPr>
          <p:cNvPr id="5126" name="Rectangle 6"/>
          <p:cNvSpPr>
            <a:spLocks noChangeArrowheads="1"/>
          </p:cNvSpPr>
          <p:nvPr/>
        </p:nvSpPr>
        <p:spPr bwMode="auto">
          <a:xfrm>
            <a:off x="533400" y="2743200"/>
            <a:ext cx="304800" cy="152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813A3-B133-4EE2-BB12-556180ED6D12}" type="slidenum">
              <a:rPr lang="en-GB" smtClean="0"/>
              <a:pPr/>
              <a:t>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ساختمان فیزیکی الیاف - دکتر مصطفی یوسفی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330</TotalTime>
  <Words>1000</Words>
  <Application>Microsoft Office PowerPoint</Application>
  <PresentationFormat>On-screen Show (4:3)</PresentationFormat>
  <Paragraphs>203</Paragraphs>
  <Slides>40</Slides>
  <Notes>6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2" baseType="lpstr">
      <vt:lpstr>Office Theme</vt:lpstr>
      <vt:lpstr>Equation</vt:lpstr>
      <vt:lpstr>ساختمان فیزیکی الیاف</vt:lpstr>
      <vt:lpstr> ميكروسكوپ نور مرئي</vt:lpstr>
      <vt:lpstr>تاريخچه</vt:lpstr>
      <vt:lpstr>Slide 4</vt:lpstr>
      <vt:lpstr>Slide 5</vt:lpstr>
      <vt:lpstr>Slide 6</vt:lpstr>
      <vt:lpstr>هوك و كتاب ميكروگرافيا</vt:lpstr>
      <vt:lpstr>انواع میکروسکوپ نوری</vt:lpstr>
      <vt:lpstr>Simple Microscope   Low-power magnifying glasses  and hand lenses</vt:lpstr>
      <vt:lpstr>يك ميكروسكوپ مركب اوليه</vt:lpstr>
      <vt:lpstr>ميكروسكوپ يك چشمي بيولو ژي</vt:lpstr>
      <vt:lpstr>Slide 12</vt:lpstr>
      <vt:lpstr>Slide 13</vt:lpstr>
      <vt:lpstr>Slide 14</vt:lpstr>
      <vt:lpstr>اجزاء اصلي يك ميكروسكوپ</vt:lpstr>
      <vt:lpstr>Functions of the Major Parts of a Optical Microscope</vt:lpstr>
      <vt:lpstr>Light Sources</vt:lpstr>
      <vt:lpstr>Specimen Stage</vt:lpstr>
      <vt:lpstr>Functions of the Major Parts of a Optical Microscope</vt:lpstr>
      <vt:lpstr>میکروسکوپ های قدیمی و مدرن</vt:lpstr>
      <vt:lpstr>Olympus BX51 Research Microscope Cutaway Diagram </vt:lpstr>
      <vt:lpstr>Anatomy of a modern LM</vt:lpstr>
      <vt:lpstr>انواع ميكروسكوپهای مرکب</vt:lpstr>
      <vt:lpstr>میکروسکوپ پروژکتینا</vt:lpstr>
      <vt:lpstr>میکروسکوپ پروژکتینا</vt:lpstr>
      <vt:lpstr>میکروسکوپ پروژکتینا</vt:lpstr>
      <vt:lpstr>الیاف پشم</vt:lpstr>
      <vt:lpstr>تصاوير سه بعدي</vt:lpstr>
      <vt:lpstr>ميكروسكوپ استريو جديد</vt:lpstr>
      <vt:lpstr>Stereo Optical Microscope</vt:lpstr>
      <vt:lpstr>میکروسکوپ مرکب  Compound Microscope</vt:lpstr>
      <vt:lpstr>تشکیل تصویر در میکروسکوپ مرکب</vt:lpstr>
      <vt:lpstr>Slide 33</vt:lpstr>
      <vt:lpstr>بزرگنمایی در میکروسکوپ مرکب</vt:lpstr>
      <vt:lpstr>Slide 35</vt:lpstr>
      <vt:lpstr>Slide 36</vt:lpstr>
      <vt:lpstr>بزرگنمایی   Magnification</vt:lpstr>
      <vt:lpstr>Slide 38</vt:lpstr>
      <vt:lpstr>How Fine can You See with an Optical Microscope?</vt:lpstr>
      <vt:lpstr>تشکیل تصویر حقیقی در میکروسکوپ عبوری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mosyou</dc:creator>
  <cp:lastModifiedBy>Mostafa</cp:lastModifiedBy>
  <cp:revision>46</cp:revision>
  <dcterms:created xsi:type="dcterms:W3CDTF">2011-02-14T07:07:51Z</dcterms:created>
  <dcterms:modified xsi:type="dcterms:W3CDTF">2011-06-19T15:51:58Z</dcterms:modified>
</cp:coreProperties>
</file>