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319" r:id="rId2"/>
    <p:sldId id="276" r:id="rId3"/>
    <p:sldId id="297" r:id="rId4"/>
    <p:sldId id="318" r:id="rId5"/>
    <p:sldId id="298" r:id="rId6"/>
    <p:sldId id="291" r:id="rId7"/>
    <p:sldId id="292" r:id="rId8"/>
    <p:sldId id="293" r:id="rId9"/>
    <p:sldId id="299" r:id="rId10"/>
    <p:sldId id="294" r:id="rId11"/>
    <p:sldId id="301" r:id="rId12"/>
    <p:sldId id="303" r:id="rId13"/>
    <p:sldId id="302" r:id="rId14"/>
    <p:sldId id="300" r:id="rId15"/>
    <p:sldId id="305" r:id="rId16"/>
    <p:sldId id="306" r:id="rId17"/>
    <p:sldId id="313" r:id="rId18"/>
    <p:sldId id="315" r:id="rId19"/>
    <p:sldId id="316" r:id="rId20"/>
    <p:sldId id="265" r:id="rId21"/>
    <p:sldId id="285" r:id="rId22"/>
    <p:sldId id="317" r:id="rId23"/>
    <p:sldId id="308" r:id="rId24"/>
    <p:sldId id="307" r:id="rId25"/>
    <p:sldId id="278" r:id="rId26"/>
    <p:sldId id="280" r:id="rId27"/>
    <p:sldId id="281" r:id="rId28"/>
    <p:sldId id="282" r:id="rId29"/>
    <p:sldId id="283" r:id="rId30"/>
    <p:sldId id="269" r:id="rId31"/>
    <p:sldId id="286" r:id="rId32"/>
    <p:sldId id="309" r:id="rId33"/>
    <p:sldId id="310" r:id="rId34"/>
    <p:sldId id="311" r:id="rId35"/>
    <p:sldId id="271" r:id="rId36"/>
    <p:sldId id="312" r:id="rId37"/>
    <p:sldId id="272"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01B1D-965C-4736-9933-249126D81700}" type="datetimeFigureOut">
              <a:rPr lang="en-US" smtClean="0"/>
              <a:pPr/>
              <a:t>6/19/2011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F6D73-F7E0-4144-9166-FB966348B49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7B46B8-EEFE-433C-9193-3DCD344FE3F1}" type="slidenum">
              <a:rPr lang="en-US"/>
              <a:pPr/>
              <a:t>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a:latin typeface="Arial" charset="0"/>
              </a:rPr>
              <a:t>http://micro.magnet.fsu.edu/primer/java/imageformation/rayleighdisks/index.html</a:t>
            </a:r>
          </a:p>
          <a:p>
            <a:r>
              <a:rPr lang="en-US">
                <a:latin typeface="Arial" charset="0"/>
              </a:rPr>
              <a:t>http://micro.magnet.fsu.edu/primer/java/imageformation/airyna/index.html</a:t>
            </a:r>
          </a:p>
          <a:p>
            <a:r>
              <a:rPr lang="en-US">
                <a:latin typeface="Arial" charset="0"/>
              </a:rPr>
              <a:t>-Effect of wavelength and NA on image resolution</a:t>
            </a:r>
          </a:p>
          <a:p>
            <a:r>
              <a:rPr lang="en-US">
                <a:latin typeface="Arial" charset="0"/>
              </a:rPr>
              <a:t>-Numerical Aperture and Image Resolution</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855C1-189B-402D-95B4-13DE9B3218FD}" type="slidenum">
              <a:rPr lang="en-US"/>
              <a:pPr/>
              <a:t>29</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t>http://micro.magnet.fsu.edu/primer/java/aberrations/distortion/index.html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1A400-242A-46AD-AA9F-FDDA6B182E81}" type="slidenum">
              <a:rPr lang="en-US"/>
              <a:pPr/>
              <a:t>31</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latin typeface="Arial" charset="0"/>
              </a:rPr>
              <a:t>http://micro.magnet.fsu.edu/primer/java/microscopy/immersion/index.html</a:t>
            </a:r>
          </a:p>
          <a:p>
            <a:r>
              <a:rPr lang="en-US">
                <a:latin typeface="Arial" charset="0"/>
              </a:rPr>
              <a:t>-Immersion Oil and Refractive Index</a:t>
            </a:r>
            <a:r>
              <a:rPr lang="en-US"/>
              <a:t> http://micro.magnet.fsu.edu/primer/java/nuaperture/index.html</a:t>
            </a:r>
          </a:p>
          <a:p>
            <a:r>
              <a:rPr lang="en-US"/>
              <a:t>-</a:t>
            </a:r>
            <a:r>
              <a:rPr lang="en-US">
                <a:latin typeface="Arial" charset="0"/>
              </a:rPr>
              <a:t>Numerical Aperture Light Cones</a:t>
            </a:r>
          </a:p>
          <a:p>
            <a:r>
              <a:rPr lang="en-US">
                <a:latin typeface="Arial" charset="0"/>
              </a:rPr>
              <a:t>http://micro.magnet.fsu.edu/primer/anatomy/specifications.html</a:t>
            </a:r>
          </a:p>
          <a:p>
            <a:r>
              <a:rPr lang="en-US">
                <a:latin typeface="Arial" charset="0"/>
              </a:rPr>
              <a:t>-Specifications and Identification</a:t>
            </a:r>
          </a:p>
          <a:p>
            <a:endParaRPr lang="en-US">
              <a:latin typeface="Arial" charset="0"/>
            </a:endParaRPr>
          </a:p>
          <a:p>
            <a:endParaRPr lang="en-US">
              <a:latin typeface="Arial" charset="0"/>
            </a:endParaRPr>
          </a:p>
          <a:p>
            <a:endParaRPr lang="en-US">
              <a:latin typeface="Arial" charset="0"/>
            </a:endParaRP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F9C01-ED84-4B69-B8B0-E9E9175D7CBB}" type="slidenum">
              <a:rPr lang="en-US"/>
              <a:pPr/>
              <a:t>38</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a:t>http://micro.magnet.fsu.edu/primer/anatomy/oculars.html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3B69B-73BC-4B76-A778-EA75EC7CF22A}" type="slidenum">
              <a:rPr lang="en-US"/>
              <a:pPr/>
              <a:t>6</a:t>
            </a:fld>
            <a:endParaRPr lang="en-US"/>
          </a:p>
        </p:txBody>
      </p:sp>
      <p:sp>
        <p:nvSpPr>
          <p:cNvPr id="139266" name="Rectangle 2"/>
          <p:cNvSpPr>
            <a:spLocks noGrp="1" noRot="1" noChangeAspect="1" noChangeArrowheads="1" noTextEdit="1"/>
          </p:cNvSpPr>
          <p:nvPr>
            <p:ph type="sldImg"/>
          </p:nvPr>
        </p:nvSpPr>
        <p:spPr bwMode="auto">
          <a:xfrm>
            <a:off x="1150938" y="690563"/>
            <a:ext cx="4556125" cy="3417887"/>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915054" y="4343179"/>
            <a:ext cx="5027893" cy="4114358"/>
          </a:xfrm>
          <a:prstGeom prst="rect">
            <a:avLst/>
          </a:prstGeom>
          <a:solidFill>
            <a:srgbClr val="FFFFFF"/>
          </a:solidFill>
          <a:ln>
            <a:solidFill>
              <a:srgbClr val="000000"/>
            </a:solidFill>
            <a:miter lim="800000"/>
            <a:headEnd/>
            <a:tailEnd/>
          </a:ln>
        </p:spPr>
        <p:txBody>
          <a:bodyPr/>
          <a:lstStyle/>
          <a:p>
            <a:r>
              <a:rPr lang="en-US"/>
              <a:t>Diffraction happens when path difference between the two beams are equal to n</a:t>
            </a:r>
            <a:r>
              <a:rPr lang="en-US">
                <a:sym typeface="Symbol" pitchFamily="18" charset="2"/>
              </a:rPr>
              <a:t></a:t>
            </a:r>
            <a:r>
              <a:rPr lang="en-US"/>
              <a:t>. N is an integer. 2dsin</a:t>
            </a:r>
            <a:r>
              <a:rPr lang="en-US">
                <a:sym typeface="Symbol" pitchFamily="18" charset="2"/>
              </a:rPr>
              <a:t></a:t>
            </a:r>
            <a:r>
              <a:rPr lang="en-US"/>
              <a:t>=</a:t>
            </a:r>
            <a:r>
              <a:rPr lang="en-US">
                <a:sym typeface="Symbol" pitchFamily="18" charset="2"/>
              </a:rPr>
              <a:t>, Bragg Law.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15196-CB08-4D37-A213-F8291DF0B654}" type="slidenum">
              <a:rPr lang="en-US"/>
              <a:pPr/>
              <a:t>7</a:t>
            </a:fld>
            <a:endParaRPr lang="en-US"/>
          </a:p>
        </p:txBody>
      </p:sp>
      <p:sp>
        <p:nvSpPr>
          <p:cNvPr id="141314" name="Rectangle 2"/>
          <p:cNvSpPr>
            <a:spLocks noGrp="1" noRot="1" noChangeAspect="1" noChangeArrowheads="1" noTextEdit="1"/>
          </p:cNvSpPr>
          <p:nvPr>
            <p:ph type="sldImg"/>
          </p:nvPr>
        </p:nvSpPr>
        <p:spPr bwMode="auto">
          <a:xfrm>
            <a:off x="1150938" y="690563"/>
            <a:ext cx="4556125" cy="3417887"/>
          </a:xfrm>
          <a:prstGeom prst="rect">
            <a:avLst/>
          </a:prstGeom>
          <a:solidFill>
            <a:srgbClr val="FFFFFF"/>
          </a:solidFill>
          <a:ln>
            <a:solidFill>
              <a:srgbClr val="000000"/>
            </a:solidFill>
            <a:miter lim="800000"/>
            <a:headEnd/>
            <a:tailEnd/>
          </a:ln>
        </p:spPr>
      </p:sp>
      <p:sp>
        <p:nvSpPr>
          <p:cNvPr id="141315" name="Rectangle 3"/>
          <p:cNvSpPr>
            <a:spLocks noGrp="1" noChangeArrowheads="1"/>
          </p:cNvSpPr>
          <p:nvPr>
            <p:ph type="body" idx="1"/>
          </p:nvPr>
        </p:nvSpPr>
        <p:spPr bwMode="auto">
          <a:xfrm>
            <a:off x="915054" y="4343179"/>
            <a:ext cx="5027893" cy="4114358"/>
          </a:xfrm>
          <a:prstGeom prst="rect">
            <a:avLst/>
          </a:prstGeom>
          <a:solidFill>
            <a:srgbClr val="FFFFFF"/>
          </a:solidFill>
          <a:ln>
            <a:solidFill>
              <a:srgbClr val="000000"/>
            </a:solidFill>
            <a:miter lim="800000"/>
            <a:headEnd/>
            <a:tailEnd/>
          </a:ln>
        </p:spPr>
        <p:txBody>
          <a:bodyPr/>
          <a:lstStyle/>
          <a:p>
            <a:r>
              <a:rPr lang="en-US"/>
              <a:t>Refractive index n= </a:t>
            </a:r>
            <a:r>
              <a:rPr lang="en-US" sz="1000">
                <a:solidFill>
                  <a:srgbClr val="000000"/>
                </a:solidFill>
                <a:latin typeface="Verdana" pitchFamily="34" charset="0"/>
                <a:sym typeface="Symbol" pitchFamily="18" charset="2"/>
              </a:rPr>
              <a:t></a:t>
            </a:r>
            <a:r>
              <a:rPr lang="en-US"/>
              <a:t>/</a:t>
            </a:r>
            <a:r>
              <a:rPr lang="en-US" sz="1000">
                <a:solidFill>
                  <a:srgbClr val="000000"/>
                </a:solidFill>
                <a:latin typeface="Verdana" pitchFamily="34" charset="0"/>
                <a:sym typeface="Symbol" pitchFamily="18" charset="2"/>
              </a:rPr>
              <a:t></a:t>
            </a:r>
            <a:r>
              <a:rPr lang="en-US" sz="1000" baseline="-25000">
                <a:solidFill>
                  <a:srgbClr val="000000"/>
                </a:solidFill>
                <a:latin typeface="Verdana" pitchFamily="34" charset="0"/>
                <a:sym typeface="Symbol" pitchFamily="18" charset="2"/>
              </a:rPr>
              <a:t>n</a:t>
            </a:r>
            <a:r>
              <a:rPr lang="en-US" sz="1000">
                <a:solidFill>
                  <a:srgbClr val="000000"/>
                </a:solidFill>
                <a:latin typeface="Verdana" pitchFamily="34" charset="0"/>
                <a:sym typeface="Symbol" pitchFamily="18" charset="2"/>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E7EFE-6496-4769-8724-1C5B107F840B}" type="slidenum">
              <a:rPr lang="en-US"/>
              <a:pPr/>
              <a:t>8</a:t>
            </a:fld>
            <a:endParaRPr lang="en-US"/>
          </a:p>
        </p:txBody>
      </p:sp>
      <p:sp>
        <p:nvSpPr>
          <p:cNvPr id="143362" name="Rectangle 2"/>
          <p:cNvSpPr>
            <a:spLocks noGrp="1" noRot="1" noChangeAspect="1" noChangeArrowheads="1" noTextEdit="1"/>
          </p:cNvSpPr>
          <p:nvPr>
            <p:ph type="sldImg"/>
          </p:nvPr>
        </p:nvSpPr>
        <p:spPr bwMode="auto">
          <a:xfrm>
            <a:off x="1150938" y="690563"/>
            <a:ext cx="4556125" cy="3417887"/>
          </a:xfrm>
          <a:prstGeom prst="rect">
            <a:avLst/>
          </a:prstGeom>
          <a:solidFill>
            <a:srgbClr val="FFFFFF"/>
          </a:solidFill>
          <a:ln>
            <a:solidFill>
              <a:srgbClr val="000000"/>
            </a:solidFill>
            <a:miter lim="800000"/>
            <a:headEnd/>
            <a:tailEnd/>
          </a:ln>
        </p:spPr>
      </p:sp>
      <p:sp>
        <p:nvSpPr>
          <p:cNvPr id="143363" name="Rectangle 3"/>
          <p:cNvSpPr>
            <a:spLocks noGrp="1" noChangeArrowheads="1"/>
          </p:cNvSpPr>
          <p:nvPr>
            <p:ph type="body" idx="1"/>
          </p:nvPr>
        </p:nvSpPr>
        <p:spPr bwMode="auto">
          <a:xfrm>
            <a:off x="915054" y="4343179"/>
            <a:ext cx="5027893" cy="4114358"/>
          </a:xfrm>
          <a:prstGeom prst="rect">
            <a:avLst/>
          </a:prstGeom>
          <a:solidFill>
            <a:srgbClr val="FFFFFF"/>
          </a:solidFill>
          <a:ln>
            <a:solidFill>
              <a:srgbClr val="000000"/>
            </a:solidFill>
            <a:miter lim="800000"/>
            <a:headEnd/>
            <a:tailEnd/>
          </a:ln>
        </p:spPr>
        <p:txBody>
          <a:bodyPr/>
          <a:lstStyle/>
          <a:p>
            <a:r>
              <a:rPr lang="en-US"/>
              <a:t>Go to //micro.magnet.fsu.edu/primer/anatomy/numaperture.html. Then go to interactive tutorial 1,2, and 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2EAE9-DFDA-4563-B67A-5499299B5341}" type="slidenum">
              <a:rPr lang="en-US"/>
              <a:pPr/>
              <a:t>21</a:t>
            </a:fld>
            <a:endParaRPr lang="en-US"/>
          </a:p>
        </p:txBody>
      </p:sp>
      <p:sp>
        <p:nvSpPr>
          <p:cNvPr id="150530" name="Rectangle 2"/>
          <p:cNvSpPr>
            <a:spLocks noGrp="1" noRot="1" noChangeAspect="1" noChangeArrowheads="1" noTextEdit="1"/>
          </p:cNvSpPr>
          <p:nvPr>
            <p:ph type="sldImg"/>
          </p:nvPr>
        </p:nvSpPr>
        <p:spPr bwMode="auto">
          <a:xfrm>
            <a:off x="1150938" y="690563"/>
            <a:ext cx="4556125" cy="3417887"/>
          </a:xfrm>
          <a:prstGeom prst="rect">
            <a:avLst/>
          </a:prstGeom>
          <a:solidFill>
            <a:srgbClr val="FFFFFF"/>
          </a:solidFill>
          <a:ln>
            <a:solidFill>
              <a:srgbClr val="000000"/>
            </a:solidFill>
            <a:miter lim="800000"/>
            <a:headEnd/>
            <a:tailEnd/>
          </a:ln>
        </p:spPr>
      </p:sp>
      <p:sp>
        <p:nvSpPr>
          <p:cNvPr id="150531" name="Rectangle 3"/>
          <p:cNvSpPr>
            <a:spLocks noGrp="1" noChangeArrowheads="1"/>
          </p:cNvSpPr>
          <p:nvPr>
            <p:ph type="body" idx="1"/>
          </p:nvPr>
        </p:nvSpPr>
        <p:spPr bwMode="auto">
          <a:xfrm>
            <a:off x="915054" y="4343179"/>
            <a:ext cx="5027893" cy="4114358"/>
          </a:xfrm>
          <a:prstGeom prst="rect">
            <a:avLst/>
          </a:prstGeom>
          <a:solidFill>
            <a:srgbClr val="FFFFFF"/>
          </a:solidFill>
          <a:ln>
            <a:solidFill>
              <a:srgbClr val="000000"/>
            </a:solidFill>
            <a:miter lim="800000"/>
            <a:headEnd/>
            <a:tailEnd/>
          </a:ln>
        </p:spPr>
        <p:txBody>
          <a:bodyPr/>
          <a:lstStyle/>
          <a:p>
            <a:r>
              <a:rPr lang="en-US"/>
              <a:t>Go to //micro.magnet.fsu.edu/primer/java/aberrations/chromatic/index.html</a:t>
            </a:r>
          </a:p>
          <a:p>
            <a:r>
              <a:rPr lang="en-US"/>
              <a:t>Light is not monochromatic. Light of different wavelengths is brought to focus at different distances from the center of the lens. This occurs because the refractive index of a transparent isotropic material is greater for light of shorter wavelength than for light of longer wavelength.-dispersion.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2AB10-BE6D-4610-A087-08EA2B427DD3}" type="slidenum">
              <a:rPr lang="en-US"/>
              <a:pPr/>
              <a:t>25</a:t>
            </a:fld>
            <a:endParaRPr lang="en-US"/>
          </a:p>
        </p:txBody>
      </p:sp>
      <p:sp>
        <p:nvSpPr>
          <p:cNvPr id="148482" name="Rectangle 2"/>
          <p:cNvSpPr>
            <a:spLocks noGrp="1" noRot="1" noChangeAspect="1" noChangeArrowheads="1" noTextEdit="1"/>
          </p:cNvSpPr>
          <p:nvPr>
            <p:ph type="sldImg"/>
          </p:nvPr>
        </p:nvSpPr>
        <p:spPr bwMode="auto">
          <a:xfrm>
            <a:off x="1150938" y="690563"/>
            <a:ext cx="4556125" cy="3417887"/>
          </a:xfrm>
          <a:prstGeom prst="rect">
            <a:avLst/>
          </a:prstGeom>
          <a:solidFill>
            <a:srgbClr val="FFFFFF"/>
          </a:solidFill>
          <a:ln>
            <a:solidFill>
              <a:srgbClr val="000000"/>
            </a:solidFill>
            <a:miter lim="800000"/>
            <a:headEnd/>
            <a:tailEnd/>
          </a:ln>
        </p:spPr>
      </p:sp>
      <p:sp>
        <p:nvSpPr>
          <p:cNvPr id="148483" name="Rectangle 3"/>
          <p:cNvSpPr>
            <a:spLocks noGrp="1" noChangeArrowheads="1"/>
          </p:cNvSpPr>
          <p:nvPr>
            <p:ph type="body" idx="1"/>
          </p:nvPr>
        </p:nvSpPr>
        <p:spPr bwMode="auto">
          <a:xfrm>
            <a:off x="915054" y="4343179"/>
            <a:ext cx="5027893" cy="4114358"/>
          </a:xfrm>
          <a:prstGeom prst="rect">
            <a:avLst/>
          </a:prstGeom>
          <a:solidFill>
            <a:srgbClr val="FFFFFF"/>
          </a:solidFill>
          <a:ln>
            <a:solidFill>
              <a:srgbClr val="000000"/>
            </a:solidFill>
            <a:miter lim="800000"/>
            <a:headEnd/>
            <a:tailEnd/>
          </a:ln>
        </p:spPr>
        <p:txBody>
          <a:bodyPr/>
          <a:lstStyle/>
          <a:p>
            <a:pPr>
              <a:spcBef>
                <a:spcPct val="0"/>
              </a:spcBef>
            </a:pPr>
            <a:r>
              <a:rPr lang="en-US" sz="2000">
                <a:solidFill>
                  <a:srgbClr val="000000"/>
                </a:solidFill>
                <a:latin typeface="Verdana" pitchFamily="34" charset="0"/>
              </a:rPr>
              <a:t>http://micro.magnet.fsu.edu/primer/java/aberrations/spherical/index.html</a:t>
            </a:r>
          </a:p>
          <a:p>
            <a:pPr>
              <a:spcBef>
                <a:spcPct val="0"/>
              </a:spcBef>
            </a:pPr>
            <a:r>
              <a:rPr lang="en-US" sz="2000">
                <a:solidFill>
                  <a:srgbClr val="000000"/>
                </a:solidFill>
                <a:latin typeface="Verdana" pitchFamily="34" charset="0"/>
              </a:rPr>
              <a:t>The spherical aberration is caused by the spherical shape of the lens surfaces, hence spherical aberration. </a:t>
            </a:r>
            <a:r>
              <a:rPr lang="en-US" sz="2000">
                <a:solidFill>
                  <a:srgbClr val="000000"/>
                </a:solidFill>
              </a:rPr>
              <a:t>The center remains more in focus than the edges of the image and the intensity of the edges falls relative to that of the center. This defect appears in both on-axis and off-axis image points</a:t>
            </a:r>
          </a:p>
          <a:p>
            <a:pPr>
              <a:spcBef>
                <a:spcPct val="0"/>
              </a:spcBef>
            </a:pPr>
            <a:endParaRPr lang="en-US" sz="2000">
              <a:solidFill>
                <a:srgbClr val="000000"/>
              </a:solidFill>
              <a:latin typeface="Verdana" pitchFamily="34" charset="0"/>
            </a:endParaRP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ADBB3-4A99-4250-9AFB-8F0C59917DDD}" type="slidenum">
              <a:rPr lang="en-US"/>
              <a:pPr/>
              <a:t>26</a:t>
            </a:fld>
            <a:endParaRPr lang="en-US"/>
          </a:p>
        </p:txBody>
      </p:sp>
      <p:sp>
        <p:nvSpPr>
          <p:cNvPr id="152578" name="Rectangle 2"/>
          <p:cNvSpPr>
            <a:spLocks noGrp="1" noRot="1" noChangeAspect="1" noChangeArrowheads="1" noTextEdit="1"/>
          </p:cNvSpPr>
          <p:nvPr>
            <p:ph type="sldImg"/>
          </p:nvPr>
        </p:nvSpPr>
        <p:spPr bwMode="auto">
          <a:xfrm>
            <a:off x="1150938" y="690563"/>
            <a:ext cx="4556125" cy="3417887"/>
          </a:xfrm>
          <a:prstGeom prst="rect">
            <a:avLst/>
          </a:prstGeo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915054" y="4343179"/>
            <a:ext cx="5027893" cy="4114358"/>
          </a:xfrm>
          <a:prstGeom prst="rect">
            <a:avLst/>
          </a:prstGeom>
          <a:solidFill>
            <a:srgbClr val="FFFFFF"/>
          </a:solidFill>
          <a:ln>
            <a:solidFill>
              <a:srgbClr val="000000"/>
            </a:solidFill>
            <a:miter lim="800000"/>
            <a:headEnd/>
            <a:tailEnd/>
          </a:ln>
        </p:spPr>
        <p:txBody>
          <a:bodyPr/>
          <a:lstStyle/>
          <a:p>
            <a:r>
              <a:rPr lang="en-US"/>
              <a:t>Go to //micro.magnet.fsu.edu/primer/java/aberrations/astigmatism/index.html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5AEAB-E2D9-41F8-AE8B-17DE7B665A54}" type="slidenum">
              <a:rPr lang="en-US"/>
              <a:pPr/>
              <a:t>27</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t>http://micro.magnet.fsu.edu/primer/java/aberrations/curvatureoffield/index.html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B54DA-7A3C-48C5-BDD9-E572D68DE3F8}" type="slidenum">
              <a:rPr lang="en-US"/>
              <a:pPr/>
              <a:t>28</a:t>
            </a:fld>
            <a:endParaRPr lang="en-US"/>
          </a:p>
        </p:txBody>
      </p:sp>
      <p:sp>
        <p:nvSpPr>
          <p:cNvPr id="155650" name="Rectangle 2"/>
          <p:cNvSpPr>
            <a:spLocks noGrp="1" noRot="1" noChangeAspect="1" noChangeArrowheads="1" noTextEdit="1"/>
          </p:cNvSpPr>
          <p:nvPr>
            <p:ph type="sldImg"/>
          </p:nvPr>
        </p:nvSpPr>
        <p:spPr bwMode="auto">
          <a:xfrm>
            <a:off x="1150938" y="690563"/>
            <a:ext cx="4556125" cy="3417887"/>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15054" y="4343179"/>
            <a:ext cx="5027893" cy="4114358"/>
          </a:xfrm>
          <a:prstGeom prst="rect">
            <a:avLst/>
          </a:prstGeom>
          <a:solidFill>
            <a:srgbClr val="FFFFFF"/>
          </a:solidFill>
          <a:ln>
            <a:solidFill>
              <a:srgbClr val="000000"/>
            </a:solidFill>
            <a:miter lim="800000"/>
            <a:headEnd/>
            <a:tailEnd/>
          </a:ln>
        </p:spPr>
        <p:txBody>
          <a:bodyPr/>
          <a:lstStyle/>
          <a:p>
            <a:r>
              <a:rPr lang="en-US"/>
              <a:t>http://micro.magnet.fsu.edu/primer/java/aberrations/coma/index.html</a:t>
            </a:r>
          </a:p>
          <a:p>
            <a:r>
              <a:rPr lang="en-US"/>
              <a:t>Correction is achieved by figuring the lens surfaces so that the ratio sine (angle incident ray)/sine (angle emergent refracted ray) is constant. Modern objective lenses are usually free from coma.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64452D-242F-4B56-B069-92E4156C52C2}" type="datetime1">
              <a:rPr lang="en-US" smtClean="0"/>
              <a:t>6/19/2011</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C72D6-C761-4EB7-B196-F80541654C52}" type="datetime1">
              <a:rPr lang="en-US" smtClean="0"/>
              <a:t>6/19/2011</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CD174-CB92-4CAB-9D8F-AF7999B684C7}" type="datetime1">
              <a:rPr lang="en-US" smtClean="0"/>
              <a:t>6/19/2011</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648200" y="1981200"/>
            <a:ext cx="3810000" cy="4114800"/>
          </a:xfrm>
        </p:spPr>
        <p:txBody>
          <a:bodyPr/>
          <a:lstStyle/>
          <a:p>
            <a:endParaRPr lang="fa-I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75D878FD-2058-45D2-B9A3-C4A905EF17C6}" type="datetime1">
              <a:rPr lang="en-US" smtClean="0"/>
              <a:t>6/19/2011</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fa-IR" smtClean="0"/>
              <a:t>ساختمان فیزیکی الیاف - دکتر مصطفی یوسفی</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1FC3D91-312F-4C3A-B845-951529CF6CD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71DA48-187E-4840-982E-50A7CC43F3D3}" type="datetime1">
              <a:rPr lang="en-US" smtClean="0"/>
              <a:t>6/19/2011</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E284C-9303-4BDF-AFF5-C7A549059A4A}" type="datetime1">
              <a:rPr lang="en-US" smtClean="0"/>
              <a:t>6/19/2011</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88E436-9975-411F-A222-67D49A3A55C0}" type="datetime1">
              <a:rPr lang="en-US" smtClean="0"/>
              <a:t>6/19/2011</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C918A-E25C-4048-AB65-1406FBF93163}" type="datetime1">
              <a:rPr lang="en-US" smtClean="0"/>
              <a:t>6/19/2011</a:t>
            </a:fld>
            <a:endParaRPr lang="en-US"/>
          </a:p>
        </p:txBody>
      </p:sp>
      <p:sp>
        <p:nvSpPr>
          <p:cNvPr id="8" name="Footer Placeholder 7"/>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16A80-A966-47D7-9A1A-7807E47BD9A2}" type="datetime1">
              <a:rPr lang="en-US" smtClean="0"/>
              <a:t>6/19/2011</a:t>
            </a:fld>
            <a:endParaRPr lang="en-US"/>
          </a:p>
        </p:txBody>
      </p:sp>
      <p:sp>
        <p:nvSpPr>
          <p:cNvPr id="4" name="Footer Placeholder 3"/>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F8215-E2DC-4E15-B415-99C8F7B28C30}" type="datetime1">
              <a:rPr lang="en-US" smtClean="0"/>
              <a:t>6/19/2011</a:t>
            </a:fld>
            <a:endParaRPr lang="en-US"/>
          </a:p>
        </p:txBody>
      </p:sp>
      <p:sp>
        <p:nvSpPr>
          <p:cNvPr id="3" name="Footer Placeholder 2"/>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CE701-2C65-4C16-9AFA-010DCD49C6F3}" type="datetime1">
              <a:rPr lang="en-US" smtClean="0"/>
              <a:t>6/19/2011</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9DFEB-B821-46D5-B006-12655A001F42}" type="datetime1">
              <a:rPr lang="en-US" smtClean="0"/>
              <a:t>6/19/2011</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ECFF4-576B-4CBD-87C8-2925BD985A07}" type="datetime1">
              <a:rPr lang="en-US" smtClean="0"/>
              <a:t>6/19/2011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t>ساختمان فیزیکی الیاف - دکتر مصطفی یوسفی</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helicon.com.u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085850"/>
          </a:xfrm>
        </p:spPr>
        <p:txBody>
          <a:bodyPr/>
          <a:lstStyle/>
          <a:p>
            <a:pPr rtl="1"/>
            <a:r>
              <a:rPr lang="fa-IR" dirty="0" smtClean="0">
                <a:solidFill>
                  <a:srgbClr val="FF0000"/>
                </a:solidFill>
                <a:cs typeface="B Traffic" pitchFamily="2" charset="-78"/>
              </a:rPr>
              <a:t>ساختمان فیزیکی الیاف</a:t>
            </a:r>
            <a:endParaRPr lang="en-GB" dirty="0">
              <a:solidFill>
                <a:srgbClr val="FF0000"/>
              </a:solidFill>
              <a:cs typeface="B Traffic" pitchFamily="2" charset="-78"/>
            </a:endParaRPr>
          </a:p>
        </p:txBody>
      </p:sp>
      <p:sp>
        <p:nvSpPr>
          <p:cNvPr id="3" name="Subtitle 2"/>
          <p:cNvSpPr>
            <a:spLocks noGrp="1"/>
          </p:cNvSpPr>
          <p:nvPr>
            <p:ph type="subTitle" idx="1"/>
          </p:nvPr>
        </p:nvSpPr>
        <p:spPr>
          <a:xfrm>
            <a:off x="1447800" y="4648200"/>
            <a:ext cx="6400800" cy="762000"/>
          </a:xfrm>
        </p:spPr>
        <p:txBody>
          <a:bodyPr/>
          <a:lstStyle/>
          <a:p>
            <a:pPr rtl="1"/>
            <a:r>
              <a:rPr lang="fa-IR" dirty="0" smtClean="0">
                <a:solidFill>
                  <a:srgbClr val="002060"/>
                </a:solidFill>
                <a:cs typeface="B Traffic" pitchFamily="2" charset="-78"/>
              </a:rPr>
              <a:t>دکتر مصطفی یوسفی</a:t>
            </a:r>
            <a:endParaRPr lang="en-GB" dirty="0">
              <a:solidFill>
                <a:srgbClr val="002060"/>
              </a:solidFill>
              <a:cs typeface="B Traffic" pitchFamily="2" charset="-78"/>
            </a:endParaRPr>
          </a:p>
        </p:txBody>
      </p:sp>
      <p:pic>
        <p:nvPicPr>
          <p:cNvPr id="1026" name="Picture 2" descr="E:\900000\IMPORTANT\homepage\you\fa\index_files\image421.gif"/>
          <p:cNvPicPr>
            <a:picLocks noChangeAspect="1" noChangeArrowheads="1"/>
          </p:cNvPicPr>
          <p:nvPr/>
        </p:nvPicPr>
        <p:blipFill>
          <a:blip r:embed="rId2" cstate="print"/>
          <a:srcRect/>
          <a:stretch>
            <a:fillRect/>
          </a:stretch>
        </p:blipFill>
        <p:spPr bwMode="auto">
          <a:xfrm>
            <a:off x="3810000" y="457200"/>
            <a:ext cx="1333780" cy="1314450"/>
          </a:xfrm>
          <a:prstGeom prst="rect">
            <a:avLst/>
          </a:prstGeom>
          <a:noFill/>
        </p:spPr>
      </p:pic>
      <p:sp>
        <p:nvSpPr>
          <p:cNvPr id="7" name="TextBox 6"/>
          <p:cNvSpPr txBox="1"/>
          <p:nvPr/>
        </p:nvSpPr>
        <p:spPr>
          <a:xfrm>
            <a:off x="2266993" y="2057400"/>
            <a:ext cx="4277133" cy="369332"/>
          </a:xfrm>
          <a:prstGeom prst="rect">
            <a:avLst/>
          </a:prstGeom>
          <a:noFill/>
        </p:spPr>
        <p:txBody>
          <a:bodyPr wrap="none" rtlCol="1">
            <a:spAutoFit/>
          </a:bodyPr>
          <a:lstStyle/>
          <a:p>
            <a:pPr algn="r" rtl="1"/>
            <a:r>
              <a:rPr lang="fa-IR" dirty="0" smtClean="0">
                <a:cs typeface="B Titr" pitchFamily="2" charset="-78"/>
              </a:rPr>
              <a:t>دانشکده مهندسی نساجی – دانشگاه صنعتی اصفهان</a:t>
            </a:r>
            <a:endParaRPr lang="fa-IR" dirty="0">
              <a:cs typeface="B Titr"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304800"/>
            <a:ext cx="7696200" cy="762000"/>
          </a:xfrm>
          <a:ln/>
        </p:spPr>
        <p:txBody>
          <a:bodyPr/>
          <a:lstStyle/>
          <a:p>
            <a:r>
              <a:rPr lang="en-US" sz="3200" b="1">
                <a:solidFill>
                  <a:srgbClr val="000000"/>
                </a:solidFill>
                <a:latin typeface="Verdana" pitchFamily="34" charset="0"/>
              </a:rPr>
              <a:t>Factors Affecting Resolution</a:t>
            </a:r>
          </a:p>
        </p:txBody>
      </p:sp>
      <p:sp>
        <p:nvSpPr>
          <p:cNvPr id="144387" name="Rectangle 3"/>
          <p:cNvSpPr>
            <a:spLocks noGrp="1" noChangeArrowheads="1"/>
          </p:cNvSpPr>
          <p:nvPr>
            <p:ph type="body" idx="1"/>
          </p:nvPr>
        </p:nvSpPr>
        <p:spPr>
          <a:xfrm>
            <a:off x="533400" y="990600"/>
            <a:ext cx="8610600" cy="5410200"/>
          </a:xfrm>
          <a:ln/>
        </p:spPr>
        <p:txBody>
          <a:bodyPr/>
          <a:lstStyle/>
          <a:p>
            <a:pPr algn="r" rtl="1">
              <a:buClr>
                <a:schemeClr val="bg2"/>
              </a:buClr>
              <a:buSzPct val="140000"/>
              <a:buFont typeface="Wingdings" pitchFamily="2" charset="2"/>
              <a:buChar char="§"/>
            </a:pPr>
            <a:r>
              <a:rPr lang="fa-IR" sz="2400" dirty="0" smtClean="0">
                <a:solidFill>
                  <a:srgbClr val="000000"/>
                </a:solidFill>
                <a:latin typeface="Verdana" pitchFamily="34" charset="0"/>
                <a:cs typeface="B Traffic" pitchFamily="2" charset="-78"/>
                <a:sym typeface="Symbol" pitchFamily="18" charset="2"/>
              </a:rPr>
              <a:t>قدرت تشخیص بهتر می شود (</a:t>
            </a:r>
            <a:r>
              <a:rPr lang="en-US" sz="2400" dirty="0" smtClean="0">
                <a:solidFill>
                  <a:srgbClr val="000000"/>
                </a:solidFill>
                <a:latin typeface="Verdana" pitchFamily="34" charset="0"/>
                <a:cs typeface="B Traffic" pitchFamily="2" charset="-78"/>
                <a:sym typeface="Symbol" pitchFamily="18" charset="2"/>
              </a:rPr>
              <a:t>  </a:t>
            </a:r>
            <a:r>
              <a:rPr lang="fa-IR" sz="2400" dirty="0" smtClean="0">
                <a:solidFill>
                  <a:srgbClr val="000000"/>
                </a:solidFill>
                <a:latin typeface="Verdana" pitchFamily="34" charset="0"/>
                <a:cs typeface="B Traffic" pitchFamily="2" charset="-78"/>
                <a:sym typeface="Symbol" pitchFamily="18" charset="2"/>
              </a:rPr>
              <a:t>    کمتر می شود) اگر:</a:t>
            </a:r>
          </a:p>
          <a:p>
            <a:pPr algn="ctr" rtl="1">
              <a:buClr>
                <a:schemeClr val="bg2"/>
              </a:buClr>
              <a:buSzPct val="140000"/>
              <a:buFont typeface="Wingdings" pitchFamily="2" charset="2"/>
              <a:buChar char="§"/>
            </a:pPr>
            <a:r>
              <a:rPr lang="en-US" sz="2400" b="1" dirty="0" smtClean="0">
                <a:solidFill>
                  <a:srgbClr val="FF3300"/>
                </a:solidFill>
                <a:latin typeface="Verdana" pitchFamily="34" charset="0"/>
                <a:sym typeface="Symbol" pitchFamily="18" charset="2"/>
              </a:rPr>
              <a:t></a:t>
            </a:r>
            <a:r>
              <a:rPr lang="en-US" sz="2400" dirty="0" smtClean="0">
                <a:solidFill>
                  <a:srgbClr val="000000"/>
                </a:solidFill>
                <a:latin typeface="Verdana" pitchFamily="34" charset="0"/>
                <a:sym typeface="Symbol" pitchFamily="18" charset="2"/>
              </a:rPr>
              <a:t> or </a:t>
            </a:r>
            <a:r>
              <a:rPr lang="en-US" sz="2400" b="1" dirty="0">
                <a:solidFill>
                  <a:srgbClr val="FF3300"/>
                </a:solidFill>
                <a:latin typeface="Verdana" pitchFamily="34" charset="0"/>
                <a:sym typeface="Symbol" pitchFamily="18" charset="2"/>
              </a:rPr>
              <a:t>n</a:t>
            </a:r>
            <a:r>
              <a:rPr lang="en-US" sz="2400" dirty="0">
                <a:solidFill>
                  <a:srgbClr val="000000"/>
                </a:solidFill>
                <a:latin typeface="Verdana" pitchFamily="34" charset="0"/>
                <a:sym typeface="Symbol" pitchFamily="18" charset="2"/>
              </a:rPr>
              <a:t> or </a:t>
            </a:r>
            <a:r>
              <a:rPr lang="en-US" sz="2400" b="1" dirty="0">
                <a:solidFill>
                  <a:srgbClr val="FF3300"/>
                </a:solidFill>
                <a:latin typeface="Verdana" pitchFamily="34" charset="0"/>
                <a:sym typeface="Symbol" pitchFamily="18" charset="2"/>
              </a:rPr>
              <a:t></a:t>
            </a:r>
            <a:r>
              <a:rPr lang="en-US" sz="2400" dirty="0">
                <a:solidFill>
                  <a:srgbClr val="000000"/>
                </a:solidFill>
                <a:latin typeface="Verdana" pitchFamily="34" charset="0"/>
                <a:sym typeface="Symbol" pitchFamily="18" charset="2"/>
              </a:rPr>
              <a:t></a:t>
            </a:r>
          </a:p>
          <a:p>
            <a:pPr>
              <a:buClr>
                <a:schemeClr val="bg2"/>
              </a:buClr>
              <a:buSzPct val="140000"/>
              <a:buFont typeface="Wingdings" pitchFamily="2" charset="2"/>
              <a:buChar char="§"/>
            </a:pPr>
            <a:endParaRPr lang="en-US" sz="2400" dirty="0">
              <a:solidFill>
                <a:srgbClr val="000000"/>
              </a:solidFill>
              <a:latin typeface="Verdana" pitchFamily="34" charset="0"/>
              <a:sym typeface="Symbol" pitchFamily="18" charset="2"/>
            </a:endParaRPr>
          </a:p>
          <a:p>
            <a:pPr>
              <a:buClr>
                <a:schemeClr val="bg2"/>
              </a:buClr>
              <a:buSzPct val="140000"/>
              <a:buFont typeface="Wingdings" pitchFamily="2" charset="2"/>
              <a:buChar char="§"/>
            </a:pPr>
            <a:endParaRPr lang="en-US" sz="2400" dirty="0">
              <a:solidFill>
                <a:srgbClr val="000000"/>
              </a:solidFill>
              <a:latin typeface="Verdana" pitchFamily="34" charset="0"/>
              <a:sym typeface="Symbol" pitchFamily="18" charset="2"/>
            </a:endParaRPr>
          </a:p>
          <a:p>
            <a:pPr>
              <a:buClr>
                <a:schemeClr val="bg2"/>
              </a:buClr>
              <a:buSzPct val="140000"/>
              <a:buFont typeface="Wingdings" pitchFamily="2" charset="2"/>
              <a:buChar char="§"/>
            </a:pPr>
            <a:endParaRPr lang="en-US" sz="2400" dirty="0">
              <a:solidFill>
                <a:srgbClr val="000000"/>
              </a:solidFill>
              <a:latin typeface="Verdana" pitchFamily="34" charset="0"/>
              <a:sym typeface="Symbol" pitchFamily="18" charset="2"/>
            </a:endParaRPr>
          </a:p>
          <a:p>
            <a:pPr>
              <a:buClr>
                <a:schemeClr val="bg2"/>
              </a:buClr>
              <a:buSzPct val="140000"/>
              <a:buFont typeface="Wingdings" pitchFamily="2" charset="2"/>
              <a:buChar char="§"/>
            </a:pPr>
            <a:endParaRPr lang="en-US" sz="2400" dirty="0">
              <a:solidFill>
                <a:srgbClr val="000000"/>
              </a:solidFill>
              <a:latin typeface="Verdana" pitchFamily="34" charset="0"/>
              <a:sym typeface="Symbol" pitchFamily="18" charset="2"/>
            </a:endParaRPr>
          </a:p>
          <a:p>
            <a:pPr>
              <a:buClr>
                <a:schemeClr val="bg2"/>
              </a:buClr>
              <a:buSzPct val="140000"/>
              <a:buFont typeface="Wingdings" pitchFamily="2" charset="2"/>
              <a:buChar char="§"/>
            </a:pPr>
            <a:endParaRPr lang="en-US" sz="2400" dirty="0">
              <a:solidFill>
                <a:srgbClr val="000000"/>
              </a:solidFill>
              <a:latin typeface="Verdana" pitchFamily="34" charset="0"/>
              <a:sym typeface="Symbol" pitchFamily="18" charset="2"/>
            </a:endParaRPr>
          </a:p>
          <a:p>
            <a:pPr>
              <a:buClr>
                <a:schemeClr val="bg2"/>
              </a:buClr>
              <a:buSzPct val="140000"/>
              <a:buFont typeface="Wingdings" pitchFamily="2" charset="2"/>
              <a:buChar char="§"/>
            </a:pPr>
            <a:endParaRPr lang="en-US" sz="2400" dirty="0">
              <a:solidFill>
                <a:srgbClr val="000000"/>
              </a:solidFill>
              <a:latin typeface="Verdana" pitchFamily="34" charset="0"/>
              <a:sym typeface="Symbol" pitchFamily="18" charset="2"/>
            </a:endParaRPr>
          </a:p>
          <a:p>
            <a:pPr>
              <a:buClr>
                <a:schemeClr val="bg2"/>
              </a:buClr>
              <a:buSzPct val="140000"/>
              <a:buFont typeface="Wingdings" pitchFamily="2" charset="2"/>
              <a:buChar char="§"/>
            </a:pPr>
            <a:endParaRPr lang="en-US" sz="2400" dirty="0">
              <a:solidFill>
                <a:srgbClr val="000000"/>
              </a:solidFill>
              <a:latin typeface="Verdana" pitchFamily="34" charset="0"/>
              <a:sym typeface="Symbol" pitchFamily="18" charset="2"/>
            </a:endParaRPr>
          </a:p>
          <a:p>
            <a:pPr>
              <a:buClr>
                <a:schemeClr val="bg2"/>
              </a:buClr>
              <a:buSzPct val="140000"/>
              <a:buFont typeface="Wingdings" pitchFamily="2" charset="2"/>
              <a:buChar char="§"/>
            </a:pPr>
            <a:endParaRPr lang="en-US" sz="2400" dirty="0">
              <a:solidFill>
                <a:srgbClr val="000000"/>
              </a:solidFill>
              <a:latin typeface="Verdana" pitchFamily="34" charset="0"/>
              <a:sym typeface="Symbol" pitchFamily="18" charset="2"/>
            </a:endParaRPr>
          </a:p>
          <a:p>
            <a:pPr>
              <a:buClr>
                <a:schemeClr val="bg2"/>
              </a:buClr>
              <a:buSzPct val="140000"/>
              <a:buNone/>
            </a:pPr>
            <a:endParaRPr lang="en-US" sz="2400" dirty="0">
              <a:solidFill>
                <a:srgbClr val="000000"/>
              </a:solidFill>
              <a:latin typeface="Verdana" pitchFamily="34" charset="0"/>
              <a:sym typeface="Symbol" pitchFamily="18" charset="2"/>
            </a:endParaRPr>
          </a:p>
        </p:txBody>
      </p:sp>
      <p:graphicFrame>
        <p:nvGraphicFramePr>
          <p:cNvPr id="144388" name="Object 4"/>
          <p:cNvGraphicFramePr>
            <a:graphicFrameLocks noChangeAspect="1"/>
          </p:cNvGraphicFramePr>
          <p:nvPr/>
        </p:nvGraphicFramePr>
        <p:xfrm>
          <a:off x="762000" y="2590800"/>
          <a:ext cx="7848600" cy="3040063"/>
        </p:xfrm>
        <a:graphic>
          <a:graphicData uri="http://schemas.openxmlformats.org/presentationml/2006/ole">
            <p:oleObj spid="_x0000_s49154" name="CorelDRAW" r:id="rId3" imgW="6086160" imgH="2358000" progId="">
              <p:embed/>
            </p:oleObj>
          </a:graphicData>
        </a:graphic>
      </p:graphicFrame>
      <p:graphicFrame>
        <p:nvGraphicFramePr>
          <p:cNvPr id="5" name="Object 4"/>
          <p:cNvGraphicFramePr>
            <a:graphicFrameLocks noChangeAspect="1"/>
          </p:cNvGraphicFramePr>
          <p:nvPr/>
        </p:nvGraphicFramePr>
        <p:xfrm>
          <a:off x="5105400" y="1066800"/>
          <a:ext cx="520700" cy="402359"/>
        </p:xfrm>
        <a:graphic>
          <a:graphicData uri="http://schemas.openxmlformats.org/presentationml/2006/ole">
            <p:oleObj spid="_x0000_s49155" name="Equation" r:id="rId4" imgW="279360" imgH="215640" progId="Equation.3">
              <p:embed/>
            </p:oleObj>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Footer Placeholder 6"/>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533400"/>
            <a:ext cx="3124200" cy="1295400"/>
          </a:xfrm>
        </p:spPr>
        <p:txBody>
          <a:bodyPr/>
          <a:lstStyle/>
          <a:p>
            <a:pPr algn="r" rtl="1"/>
            <a:r>
              <a:rPr lang="fa-IR" dirty="0" smtClean="0">
                <a:cs typeface="B Traffic" pitchFamily="2" charset="-78"/>
              </a:rPr>
              <a:t>شیئی های خشک</a:t>
            </a:r>
          </a:p>
          <a:p>
            <a:pPr algn="r" rtl="1"/>
            <a:r>
              <a:rPr lang="fa-IR" dirty="0" smtClean="0">
                <a:cs typeface="B Traffic" pitchFamily="2" charset="-78"/>
              </a:rPr>
              <a:t>شیئی های روغنی</a:t>
            </a:r>
            <a:endParaRPr lang="en-GB" dirty="0">
              <a:cs typeface="B Traffic" pitchFamily="2" charset="-78"/>
            </a:endParaRPr>
          </a:p>
        </p:txBody>
      </p:sp>
      <p:sp>
        <p:nvSpPr>
          <p:cNvPr id="4" name="AutoShape 3"/>
          <p:cNvSpPr>
            <a:spLocks noChangeArrowheads="1"/>
          </p:cNvSpPr>
          <p:nvPr/>
        </p:nvSpPr>
        <p:spPr bwMode="auto">
          <a:xfrm rot="-16200000">
            <a:off x="647700" y="2628900"/>
            <a:ext cx="1676400" cy="685800"/>
          </a:xfrm>
          <a:prstGeom prst="flowChartDelay">
            <a:avLst/>
          </a:prstGeom>
          <a:solidFill>
            <a:srgbClr val="FFCCFF"/>
          </a:solidFill>
          <a:ln w="9525">
            <a:solidFill>
              <a:schemeClr val="tx1"/>
            </a:solidFill>
            <a:miter lim="800000"/>
            <a:headEnd/>
            <a:tailEnd/>
          </a:ln>
          <a:effectLst/>
        </p:spPr>
        <p:txBody>
          <a:bodyPr rot="10800000" vert="eaVert" wrap="none" anchor="ctr"/>
          <a:lstStyle/>
          <a:p>
            <a:pPr algn="ctr" rtl="1"/>
            <a:r>
              <a:rPr lang="ar-SA" altLang="en-US" dirty="0">
                <a:cs typeface="B Traffic" pitchFamily="2" charset="-78"/>
              </a:rPr>
              <a:t>شيئي</a:t>
            </a:r>
            <a:endParaRPr lang="en-US" altLang="en-US" dirty="0">
              <a:cs typeface="B Traffic" pitchFamily="2" charset="-78"/>
            </a:endParaRPr>
          </a:p>
        </p:txBody>
      </p:sp>
      <p:sp>
        <p:nvSpPr>
          <p:cNvPr id="5" name="Line 5"/>
          <p:cNvSpPr>
            <a:spLocks noChangeShapeType="1"/>
          </p:cNvSpPr>
          <p:nvPr/>
        </p:nvSpPr>
        <p:spPr bwMode="auto">
          <a:xfrm>
            <a:off x="762000" y="3962400"/>
            <a:ext cx="1676400" cy="0"/>
          </a:xfrm>
          <a:prstGeom prst="line">
            <a:avLst/>
          </a:prstGeom>
          <a:noFill/>
          <a:ln w="76200">
            <a:solidFill>
              <a:schemeClr val="tx1"/>
            </a:solidFill>
            <a:round/>
            <a:headEnd/>
            <a:tailEnd/>
          </a:ln>
          <a:effectLst/>
        </p:spPr>
        <p:txBody>
          <a:bodyPr wrap="none" anchor="ctr"/>
          <a:lstStyle/>
          <a:p>
            <a:endParaRPr lang="fa-IR"/>
          </a:p>
        </p:txBody>
      </p:sp>
      <p:sp>
        <p:nvSpPr>
          <p:cNvPr id="6" name="AutoShape 6"/>
          <p:cNvSpPr>
            <a:spLocks noChangeArrowheads="1"/>
          </p:cNvSpPr>
          <p:nvPr/>
        </p:nvSpPr>
        <p:spPr bwMode="auto">
          <a:xfrm rot="-5391915">
            <a:off x="1028700" y="3924300"/>
            <a:ext cx="914400" cy="1600200"/>
          </a:xfrm>
          <a:prstGeom prst="flowChartDelay">
            <a:avLst/>
          </a:prstGeom>
          <a:solidFill>
            <a:srgbClr val="FFCCFF"/>
          </a:solidFill>
          <a:ln w="9525">
            <a:solidFill>
              <a:schemeClr val="tx1"/>
            </a:solidFill>
            <a:miter lim="800000"/>
            <a:headEnd/>
            <a:tailEnd/>
          </a:ln>
          <a:effectLst/>
        </p:spPr>
        <p:txBody>
          <a:bodyPr vert="eaVert" wrap="none" anchor="ctr"/>
          <a:lstStyle/>
          <a:p>
            <a:pPr algn="ctr" rtl="1"/>
            <a:r>
              <a:rPr lang="ar-SA" altLang="en-US" dirty="0" smtClean="0">
                <a:cs typeface="B Traffic" pitchFamily="2" charset="-78"/>
              </a:rPr>
              <a:t>كندا</a:t>
            </a:r>
            <a:r>
              <a:rPr lang="fa-IR" altLang="en-US" dirty="0" smtClean="0">
                <a:cs typeface="B Traffic" pitchFamily="2" charset="-78"/>
              </a:rPr>
              <a:t>ن</a:t>
            </a:r>
            <a:r>
              <a:rPr lang="ar-SA" altLang="en-US" dirty="0" smtClean="0">
                <a:cs typeface="B Traffic" pitchFamily="2" charset="-78"/>
              </a:rPr>
              <a:t>سور</a:t>
            </a:r>
            <a:endParaRPr lang="en-US" altLang="en-US" dirty="0">
              <a:cs typeface="B Traffic" pitchFamily="2" charset="-78"/>
            </a:endParaRPr>
          </a:p>
        </p:txBody>
      </p:sp>
      <p:sp>
        <p:nvSpPr>
          <p:cNvPr id="7" name="Line 7"/>
          <p:cNvSpPr>
            <a:spLocks noChangeShapeType="1"/>
          </p:cNvSpPr>
          <p:nvPr/>
        </p:nvSpPr>
        <p:spPr bwMode="auto">
          <a:xfrm flipV="1">
            <a:off x="990600" y="5181600"/>
            <a:ext cx="0" cy="609600"/>
          </a:xfrm>
          <a:prstGeom prst="line">
            <a:avLst/>
          </a:prstGeom>
          <a:noFill/>
          <a:ln w="9525">
            <a:solidFill>
              <a:schemeClr val="tx1"/>
            </a:solidFill>
            <a:round/>
            <a:headEnd/>
            <a:tailEnd type="triangle" w="med" len="med"/>
          </a:ln>
          <a:effectLst/>
        </p:spPr>
        <p:txBody>
          <a:bodyPr wrap="none" anchor="ctr"/>
          <a:lstStyle/>
          <a:p>
            <a:endParaRPr lang="fa-IR"/>
          </a:p>
        </p:txBody>
      </p:sp>
      <p:sp>
        <p:nvSpPr>
          <p:cNvPr id="8" name="Line 8"/>
          <p:cNvSpPr>
            <a:spLocks noChangeShapeType="1"/>
          </p:cNvSpPr>
          <p:nvPr/>
        </p:nvSpPr>
        <p:spPr bwMode="auto">
          <a:xfrm flipV="1">
            <a:off x="1905000" y="5181600"/>
            <a:ext cx="0" cy="609600"/>
          </a:xfrm>
          <a:prstGeom prst="line">
            <a:avLst/>
          </a:prstGeom>
          <a:noFill/>
          <a:ln w="9525">
            <a:solidFill>
              <a:schemeClr val="tx1"/>
            </a:solidFill>
            <a:round/>
            <a:headEnd/>
            <a:tailEnd type="triangle" w="med" len="med"/>
          </a:ln>
          <a:effectLst/>
        </p:spPr>
        <p:txBody>
          <a:bodyPr wrap="none" anchor="ctr"/>
          <a:lstStyle/>
          <a:p>
            <a:endParaRPr lang="fa-IR"/>
          </a:p>
        </p:txBody>
      </p:sp>
      <p:sp>
        <p:nvSpPr>
          <p:cNvPr id="9" name="Line 9"/>
          <p:cNvSpPr>
            <a:spLocks noChangeShapeType="1"/>
          </p:cNvSpPr>
          <p:nvPr/>
        </p:nvSpPr>
        <p:spPr bwMode="auto">
          <a:xfrm>
            <a:off x="1143000" y="3124200"/>
            <a:ext cx="685800" cy="0"/>
          </a:xfrm>
          <a:prstGeom prst="line">
            <a:avLst/>
          </a:prstGeom>
          <a:noFill/>
          <a:ln w="9525">
            <a:solidFill>
              <a:schemeClr val="tx1"/>
            </a:solidFill>
            <a:round/>
            <a:headEnd/>
            <a:tailEnd/>
          </a:ln>
          <a:effectLst/>
        </p:spPr>
        <p:txBody>
          <a:bodyPr wrap="none" anchor="ctr"/>
          <a:lstStyle/>
          <a:p>
            <a:endParaRPr lang="fa-IR"/>
          </a:p>
        </p:txBody>
      </p:sp>
      <p:sp>
        <p:nvSpPr>
          <p:cNvPr id="10" name="AutoShape 12"/>
          <p:cNvSpPr>
            <a:spLocks noChangeArrowheads="1"/>
          </p:cNvSpPr>
          <p:nvPr/>
        </p:nvSpPr>
        <p:spPr bwMode="auto">
          <a:xfrm rot="-16200000">
            <a:off x="6210300" y="2476500"/>
            <a:ext cx="1676400" cy="685800"/>
          </a:xfrm>
          <a:prstGeom prst="flowChartDelay">
            <a:avLst/>
          </a:prstGeom>
          <a:solidFill>
            <a:srgbClr val="FFCCFF"/>
          </a:solidFill>
          <a:ln w="9525">
            <a:solidFill>
              <a:schemeClr val="tx1"/>
            </a:solidFill>
            <a:miter lim="800000"/>
            <a:headEnd/>
            <a:tailEnd/>
          </a:ln>
          <a:effectLst/>
        </p:spPr>
        <p:txBody>
          <a:bodyPr rot="10800000" vert="eaVert" wrap="none" anchor="ctr"/>
          <a:lstStyle/>
          <a:p>
            <a:pPr algn="ctr" rtl="1"/>
            <a:r>
              <a:rPr lang="ar-SA" altLang="en-US" dirty="0">
                <a:cs typeface="B Traffic" pitchFamily="2" charset="-78"/>
              </a:rPr>
              <a:t>شيئي</a:t>
            </a:r>
            <a:endParaRPr lang="en-US" altLang="en-US" dirty="0">
              <a:cs typeface="B Traffic" pitchFamily="2" charset="-78"/>
            </a:endParaRPr>
          </a:p>
        </p:txBody>
      </p:sp>
      <p:sp>
        <p:nvSpPr>
          <p:cNvPr id="11" name="AutoShape 14"/>
          <p:cNvSpPr>
            <a:spLocks noChangeArrowheads="1"/>
          </p:cNvSpPr>
          <p:nvPr/>
        </p:nvSpPr>
        <p:spPr bwMode="auto">
          <a:xfrm rot="-5391915">
            <a:off x="6591300" y="3771900"/>
            <a:ext cx="914400" cy="1600200"/>
          </a:xfrm>
          <a:prstGeom prst="flowChartDelay">
            <a:avLst/>
          </a:prstGeom>
          <a:solidFill>
            <a:srgbClr val="FFCCFF"/>
          </a:solidFill>
          <a:ln w="9525">
            <a:solidFill>
              <a:schemeClr val="tx1"/>
            </a:solidFill>
            <a:miter lim="800000"/>
            <a:headEnd/>
            <a:tailEnd/>
          </a:ln>
          <a:effectLst/>
        </p:spPr>
        <p:txBody>
          <a:bodyPr vert="eaVert" wrap="none" anchor="ctr"/>
          <a:lstStyle/>
          <a:p>
            <a:pPr algn="ctr" rtl="1"/>
            <a:r>
              <a:rPr lang="ar-SA" altLang="en-US"/>
              <a:t>كندانسور</a:t>
            </a:r>
            <a:endParaRPr lang="en-US" altLang="en-US"/>
          </a:p>
        </p:txBody>
      </p:sp>
      <p:sp>
        <p:nvSpPr>
          <p:cNvPr id="12" name="Line 15"/>
          <p:cNvSpPr>
            <a:spLocks noChangeShapeType="1"/>
          </p:cNvSpPr>
          <p:nvPr/>
        </p:nvSpPr>
        <p:spPr bwMode="auto">
          <a:xfrm flipV="1">
            <a:off x="6553200" y="5029200"/>
            <a:ext cx="0" cy="609600"/>
          </a:xfrm>
          <a:prstGeom prst="line">
            <a:avLst/>
          </a:prstGeom>
          <a:noFill/>
          <a:ln w="9525">
            <a:solidFill>
              <a:schemeClr val="tx1"/>
            </a:solidFill>
            <a:round/>
            <a:headEnd/>
            <a:tailEnd type="triangle" w="med" len="med"/>
          </a:ln>
          <a:effectLst/>
        </p:spPr>
        <p:txBody>
          <a:bodyPr wrap="none" anchor="ctr"/>
          <a:lstStyle/>
          <a:p>
            <a:endParaRPr lang="fa-IR"/>
          </a:p>
        </p:txBody>
      </p:sp>
      <p:sp>
        <p:nvSpPr>
          <p:cNvPr id="13" name="Line 16"/>
          <p:cNvSpPr>
            <a:spLocks noChangeShapeType="1"/>
          </p:cNvSpPr>
          <p:nvPr/>
        </p:nvSpPr>
        <p:spPr bwMode="auto">
          <a:xfrm flipV="1">
            <a:off x="7467600" y="5029200"/>
            <a:ext cx="0" cy="609600"/>
          </a:xfrm>
          <a:prstGeom prst="line">
            <a:avLst/>
          </a:prstGeom>
          <a:noFill/>
          <a:ln w="9525">
            <a:solidFill>
              <a:schemeClr val="tx1"/>
            </a:solidFill>
            <a:round/>
            <a:headEnd/>
            <a:tailEnd type="triangle" w="med" len="med"/>
          </a:ln>
          <a:effectLst/>
        </p:spPr>
        <p:txBody>
          <a:bodyPr wrap="none" anchor="ctr"/>
          <a:lstStyle/>
          <a:p>
            <a:endParaRPr lang="fa-IR"/>
          </a:p>
        </p:txBody>
      </p:sp>
      <p:sp>
        <p:nvSpPr>
          <p:cNvPr id="14" name="Line 17"/>
          <p:cNvSpPr>
            <a:spLocks noChangeShapeType="1"/>
          </p:cNvSpPr>
          <p:nvPr/>
        </p:nvSpPr>
        <p:spPr bwMode="auto">
          <a:xfrm>
            <a:off x="6705600" y="2971800"/>
            <a:ext cx="685800" cy="0"/>
          </a:xfrm>
          <a:prstGeom prst="line">
            <a:avLst/>
          </a:prstGeom>
          <a:noFill/>
          <a:ln w="9525">
            <a:solidFill>
              <a:schemeClr val="tx1"/>
            </a:solidFill>
            <a:round/>
            <a:headEnd/>
            <a:tailEnd/>
          </a:ln>
          <a:effectLst/>
        </p:spPr>
        <p:txBody>
          <a:bodyPr wrap="none" anchor="ctr"/>
          <a:lstStyle/>
          <a:p>
            <a:endParaRPr lang="fa-IR"/>
          </a:p>
        </p:txBody>
      </p:sp>
      <p:sp>
        <p:nvSpPr>
          <p:cNvPr id="15" name="Freeform 18"/>
          <p:cNvSpPr>
            <a:spLocks/>
          </p:cNvSpPr>
          <p:nvPr/>
        </p:nvSpPr>
        <p:spPr bwMode="auto">
          <a:xfrm>
            <a:off x="6705600" y="3505200"/>
            <a:ext cx="838200" cy="685800"/>
          </a:xfrm>
          <a:custGeom>
            <a:avLst/>
            <a:gdLst/>
            <a:ahLst/>
            <a:cxnLst>
              <a:cxn ang="0">
                <a:pos x="144" y="48"/>
              </a:cxn>
              <a:cxn ang="0">
                <a:pos x="0" y="432"/>
              </a:cxn>
              <a:cxn ang="0">
                <a:pos x="96" y="384"/>
              </a:cxn>
              <a:cxn ang="0">
                <a:pos x="384" y="384"/>
              </a:cxn>
              <a:cxn ang="0">
                <a:pos x="528" y="432"/>
              </a:cxn>
              <a:cxn ang="0">
                <a:pos x="336" y="0"/>
              </a:cxn>
              <a:cxn ang="0">
                <a:pos x="240" y="96"/>
              </a:cxn>
              <a:cxn ang="0">
                <a:pos x="144" y="48"/>
              </a:cxn>
            </a:cxnLst>
            <a:rect l="0" t="0" r="r" b="b"/>
            <a:pathLst>
              <a:path w="528" h="432">
                <a:moveTo>
                  <a:pt x="144" y="48"/>
                </a:moveTo>
                <a:lnTo>
                  <a:pt x="0" y="432"/>
                </a:lnTo>
                <a:lnTo>
                  <a:pt x="96" y="384"/>
                </a:lnTo>
                <a:lnTo>
                  <a:pt x="384" y="384"/>
                </a:lnTo>
                <a:lnTo>
                  <a:pt x="528" y="432"/>
                </a:lnTo>
                <a:lnTo>
                  <a:pt x="336" y="0"/>
                </a:lnTo>
                <a:lnTo>
                  <a:pt x="240" y="96"/>
                </a:lnTo>
                <a:lnTo>
                  <a:pt x="144" y="48"/>
                </a:lnTo>
                <a:close/>
              </a:path>
            </a:pathLst>
          </a:custGeom>
          <a:solidFill>
            <a:schemeClr val="accent1"/>
          </a:solidFill>
          <a:ln w="9525">
            <a:solidFill>
              <a:schemeClr val="tx1"/>
            </a:solidFill>
            <a:round/>
            <a:headEnd/>
            <a:tailEnd/>
          </a:ln>
          <a:effectLst/>
        </p:spPr>
        <p:txBody>
          <a:bodyPr wrap="none" anchor="ctr"/>
          <a:lstStyle/>
          <a:p>
            <a:endParaRPr lang="fa-IR"/>
          </a:p>
        </p:txBody>
      </p:sp>
      <p:sp>
        <p:nvSpPr>
          <p:cNvPr id="16" name="Line 13"/>
          <p:cNvSpPr>
            <a:spLocks noChangeShapeType="1"/>
          </p:cNvSpPr>
          <p:nvPr/>
        </p:nvSpPr>
        <p:spPr bwMode="auto">
          <a:xfrm>
            <a:off x="6324600" y="3810000"/>
            <a:ext cx="1676400" cy="0"/>
          </a:xfrm>
          <a:prstGeom prst="line">
            <a:avLst/>
          </a:prstGeom>
          <a:noFill/>
          <a:ln w="76200">
            <a:solidFill>
              <a:schemeClr val="tx1"/>
            </a:solidFill>
            <a:round/>
            <a:headEnd/>
            <a:tailEnd/>
          </a:ln>
          <a:effectLst/>
        </p:spPr>
        <p:txBody>
          <a:bodyPr wrap="none" anchor="ctr"/>
          <a:lstStyle/>
          <a:p>
            <a:endParaRPr lang="fa-IR"/>
          </a:p>
        </p:txBody>
      </p:sp>
      <p:sp>
        <p:nvSpPr>
          <p:cNvPr id="17" name="AutoShape 19"/>
          <p:cNvSpPr>
            <a:spLocks noChangeArrowheads="1"/>
          </p:cNvSpPr>
          <p:nvPr/>
        </p:nvSpPr>
        <p:spPr bwMode="auto">
          <a:xfrm>
            <a:off x="5029200" y="2743200"/>
            <a:ext cx="1295400" cy="990600"/>
          </a:xfrm>
          <a:prstGeom prst="wedgeEllipseCallout">
            <a:avLst>
              <a:gd name="adj1" fmla="val 97796"/>
              <a:gd name="adj2" fmla="val 46796"/>
            </a:avLst>
          </a:prstGeom>
          <a:solidFill>
            <a:schemeClr val="accent1"/>
          </a:solidFill>
          <a:ln w="9525">
            <a:solidFill>
              <a:schemeClr val="tx1"/>
            </a:solidFill>
            <a:miter lim="800000"/>
            <a:headEnd/>
            <a:tailEnd/>
          </a:ln>
          <a:effectLst/>
        </p:spPr>
        <p:txBody>
          <a:bodyPr wrap="none" anchor="ctr"/>
          <a:lstStyle/>
          <a:p>
            <a:pPr algn="ctr" rtl="1"/>
            <a:r>
              <a:rPr lang="ar-SA" altLang="en-US" b="1"/>
              <a:t>روغن</a:t>
            </a:r>
            <a:endParaRPr lang="en-US" altLang="en-US"/>
          </a:p>
        </p:txBody>
      </p:sp>
      <p:sp>
        <p:nvSpPr>
          <p:cNvPr id="18" name="AutoShape 20"/>
          <p:cNvSpPr>
            <a:spLocks/>
          </p:cNvSpPr>
          <p:nvPr/>
        </p:nvSpPr>
        <p:spPr bwMode="auto">
          <a:xfrm>
            <a:off x="2286000" y="3657600"/>
            <a:ext cx="685800" cy="914400"/>
          </a:xfrm>
          <a:prstGeom prst="rightBrace">
            <a:avLst>
              <a:gd name="adj1" fmla="val 11111"/>
              <a:gd name="adj2" fmla="val 50000"/>
            </a:avLst>
          </a:prstGeom>
          <a:noFill/>
          <a:ln w="9525">
            <a:solidFill>
              <a:schemeClr val="tx1"/>
            </a:solidFill>
            <a:round/>
            <a:headEnd/>
            <a:tailEnd/>
          </a:ln>
          <a:effectLst/>
        </p:spPr>
        <p:txBody>
          <a:bodyPr wrap="none" anchor="ctr"/>
          <a:lstStyle/>
          <a:p>
            <a:endParaRPr lang="fa-IR"/>
          </a:p>
        </p:txBody>
      </p:sp>
      <p:sp>
        <p:nvSpPr>
          <p:cNvPr id="19" name="Text Box 21"/>
          <p:cNvSpPr txBox="1">
            <a:spLocks noChangeArrowheads="1"/>
          </p:cNvSpPr>
          <p:nvPr/>
        </p:nvSpPr>
        <p:spPr bwMode="auto">
          <a:xfrm>
            <a:off x="2971800" y="3810000"/>
            <a:ext cx="762000" cy="641350"/>
          </a:xfrm>
          <a:prstGeom prst="rect">
            <a:avLst/>
          </a:prstGeom>
          <a:noFill/>
          <a:ln w="9525">
            <a:noFill/>
            <a:miter lim="800000"/>
            <a:headEnd/>
            <a:tailEnd/>
          </a:ln>
          <a:effectLst/>
        </p:spPr>
        <p:txBody>
          <a:bodyPr>
            <a:spAutoFit/>
          </a:bodyPr>
          <a:lstStyle/>
          <a:p>
            <a:pPr algn="r" rtl="1">
              <a:spcBef>
                <a:spcPct val="50000"/>
              </a:spcBef>
            </a:pPr>
            <a:r>
              <a:rPr lang="ar-SA" altLang="en-US" sz="3600"/>
              <a:t>هوا</a:t>
            </a:r>
            <a:endParaRPr lang="en-US" altLang="en-US"/>
          </a:p>
        </p:txBody>
      </p:sp>
      <p:sp>
        <p:nvSpPr>
          <p:cNvPr id="20" name="Rectangle 22"/>
          <p:cNvSpPr>
            <a:spLocks noChangeArrowheads="1"/>
          </p:cNvSpPr>
          <p:nvPr/>
        </p:nvSpPr>
        <p:spPr bwMode="auto">
          <a:xfrm>
            <a:off x="1295400" y="3886200"/>
            <a:ext cx="533400" cy="76200"/>
          </a:xfrm>
          <a:prstGeom prst="rect">
            <a:avLst/>
          </a:prstGeom>
          <a:solidFill>
            <a:srgbClr val="FF0000"/>
          </a:solidFill>
          <a:ln w="9525">
            <a:solidFill>
              <a:schemeClr val="tx1"/>
            </a:solidFill>
            <a:miter lim="800000"/>
            <a:headEnd/>
            <a:tailEnd/>
          </a:ln>
          <a:effectLst/>
        </p:spPr>
        <p:txBody>
          <a:bodyPr wrap="none" anchor="ctr"/>
          <a:lstStyle/>
          <a:p>
            <a:endParaRPr lang="fa-IR"/>
          </a:p>
        </p:txBody>
      </p:sp>
      <p:sp>
        <p:nvSpPr>
          <p:cNvPr id="21" name="Rectangle 23"/>
          <p:cNvSpPr>
            <a:spLocks noChangeArrowheads="1"/>
          </p:cNvSpPr>
          <p:nvPr/>
        </p:nvSpPr>
        <p:spPr bwMode="auto">
          <a:xfrm>
            <a:off x="6934200" y="3733800"/>
            <a:ext cx="457200" cy="76200"/>
          </a:xfrm>
          <a:prstGeom prst="rect">
            <a:avLst/>
          </a:prstGeom>
          <a:solidFill>
            <a:srgbClr val="FF0000"/>
          </a:solidFill>
          <a:ln w="9525">
            <a:solidFill>
              <a:schemeClr val="tx1"/>
            </a:solidFill>
            <a:miter lim="800000"/>
            <a:headEnd/>
            <a:tailEnd/>
          </a:ln>
          <a:effectLst/>
        </p:spPr>
        <p:txBody>
          <a:bodyPr wrap="none" anchor="ctr"/>
          <a:lstStyle/>
          <a:p>
            <a:endParaRPr lang="fa-IR"/>
          </a:p>
        </p:txBody>
      </p:sp>
      <p:sp>
        <p:nvSpPr>
          <p:cNvPr id="22" name="Text Box 25"/>
          <p:cNvSpPr txBox="1">
            <a:spLocks noChangeArrowheads="1"/>
          </p:cNvSpPr>
          <p:nvPr/>
        </p:nvSpPr>
        <p:spPr bwMode="auto">
          <a:xfrm>
            <a:off x="6400800" y="5791200"/>
            <a:ext cx="1295400" cy="369332"/>
          </a:xfrm>
          <a:prstGeom prst="rect">
            <a:avLst/>
          </a:prstGeom>
          <a:noFill/>
          <a:ln w="9525">
            <a:noFill/>
            <a:miter lim="800000"/>
            <a:headEnd/>
            <a:tailEnd/>
          </a:ln>
          <a:effectLst/>
        </p:spPr>
        <p:txBody>
          <a:bodyPr>
            <a:spAutoFit/>
          </a:bodyPr>
          <a:lstStyle/>
          <a:p>
            <a:pPr algn="ctr" rtl="1">
              <a:spcBef>
                <a:spcPct val="50000"/>
              </a:spcBef>
            </a:pPr>
            <a:r>
              <a:rPr lang="ar-SA" altLang="en-US" b="1" dirty="0">
                <a:cs typeface="B Traffic" pitchFamily="2" charset="-78"/>
              </a:rPr>
              <a:t>منبع نور</a:t>
            </a:r>
            <a:endParaRPr lang="en-US" altLang="en-US" dirty="0">
              <a:cs typeface="B Traffic" pitchFamily="2" charset="-78"/>
            </a:endParaRPr>
          </a:p>
        </p:txBody>
      </p:sp>
      <p:sp>
        <p:nvSpPr>
          <p:cNvPr id="23" name="Rectangle 26"/>
          <p:cNvSpPr>
            <a:spLocks noChangeArrowheads="1"/>
          </p:cNvSpPr>
          <p:nvPr/>
        </p:nvSpPr>
        <p:spPr bwMode="auto">
          <a:xfrm>
            <a:off x="1065751" y="5791200"/>
            <a:ext cx="896399" cy="369332"/>
          </a:xfrm>
          <a:prstGeom prst="rect">
            <a:avLst/>
          </a:prstGeom>
          <a:noFill/>
          <a:ln w="9525">
            <a:noFill/>
            <a:miter lim="800000"/>
            <a:headEnd/>
            <a:tailEnd/>
          </a:ln>
          <a:effectLst/>
        </p:spPr>
        <p:txBody>
          <a:bodyPr wrap="none">
            <a:spAutoFit/>
          </a:bodyPr>
          <a:lstStyle/>
          <a:p>
            <a:pPr algn="r" rtl="1"/>
            <a:r>
              <a:rPr lang="ar-SA" altLang="en-US" b="1" dirty="0">
                <a:cs typeface="B Traffic" pitchFamily="2" charset="-78"/>
              </a:rPr>
              <a:t>منبع نور</a:t>
            </a:r>
            <a:endParaRPr lang="en-US" altLang="en-US" b="1" dirty="0">
              <a:cs typeface="B Traffic" pitchFamily="2" charset="-78"/>
            </a:endParaRPr>
          </a:p>
        </p:txBody>
      </p:sp>
      <p:sp>
        <p:nvSpPr>
          <p:cNvPr id="24" name="TextBox 23"/>
          <p:cNvSpPr txBox="1"/>
          <p:nvPr/>
        </p:nvSpPr>
        <p:spPr>
          <a:xfrm>
            <a:off x="6858000" y="1447800"/>
            <a:ext cx="699230" cy="369332"/>
          </a:xfrm>
          <a:prstGeom prst="rect">
            <a:avLst/>
          </a:prstGeom>
          <a:noFill/>
        </p:spPr>
        <p:txBody>
          <a:bodyPr wrap="none" rtlCol="0">
            <a:spAutoFit/>
          </a:bodyPr>
          <a:lstStyle/>
          <a:p>
            <a:r>
              <a:rPr lang="en-US" dirty="0" smtClean="0"/>
              <a:t>NA&gt;1</a:t>
            </a:r>
            <a:endParaRPr lang="en-GB" dirty="0"/>
          </a:p>
        </p:txBody>
      </p:sp>
      <p:sp>
        <p:nvSpPr>
          <p:cNvPr id="25" name="TextBox 24"/>
          <p:cNvSpPr txBox="1"/>
          <p:nvPr/>
        </p:nvSpPr>
        <p:spPr>
          <a:xfrm>
            <a:off x="1143000" y="1676400"/>
            <a:ext cx="699230" cy="369332"/>
          </a:xfrm>
          <a:prstGeom prst="rect">
            <a:avLst/>
          </a:prstGeom>
          <a:noFill/>
        </p:spPr>
        <p:txBody>
          <a:bodyPr wrap="none" rtlCol="0">
            <a:spAutoFit/>
          </a:bodyPr>
          <a:lstStyle/>
          <a:p>
            <a:r>
              <a:rPr lang="en-US" dirty="0" smtClean="0"/>
              <a:t>NA&lt;1</a:t>
            </a:r>
            <a:endParaRPr lang="en-GB" dirty="0"/>
          </a:p>
        </p:txBody>
      </p:sp>
      <p:sp>
        <p:nvSpPr>
          <p:cNvPr id="26" name="Slide Number Placeholder 25"/>
          <p:cNvSpPr>
            <a:spLocks noGrp="1"/>
          </p:cNvSpPr>
          <p:nvPr>
            <p:ph type="sldNum" sz="quarter" idx="12"/>
          </p:nvPr>
        </p:nvSpPr>
        <p:spPr/>
        <p:txBody>
          <a:bodyPr/>
          <a:lstStyle/>
          <a:p>
            <a:fld id="{B6F15528-21DE-4FAA-801E-634DDDAF4B2B}" type="slidenum">
              <a:rPr lang="en-US" smtClean="0"/>
              <a:pPr/>
              <a:t>11</a:t>
            </a:fld>
            <a:endParaRPr lang="en-US"/>
          </a:p>
        </p:txBody>
      </p:sp>
      <p:sp>
        <p:nvSpPr>
          <p:cNvPr id="27" name="Footer Placeholder 26"/>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descr="C:\My Documents\LEC_NOTE\Materials Examination Technique\Optical Microscope\Optical microscope\immersed objective.tif"/>
          <p:cNvPicPr>
            <a:picLocks noChangeAspect="1" noChangeArrowheads="1"/>
          </p:cNvPicPr>
          <p:nvPr/>
        </p:nvPicPr>
        <p:blipFill>
          <a:blip r:embed="rId2" cstate="print"/>
          <a:srcRect/>
          <a:stretch>
            <a:fillRect/>
          </a:stretch>
        </p:blipFill>
        <p:spPr bwMode="auto">
          <a:xfrm>
            <a:off x="1752600" y="2514600"/>
            <a:ext cx="5867400" cy="2509838"/>
          </a:xfrm>
          <a:prstGeom prst="rect">
            <a:avLst/>
          </a:prstGeom>
          <a:noFill/>
        </p:spPr>
      </p:pic>
      <p:sp>
        <p:nvSpPr>
          <p:cNvPr id="5" name="Text Box 6"/>
          <p:cNvSpPr txBox="1">
            <a:spLocks noChangeArrowheads="1"/>
          </p:cNvSpPr>
          <p:nvPr/>
        </p:nvSpPr>
        <p:spPr bwMode="auto">
          <a:xfrm>
            <a:off x="4800600" y="5181600"/>
            <a:ext cx="3489325" cy="396875"/>
          </a:xfrm>
          <a:prstGeom prst="rect">
            <a:avLst/>
          </a:prstGeom>
          <a:noFill/>
          <a:ln w="12700">
            <a:noFill/>
            <a:miter lim="800000"/>
            <a:headEnd type="none" w="sm" len="sm"/>
            <a:tailEnd type="none" w="sm" len="sm"/>
          </a:ln>
          <a:effectLst/>
        </p:spPr>
        <p:txBody>
          <a:bodyPr wrap="none">
            <a:spAutoFit/>
          </a:bodyPr>
          <a:lstStyle/>
          <a:p>
            <a:pPr eaLnBrk="0" hangingPunct="0"/>
            <a:r>
              <a:rPr lang="en-US" sz="2000" b="1" dirty="0">
                <a:solidFill>
                  <a:srgbClr val="000000"/>
                </a:solidFill>
              </a:rPr>
              <a:t>Immersion oil n=1.515</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7" name="Footer Placeholder 6"/>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objectivesfigure6.jpg"/>
          <p:cNvPicPr>
            <a:picLocks noChangeAspect="1"/>
          </p:cNvPicPr>
          <p:nvPr/>
        </p:nvPicPr>
        <p:blipFill>
          <a:blip r:embed="rId2" cstate="print"/>
          <a:stretch>
            <a:fillRect/>
          </a:stretch>
        </p:blipFill>
        <p:spPr>
          <a:xfrm>
            <a:off x="2438400" y="1528648"/>
            <a:ext cx="4038600" cy="5109073"/>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r" rtl="1"/>
            <a:r>
              <a:rPr lang="fa-IR" dirty="0" smtClean="0">
                <a:solidFill>
                  <a:srgbClr val="0070C0"/>
                </a:solidFill>
                <a:cs typeface="B Traffic" pitchFamily="2" charset="-78"/>
              </a:rPr>
              <a:t>با یک میکروسکوپ دارای شیئی با نمره دروازه ای </a:t>
            </a:r>
            <a:r>
              <a:rPr lang="en-US" dirty="0" smtClean="0">
                <a:solidFill>
                  <a:srgbClr val="0070C0"/>
                </a:solidFill>
                <a:cs typeface="B Traffic" pitchFamily="2" charset="-78"/>
              </a:rPr>
              <a:t>0.6</a:t>
            </a:r>
            <a:r>
              <a:rPr lang="fa-IR" dirty="0" smtClean="0">
                <a:solidFill>
                  <a:srgbClr val="0070C0"/>
                </a:solidFill>
                <a:cs typeface="B Traffic" pitchFamily="2" charset="-78"/>
              </a:rPr>
              <a:t> و بزرگنمایی </a:t>
            </a:r>
            <a:r>
              <a:rPr lang="en-US" dirty="0" smtClean="0">
                <a:solidFill>
                  <a:srgbClr val="0070C0"/>
                </a:solidFill>
                <a:cs typeface="B Traffic" pitchFamily="2" charset="-78"/>
              </a:rPr>
              <a:t>60X</a:t>
            </a:r>
            <a:r>
              <a:rPr lang="fa-IR" dirty="0" smtClean="0">
                <a:solidFill>
                  <a:srgbClr val="0070C0"/>
                </a:solidFill>
                <a:cs typeface="B Traffic" pitchFamily="2" charset="-78"/>
              </a:rPr>
              <a:t> و چشمی با بزرگنمایی </a:t>
            </a:r>
            <a:r>
              <a:rPr lang="en-US" dirty="0" smtClean="0">
                <a:solidFill>
                  <a:srgbClr val="0070C0"/>
                </a:solidFill>
                <a:cs typeface="B Traffic" pitchFamily="2" charset="-78"/>
              </a:rPr>
              <a:t>10X</a:t>
            </a:r>
            <a:r>
              <a:rPr lang="fa-IR" dirty="0" smtClean="0">
                <a:solidFill>
                  <a:srgbClr val="0070C0"/>
                </a:solidFill>
                <a:cs typeface="B Traffic" pitchFamily="2" charset="-78"/>
              </a:rPr>
              <a:t> و نور با طول موج </a:t>
            </a:r>
            <a:r>
              <a:rPr lang="en-US" dirty="0" smtClean="0">
                <a:solidFill>
                  <a:srgbClr val="0070C0"/>
                </a:solidFill>
                <a:cs typeface="B Traffic" pitchFamily="2" charset="-78"/>
              </a:rPr>
              <a:t>λ=450nm</a:t>
            </a:r>
            <a:r>
              <a:rPr lang="fa-IR" dirty="0" smtClean="0">
                <a:solidFill>
                  <a:srgbClr val="0070C0"/>
                </a:solidFill>
                <a:cs typeface="B Traffic" pitchFamily="2" charset="-78"/>
              </a:rPr>
              <a:t> آیا می توان کانال وسط الیاف پنبه به ضخامت نیم میکرون را دید؟</a:t>
            </a:r>
            <a:endParaRPr lang="en-GB" dirty="0">
              <a:solidFill>
                <a:srgbClr val="0070C0"/>
              </a:solidFill>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rtl="1">
              <a:buNone/>
            </a:pPr>
            <a:r>
              <a:rPr lang="fa-IR" dirty="0" smtClean="0">
                <a:solidFill>
                  <a:srgbClr val="FF0000"/>
                </a:solidFill>
                <a:cs typeface="B Traffic" pitchFamily="2" charset="-78"/>
              </a:rPr>
              <a:t>بزرگنمایی مفید=نمره دروازه ای </a:t>
            </a:r>
            <a:r>
              <a:rPr lang="fa-IR" dirty="0" smtClean="0">
                <a:solidFill>
                  <a:srgbClr val="FF0000"/>
                </a:solidFill>
                <a:latin typeface="Times New Roman"/>
                <a:cs typeface="B Traffic" pitchFamily="2" charset="-78"/>
              </a:rPr>
              <a:t>×1000</a:t>
            </a:r>
          </a:p>
          <a:p>
            <a:pPr algn="ctr" rtl="1">
              <a:buNone/>
            </a:pPr>
            <a:r>
              <a:rPr lang="fa-IR" dirty="0" smtClean="0">
                <a:solidFill>
                  <a:srgbClr val="FF0000"/>
                </a:solidFill>
                <a:latin typeface="Times New Roman"/>
                <a:cs typeface="B Traffic" pitchFamily="2" charset="-78"/>
              </a:rPr>
              <a:t>بزرگنمایی توخالی: بزرگنمایی که جزئیات بیشتری از تصویر آشکار نمی شود.</a:t>
            </a:r>
            <a:endParaRPr lang="fa-IR" dirty="0">
              <a:solidFill>
                <a:srgbClr val="FF0000"/>
              </a:solidFill>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r" rtl="1"/>
            <a:r>
              <a:rPr lang="fa-IR" dirty="0" smtClean="0">
                <a:cs typeface="B Traffic" pitchFamily="2" charset="-78"/>
              </a:rPr>
              <a:t>عمق میدان </a:t>
            </a:r>
            <a:r>
              <a:rPr lang="en-US" dirty="0" smtClean="0">
                <a:cs typeface="B Traffic" pitchFamily="2" charset="-78"/>
              </a:rPr>
              <a:t>(depth of field)</a:t>
            </a:r>
            <a:endParaRPr lang="fa-IR" dirty="0" smtClean="0">
              <a:cs typeface="B Traffic" pitchFamily="2" charset="-78"/>
            </a:endParaRPr>
          </a:p>
          <a:p>
            <a:pPr algn="r" rtl="1"/>
            <a:endParaRPr lang="fa-IR" dirty="0" smtClean="0">
              <a:cs typeface="B Traffic" pitchFamily="2" charset="-78"/>
            </a:endParaRPr>
          </a:p>
          <a:p>
            <a:pPr algn="r" rtl="1"/>
            <a:endParaRPr lang="fa-IR" dirty="0" smtClean="0">
              <a:cs typeface="B Traffic" pitchFamily="2" charset="-78"/>
            </a:endParaRPr>
          </a:p>
        </p:txBody>
      </p:sp>
      <p:graphicFrame>
        <p:nvGraphicFramePr>
          <p:cNvPr id="4" name="Object 3"/>
          <p:cNvGraphicFramePr>
            <a:graphicFrameLocks noChangeAspect="1"/>
          </p:cNvGraphicFramePr>
          <p:nvPr/>
        </p:nvGraphicFramePr>
        <p:xfrm>
          <a:off x="838200" y="1600200"/>
          <a:ext cx="1509047" cy="882650"/>
        </p:xfrm>
        <a:graphic>
          <a:graphicData uri="http://schemas.openxmlformats.org/presentationml/2006/ole">
            <p:oleObj spid="_x0000_s117762" name="Equation" r:id="rId3" imgW="672840" imgH="393480" progId="Equation.3">
              <p:embed/>
            </p:oleObj>
          </a:graphicData>
        </a:graphic>
      </p:graphicFrame>
      <p:pic>
        <p:nvPicPr>
          <p:cNvPr id="6" name="Picture 5" descr="depth-of-field-guide.jpg"/>
          <p:cNvPicPr>
            <a:picLocks noChangeAspect="1"/>
          </p:cNvPicPr>
          <p:nvPr/>
        </p:nvPicPr>
        <p:blipFill>
          <a:blip r:embed="rId4" cstate="print"/>
          <a:stretch>
            <a:fillRect/>
          </a:stretch>
        </p:blipFill>
        <p:spPr>
          <a:xfrm>
            <a:off x="381000" y="2667000"/>
            <a:ext cx="3810000" cy="3810000"/>
          </a:xfrm>
          <a:prstGeom prst="rect">
            <a:avLst/>
          </a:prstGeom>
        </p:spPr>
      </p:pic>
      <p:pic>
        <p:nvPicPr>
          <p:cNvPr id="7" name="Picture 6" descr="shallow-depth-of-field.jpg"/>
          <p:cNvPicPr>
            <a:picLocks noChangeAspect="1"/>
          </p:cNvPicPr>
          <p:nvPr/>
        </p:nvPicPr>
        <p:blipFill>
          <a:blip r:embed="rId5" cstate="print"/>
          <a:stretch>
            <a:fillRect/>
          </a:stretch>
        </p:blipFill>
        <p:spPr>
          <a:xfrm>
            <a:off x="5334000" y="3200400"/>
            <a:ext cx="3314700" cy="2486025"/>
          </a:xfrm>
          <a:prstGeom prst="rect">
            <a:avLst/>
          </a:prstGeom>
        </p:spPr>
      </p:pic>
      <p:sp>
        <p:nvSpPr>
          <p:cNvPr id="8" name="Slide Number Placeholder 7"/>
          <p:cNvSpPr>
            <a:spLocks noGrp="1"/>
          </p:cNvSpPr>
          <p:nvPr>
            <p:ph type="sldNum" sz="quarter" idx="12"/>
          </p:nvPr>
        </p:nvSpPr>
        <p:spPr/>
        <p:txBody>
          <a:bodyPr/>
          <a:lstStyle/>
          <a:p>
            <a:fld id="{B6F15528-21DE-4FAA-801E-634DDDAF4B2B}" type="slidenum">
              <a:rPr lang="en-US" smtClean="0"/>
              <a:pPr/>
              <a:t>16</a:t>
            </a:fld>
            <a:endParaRPr lang="en-US"/>
          </a:p>
        </p:txBody>
      </p:sp>
      <p:sp>
        <p:nvSpPr>
          <p:cNvPr id="9" name="Footer Placeholder 8"/>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257800"/>
            <a:ext cx="8229600" cy="1142999"/>
          </a:xfrm>
        </p:spPr>
        <p:txBody>
          <a:bodyPr>
            <a:normAutofit fontScale="85000" lnSpcReduction="20000"/>
          </a:bodyPr>
          <a:lstStyle/>
          <a:p>
            <a:r>
              <a:rPr lang="en-US" sz="1600" dirty="0" smtClean="0">
                <a:latin typeface="+mj-lt"/>
              </a:rPr>
              <a:t>This egg of the </a:t>
            </a:r>
            <a:r>
              <a:rPr lang="en-US" sz="1600" i="1" dirty="0" err="1" smtClean="0">
                <a:latin typeface="+mj-lt"/>
              </a:rPr>
              <a:t>Icaricia</a:t>
            </a:r>
            <a:r>
              <a:rPr lang="en-US" sz="1600" i="1" dirty="0" smtClean="0">
                <a:latin typeface="+mj-lt"/>
              </a:rPr>
              <a:t> </a:t>
            </a:r>
            <a:r>
              <a:rPr lang="en-US" sz="1600" i="1" dirty="0" err="1" smtClean="0">
                <a:latin typeface="+mj-lt"/>
              </a:rPr>
              <a:t>lupini</a:t>
            </a:r>
            <a:r>
              <a:rPr lang="en-US" sz="1600" i="1" dirty="0" smtClean="0">
                <a:latin typeface="+mj-lt"/>
              </a:rPr>
              <a:t> </a:t>
            </a:r>
            <a:r>
              <a:rPr lang="en-US" sz="1600" dirty="0" smtClean="0">
                <a:latin typeface="+mj-lt"/>
              </a:rPr>
              <a:t>butterfly ("Lupine Blue"), was processed by </a:t>
            </a:r>
            <a:r>
              <a:rPr lang="en-US" sz="1600" dirty="0" smtClean="0">
                <a:latin typeface="+mj-lt"/>
                <a:hlinkClick r:id="rId2"/>
              </a:rPr>
              <a:t>Helicon Focus 3.10</a:t>
            </a:r>
            <a:r>
              <a:rPr lang="en-US" sz="1600" dirty="0" smtClean="0">
                <a:latin typeface="+mj-lt"/>
              </a:rPr>
              <a:t> from two extended-depth-of-field stacks.  The egg diameter is approximately 0.5 mm.  The views shown here are what you would see through a 100X microscope, except that with a 100X microscope you wouldn't get stereo and you can't see the whole egg in focus at once.</a:t>
            </a:r>
            <a:br>
              <a:rPr lang="en-US" sz="1600" dirty="0" smtClean="0">
                <a:latin typeface="+mj-lt"/>
              </a:rPr>
            </a:br>
            <a:r>
              <a:rPr lang="en-US" sz="1600" dirty="0" smtClean="0">
                <a:latin typeface="+mj-lt"/>
              </a:rPr>
              <a:t/>
            </a:r>
            <a:br>
              <a:rPr lang="en-US" sz="1600" dirty="0" smtClean="0">
                <a:latin typeface="+mj-lt"/>
              </a:rPr>
            </a:br>
            <a:endParaRPr lang="fa-IR" sz="1600" dirty="0">
              <a:latin typeface="+mj-lt"/>
            </a:endParaRPr>
          </a:p>
        </p:txBody>
      </p:sp>
      <p:pic>
        <p:nvPicPr>
          <p:cNvPr id="4" name="Picture 3" descr="depth.jpg"/>
          <p:cNvPicPr>
            <a:picLocks noChangeAspect="1"/>
          </p:cNvPicPr>
          <p:nvPr/>
        </p:nvPicPr>
        <p:blipFill>
          <a:blip r:embed="rId3" cstate="print"/>
          <a:stretch>
            <a:fillRect/>
          </a:stretch>
        </p:blipFill>
        <p:spPr>
          <a:xfrm>
            <a:off x="990600" y="685800"/>
            <a:ext cx="7172960" cy="397256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descr="flower-droplets.jpg"/>
          <p:cNvPicPr>
            <a:picLocks noChangeAspect="1"/>
          </p:cNvPicPr>
          <p:nvPr/>
        </p:nvPicPr>
        <p:blipFill>
          <a:blip r:embed="rId2" cstate="print"/>
          <a:stretch>
            <a:fillRect/>
          </a:stretch>
        </p:blipFill>
        <p:spPr>
          <a:xfrm>
            <a:off x="762000" y="1600200"/>
            <a:ext cx="7620000" cy="48641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rtl="1"/>
            <a:r>
              <a:rPr lang="fa-IR" dirty="0" smtClean="0">
                <a:cs typeface="B Traffic" pitchFamily="2" charset="-78"/>
              </a:rPr>
              <a:t>میدان دید </a:t>
            </a:r>
            <a:r>
              <a:rPr lang="en-US" dirty="0" smtClean="0">
                <a:cs typeface="B Traffic" pitchFamily="2" charset="-78"/>
              </a:rPr>
              <a:t>(field of view)</a:t>
            </a:r>
            <a:r>
              <a:rPr lang="fa-IR" dirty="0" smtClean="0">
                <a:cs typeface="B Traffic" pitchFamily="2" charset="-78"/>
              </a:rPr>
              <a:t> </a:t>
            </a:r>
          </a:p>
          <a:p>
            <a:pPr algn="r" rtl="1">
              <a:buNone/>
            </a:pPr>
            <a:r>
              <a:rPr lang="en-US" dirty="0" smtClean="0">
                <a:solidFill>
                  <a:srgbClr val="0070C0"/>
                </a:solidFill>
                <a:cs typeface="B Traffic" pitchFamily="2" charset="-78"/>
              </a:rPr>
              <a:t>M</a:t>
            </a:r>
            <a:r>
              <a:rPr lang="fa-IR" sz="2000" dirty="0" smtClean="0">
                <a:solidFill>
                  <a:srgbClr val="0070C0"/>
                </a:solidFill>
                <a:cs typeface="B Traffic" pitchFamily="2" charset="-78"/>
              </a:rPr>
              <a:t> بزرگنمایی</a:t>
            </a:r>
          </a:p>
          <a:p>
            <a:pPr algn="r" rtl="1">
              <a:buNone/>
            </a:pPr>
            <a:r>
              <a:rPr lang="en-US" sz="2000" dirty="0" smtClean="0">
                <a:solidFill>
                  <a:srgbClr val="0070C0"/>
                </a:solidFill>
                <a:cs typeface="B Traffic" pitchFamily="2" charset="-78"/>
              </a:rPr>
              <a:t>S</a:t>
            </a:r>
            <a:r>
              <a:rPr lang="fa-IR" sz="2000" dirty="0" smtClean="0">
                <a:solidFill>
                  <a:srgbClr val="0070C0"/>
                </a:solidFill>
                <a:cs typeface="B Traffic" pitchFamily="2" charset="-78"/>
              </a:rPr>
              <a:t> اندازه تصویر</a:t>
            </a:r>
          </a:p>
          <a:p>
            <a:pPr algn="r" rtl="1">
              <a:buNone/>
            </a:pPr>
            <a:r>
              <a:rPr lang="en-US" sz="2000" dirty="0" smtClean="0">
                <a:solidFill>
                  <a:srgbClr val="0070C0"/>
                </a:solidFill>
                <a:cs typeface="B Traffic" pitchFamily="2" charset="-78"/>
              </a:rPr>
              <a:t>O</a:t>
            </a:r>
            <a:r>
              <a:rPr lang="fa-IR" sz="2000" dirty="0" smtClean="0">
                <a:solidFill>
                  <a:srgbClr val="0070C0"/>
                </a:solidFill>
                <a:cs typeface="B Traffic" pitchFamily="2" charset="-78"/>
              </a:rPr>
              <a:t> اندازه جسم یا در واقع میدان دید</a:t>
            </a:r>
          </a:p>
          <a:p>
            <a:pPr algn="r" rtl="1">
              <a:buNone/>
            </a:pPr>
            <a:r>
              <a:rPr lang="fa-IR" sz="2000" dirty="0" smtClean="0">
                <a:solidFill>
                  <a:srgbClr val="0070C0"/>
                </a:solidFill>
                <a:cs typeface="B Traffic" pitchFamily="2" charset="-78"/>
              </a:rPr>
              <a:t>(</a:t>
            </a:r>
            <a:r>
              <a:rPr lang="en-US" sz="2000" dirty="0" smtClean="0">
                <a:solidFill>
                  <a:srgbClr val="0070C0"/>
                </a:solidFill>
                <a:cs typeface="B Traffic" pitchFamily="2" charset="-78"/>
              </a:rPr>
              <a:t>S</a:t>
            </a:r>
            <a:r>
              <a:rPr lang="fa-IR" sz="2000" dirty="0" smtClean="0">
                <a:solidFill>
                  <a:srgbClr val="0070C0"/>
                </a:solidFill>
                <a:cs typeface="B Traffic" pitchFamily="2" charset="-78"/>
              </a:rPr>
              <a:t> یا اندازه تصویر حقیقی ضریب میدان دید هم نامیده می شود و در بسیاری از میکروسکوپ ها 18 میلی متر می باشد.)</a:t>
            </a:r>
          </a:p>
          <a:p>
            <a:pPr algn="r" rtl="1"/>
            <a:r>
              <a:rPr lang="fa-IR" dirty="0" smtClean="0">
                <a:cs typeface="B Traffic" pitchFamily="2" charset="-78"/>
              </a:rPr>
              <a:t>فاصله کاری </a:t>
            </a:r>
            <a:r>
              <a:rPr lang="en-US" dirty="0" smtClean="0">
                <a:cs typeface="B Traffic" pitchFamily="2" charset="-78"/>
              </a:rPr>
              <a:t>working distance</a:t>
            </a:r>
            <a:endParaRPr lang="en-GB" dirty="0" smtClean="0">
              <a:cs typeface="B Traffic" pitchFamily="2" charset="-78"/>
            </a:endParaRPr>
          </a:p>
          <a:p>
            <a:pPr algn="r" rtl="1"/>
            <a:endParaRPr lang="fa-IR" dirty="0"/>
          </a:p>
        </p:txBody>
      </p:sp>
      <p:graphicFrame>
        <p:nvGraphicFramePr>
          <p:cNvPr id="138244" name="Object 4"/>
          <p:cNvGraphicFramePr>
            <a:graphicFrameLocks noChangeAspect="1"/>
          </p:cNvGraphicFramePr>
          <p:nvPr/>
        </p:nvGraphicFramePr>
        <p:xfrm>
          <a:off x="1066800" y="2133600"/>
          <a:ext cx="2654423" cy="914400"/>
        </p:xfrm>
        <a:graphic>
          <a:graphicData uri="http://schemas.openxmlformats.org/presentationml/2006/ole">
            <p:oleObj spid="_x0000_s138244" name="Equation" r:id="rId3" imgW="1143000" imgH="393480" progId="Equation.3">
              <p:embed/>
            </p:oleObj>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1026"/>
          <p:cNvSpPr txBox="1">
            <a:spLocks noChangeArrowheads="1"/>
          </p:cNvSpPr>
          <p:nvPr/>
        </p:nvSpPr>
        <p:spPr bwMode="auto">
          <a:xfrm>
            <a:off x="914400" y="1447800"/>
            <a:ext cx="7010400" cy="1200329"/>
          </a:xfrm>
          <a:prstGeom prst="rect">
            <a:avLst/>
          </a:prstGeom>
          <a:noFill/>
          <a:ln w="9525">
            <a:noFill/>
            <a:miter lim="800000"/>
            <a:headEnd/>
            <a:tailEnd/>
          </a:ln>
          <a:effectLst/>
        </p:spPr>
        <p:txBody>
          <a:bodyPr wrap="square">
            <a:spAutoFit/>
          </a:bodyPr>
          <a:lstStyle/>
          <a:p>
            <a:pPr algn="r" rtl="1"/>
            <a:r>
              <a:rPr lang="fa-IR" sz="2400" dirty="0" smtClean="0">
                <a:solidFill>
                  <a:srgbClr val="0070C0"/>
                </a:solidFill>
                <a:cs typeface="B Traffic" pitchFamily="2" charset="-78"/>
              </a:rPr>
              <a:t>فاصله بین دو نقطه از نمونه که به صورت دو نقطه مجزا قابل مشاهده و تشخیص باشند. </a:t>
            </a:r>
            <a:r>
              <a:rPr lang="ar-SA" altLang="en-US" sz="2400" dirty="0" smtClean="0">
                <a:solidFill>
                  <a:srgbClr val="0070C0"/>
                </a:solidFill>
                <a:cs typeface="B Traffic" pitchFamily="2" charset="-78"/>
              </a:rPr>
              <a:t>كوچكترين</a:t>
            </a:r>
            <a:r>
              <a:rPr lang="en-US" altLang="en-US" sz="2400" dirty="0" smtClean="0">
                <a:solidFill>
                  <a:srgbClr val="0070C0"/>
                </a:solidFill>
                <a:cs typeface="B Traffic" pitchFamily="2" charset="-78"/>
              </a:rPr>
              <a:t> </a:t>
            </a:r>
            <a:r>
              <a:rPr lang="ar-SA" altLang="en-US" sz="2400" dirty="0" smtClean="0">
                <a:solidFill>
                  <a:srgbClr val="0070C0"/>
                </a:solidFill>
                <a:cs typeface="B Traffic" pitchFamily="2" charset="-78"/>
              </a:rPr>
              <a:t>فاصله قابل تشخيص بين</a:t>
            </a:r>
            <a:r>
              <a:rPr lang="en-US" altLang="en-US" sz="2400" dirty="0" smtClean="0">
                <a:solidFill>
                  <a:srgbClr val="0070C0"/>
                </a:solidFill>
                <a:cs typeface="B Traffic" pitchFamily="2" charset="-78"/>
              </a:rPr>
              <a:t> </a:t>
            </a:r>
            <a:r>
              <a:rPr lang="ar-SA" altLang="en-US" sz="2400" dirty="0" smtClean="0">
                <a:solidFill>
                  <a:srgbClr val="0070C0"/>
                </a:solidFill>
                <a:cs typeface="B Traffic" pitchFamily="2" charset="-78"/>
              </a:rPr>
              <a:t>دو</a:t>
            </a:r>
            <a:r>
              <a:rPr lang="en-US" altLang="en-US" sz="2400" dirty="0" smtClean="0">
                <a:solidFill>
                  <a:srgbClr val="0070C0"/>
                </a:solidFill>
                <a:cs typeface="B Traffic" pitchFamily="2" charset="-78"/>
              </a:rPr>
              <a:t> </a:t>
            </a:r>
            <a:r>
              <a:rPr lang="ar-SA" altLang="en-US" sz="2400" dirty="0" smtClean="0">
                <a:solidFill>
                  <a:srgbClr val="0070C0"/>
                </a:solidFill>
                <a:cs typeface="B Traffic" pitchFamily="2" charset="-78"/>
              </a:rPr>
              <a:t>مرجع</a:t>
            </a:r>
            <a:r>
              <a:rPr lang="fa-IR" altLang="en-US" sz="2400" dirty="0" smtClean="0">
                <a:solidFill>
                  <a:srgbClr val="0070C0"/>
                </a:solidFill>
                <a:cs typeface="B Traffic" pitchFamily="2" charset="-78"/>
              </a:rPr>
              <a:t>.</a:t>
            </a:r>
            <a:r>
              <a:rPr lang="en-US" sz="2400" dirty="0">
                <a:solidFill>
                  <a:srgbClr val="0070C0"/>
                </a:solidFill>
                <a:cs typeface="B Traffic" pitchFamily="2" charset="-78"/>
              </a:rPr>
              <a:t>		</a:t>
            </a:r>
            <a:endParaRPr lang="en-US" sz="2400" dirty="0">
              <a:solidFill>
                <a:srgbClr val="0070C0"/>
              </a:solidFill>
              <a:latin typeface="Symbol" pitchFamily="18" charset="2"/>
              <a:cs typeface="B Traffic" pitchFamily="2" charset="-78"/>
            </a:endParaRPr>
          </a:p>
        </p:txBody>
      </p:sp>
      <p:sp>
        <p:nvSpPr>
          <p:cNvPr id="146436" name="Oval 1028"/>
          <p:cNvSpPr>
            <a:spLocks noChangeArrowheads="1"/>
          </p:cNvSpPr>
          <p:nvPr/>
        </p:nvSpPr>
        <p:spPr bwMode="auto">
          <a:xfrm>
            <a:off x="2514600" y="3429000"/>
            <a:ext cx="381000" cy="381000"/>
          </a:xfrm>
          <a:prstGeom prst="ellipse">
            <a:avLst/>
          </a:prstGeom>
          <a:solidFill>
            <a:srgbClr val="33CC33"/>
          </a:solidFill>
          <a:ln w="9525">
            <a:noFill/>
            <a:round/>
            <a:headEnd/>
            <a:tailEnd/>
          </a:ln>
          <a:effectLst/>
        </p:spPr>
        <p:txBody>
          <a:bodyPr wrap="none" anchor="ctr"/>
          <a:lstStyle/>
          <a:p>
            <a:endParaRPr lang="en-GB"/>
          </a:p>
        </p:txBody>
      </p:sp>
      <p:sp>
        <p:nvSpPr>
          <p:cNvPr id="146437" name="Oval 1029"/>
          <p:cNvSpPr>
            <a:spLocks noChangeArrowheads="1"/>
          </p:cNvSpPr>
          <p:nvPr/>
        </p:nvSpPr>
        <p:spPr bwMode="auto">
          <a:xfrm>
            <a:off x="3048000" y="3429000"/>
            <a:ext cx="381000" cy="381000"/>
          </a:xfrm>
          <a:prstGeom prst="ellipse">
            <a:avLst/>
          </a:prstGeom>
          <a:solidFill>
            <a:srgbClr val="33CC33"/>
          </a:solidFill>
          <a:ln w="9525">
            <a:noFill/>
            <a:round/>
            <a:headEnd/>
            <a:tailEnd/>
          </a:ln>
          <a:effectLst/>
        </p:spPr>
        <p:txBody>
          <a:bodyPr wrap="none" anchor="ctr"/>
          <a:lstStyle/>
          <a:p>
            <a:endParaRPr lang="en-GB"/>
          </a:p>
        </p:txBody>
      </p:sp>
      <p:sp>
        <p:nvSpPr>
          <p:cNvPr id="146438" name="Oval 1030"/>
          <p:cNvSpPr>
            <a:spLocks noChangeArrowheads="1"/>
          </p:cNvSpPr>
          <p:nvPr/>
        </p:nvSpPr>
        <p:spPr bwMode="auto">
          <a:xfrm>
            <a:off x="4114800" y="3429000"/>
            <a:ext cx="381000" cy="381000"/>
          </a:xfrm>
          <a:prstGeom prst="ellipse">
            <a:avLst/>
          </a:prstGeom>
          <a:solidFill>
            <a:srgbClr val="33CC33"/>
          </a:solidFill>
          <a:ln w="9525">
            <a:noFill/>
            <a:round/>
            <a:headEnd/>
            <a:tailEnd/>
          </a:ln>
          <a:effectLst/>
        </p:spPr>
        <p:txBody>
          <a:bodyPr wrap="none" anchor="ctr"/>
          <a:lstStyle/>
          <a:p>
            <a:endParaRPr lang="en-GB"/>
          </a:p>
        </p:txBody>
      </p:sp>
      <p:sp>
        <p:nvSpPr>
          <p:cNvPr id="146439" name="Oval 1031"/>
          <p:cNvSpPr>
            <a:spLocks noChangeArrowheads="1"/>
          </p:cNvSpPr>
          <p:nvPr/>
        </p:nvSpPr>
        <p:spPr bwMode="auto">
          <a:xfrm>
            <a:off x="4495800" y="3429000"/>
            <a:ext cx="381000" cy="381000"/>
          </a:xfrm>
          <a:prstGeom prst="ellipse">
            <a:avLst/>
          </a:prstGeom>
          <a:solidFill>
            <a:srgbClr val="33CC33"/>
          </a:solidFill>
          <a:ln w="9525">
            <a:noFill/>
            <a:round/>
            <a:headEnd/>
            <a:tailEnd/>
          </a:ln>
          <a:effectLst/>
        </p:spPr>
        <p:txBody>
          <a:bodyPr wrap="none" anchor="ctr"/>
          <a:lstStyle/>
          <a:p>
            <a:endParaRPr lang="en-GB"/>
          </a:p>
        </p:txBody>
      </p:sp>
      <p:sp>
        <p:nvSpPr>
          <p:cNvPr id="146440" name="Oval 1032"/>
          <p:cNvSpPr>
            <a:spLocks noChangeArrowheads="1"/>
          </p:cNvSpPr>
          <p:nvPr/>
        </p:nvSpPr>
        <p:spPr bwMode="auto">
          <a:xfrm>
            <a:off x="5791200" y="3429000"/>
            <a:ext cx="381000" cy="381000"/>
          </a:xfrm>
          <a:prstGeom prst="ellipse">
            <a:avLst/>
          </a:prstGeom>
          <a:solidFill>
            <a:srgbClr val="33CC33"/>
          </a:solidFill>
          <a:ln w="9525">
            <a:noFill/>
            <a:round/>
            <a:headEnd/>
            <a:tailEnd/>
          </a:ln>
          <a:effectLst/>
        </p:spPr>
        <p:txBody>
          <a:bodyPr wrap="none" anchor="ctr"/>
          <a:lstStyle/>
          <a:p>
            <a:endParaRPr lang="en-GB"/>
          </a:p>
        </p:txBody>
      </p:sp>
      <p:sp>
        <p:nvSpPr>
          <p:cNvPr id="146441" name="Oval 1033"/>
          <p:cNvSpPr>
            <a:spLocks noChangeArrowheads="1"/>
          </p:cNvSpPr>
          <p:nvPr/>
        </p:nvSpPr>
        <p:spPr bwMode="auto">
          <a:xfrm>
            <a:off x="5562600" y="3429000"/>
            <a:ext cx="381000" cy="381000"/>
          </a:xfrm>
          <a:prstGeom prst="ellipse">
            <a:avLst/>
          </a:prstGeom>
          <a:solidFill>
            <a:srgbClr val="33CC33"/>
          </a:solidFill>
          <a:ln w="9525">
            <a:noFill/>
            <a:round/>
            <a:headEnd/>
            <a:tailEnd/>
          </a:ln>
          <a:effectLst/>
        </p:spPr>
        <p:txBody>
          <a:bodyPr wrap="none" anchor="ctr"/>
          <a:lstStyle/>
          <a:p>
            <a:endParaRPr lang="en-GB"/>
          </a:p>
        </p:txBody>
      </p:sp>
      <p:sp>
        <p:nvSpPr>
          <p:cNvPr id="146442" name="Line 1034"/>
          <p:cNvSpPr>
            <a:spLocks noChangeShapeType="1"/>
          </p:cNvSpPr>
          <p:nvPr/>
        </p:nvSpPr>
        <p:spPr bwMode="auto">
          <a:xfrm>
            <a:off x="2743200" y="3657600"/>
            <a:ext cx="533400" cy="0"/>
          </a:xfrm>
          <a:prstGeom prst="line">
            <a:avLst/>
          </a:prstGeom>
          <a:noFill/>
          <a:ln w="9525">
            <a:solidFill>
              <a:srgbClr val="FF3300"/>
            </a:solidFill>
            <a:round/>
            <a:headEnd/>
            <a:tailEnd/>
          </a:ln>
          <a:effectLst/>
        </p:spPr>
        <p:txBody>
          <a:bodyPr/>
          <a:lstStyle/>
          <a:p>
            <a:endParaRPr lang="en-GB"/>
          </a:p>
        </p:txBody>
      </p:sp>
      <p:sp>
        <p:nvSpPr>
          <p:cNvPr id="146443" name="Line 1035"/>
          <p:cNvSpPr>
            <a:spLocks noChangeShapeType="1"/>
          </p:cNvSpPr>
          <p:nvPr/>
        </p:nvSpPr>
        <p:spPr bwMode="auto">
          <a:xfrm>
            <a:off x="4343400" y="3657600"/>
            <a:ext cx="381000" cy="0"/>
          </a:xfrm>
          <a:prstGeom prst="line">
            <a:avLst/>
          </a:prstGeom>
          <a:noFill/>
          <a:ln w="9525">
            <a:solidFill>
              <a:srgbClr val="FF3300"/>
            </a:solidFill>
            <a:round/>
            <a:headEnd/>
            <a:tailEnd/>
          </a:ln>
          <a:effectLst/>
        </p:spPr>
        <p:txBody>
          <a:bodyPr/>
          <a:lstStyle/>
          <a:p>
            <a:endParaRPr lang="en-GB"/>
          </a:p>
        </p:txBody>
      </p:sp>
      <p:sp>
        <p:nvSpPr>
          <p:cNvPr id="146444" name="Text Box 1036"/>
          <p:cNvSpPr txBox="1">
            <a:spLocks noChangeArrowheads="1"/>
          </p:cNvSpPr>
          <p:nvPr/>
        </p:nvSpPr>
        <p:spPr bwMode="auto">
          <a:xfrm>
            <a:off x="1431925" y="4175125"/>
            <a:ext cx="242374" cy="369332"/>
          </a:xfrm>
          <a:prstGeom prst="rect">
            <a:avLst/>
          </a:prstGeom>
          <a:noFill/>
          <a:ln w="9525">
            <a:noFill/>
            <a:miter lim="800000"/>
            <a:headEnd/>
            <a:tailEnd/>
          </a:ln>
          <a:effectLst/>
        </p:spPr>
        <p:txBody>
          <a:bodyPr wrap="none">
            <a:spAutoFit/>
          </a:bodyPr>
          <a:lstStyle/>
          <a:p>
            <a:r>
              <a:rPr lang="en-US" dirty="0">
                <a:solidFill>
                  <a:schemeClr val="bg1"/>
                </a:solidFill>
                <a:latin typeface="Symbol" pitchFamily="18" charset="2"/>
              </a:rPr>
              <a:t> </a:t>
            </a:r>
            <a:endParaRPr lang="en-US" sz="2000" dirty="0">
              <a:solidFill>
                <a:schemeClr val="bg1"/>
              </a:solidFill>
            </a:endParaRPr>
          </a:p>
        </p:txBody>
      </p:sp>
      <p:sp>
        <p:nvSpPr>
          <p:cNvPr id="146445" name="Text Box 1037"/>
          <p:cNvSpPr txBox="1">
            <a:spLocks noChangeArrowheads="1"/>
          </p:cNvSpPr>
          <p:nvPr/>
        </p:nvSpPr>
        <p:spPr bwMode="auto">
          <a:xfrm>
            <a:off x="914400" y="4876800"/>
            <a:ext cx="5775877" cy="461665"/>
          </a:xfrm>
          <a:prstGeom prst="rect">
            <a:avLst/>
          </a:prstGeom>
          <a:noFill/>
          <a:ln w="9525">
            <a:noFill/>
            <a:miter lim="800000"/>
            <a:headEnd/>
            <a:tailEnd/>
          </a:ln>
          <a:effectLst/>
        </p:spPr>
        <p:txBody>
          <a:bodyPr wrap="none">
            <a:spAutoFit/>
          </a:bodyPr>
          <a:lstStyle/>
          <a:p>
            <a:r>
              <a:rPr lang="en-US" dirty="0" err="1">
                <a:solidFill>
                  <a:srgbClr val="0070C0"/>
                </a:solidFill>
              </a:rPr>
              <a:t>d</a:t>
            </a:r>
            <a:r>
              <a:rPr lang="en-US" sz="3200" b="1" baseline="-16000" dirty="0" err="1">
                <a:solidFill>
                  <a:srgbClr val="0070C0"/>
                </a:solidFill>
              </a:rPr>
              <a:t>min</a:t>
            </a:r>
            <a:r>
              <a:rPr lang="en-US" sz="2400" dirty="0">
                <a:solidFill>
                  <a:srgbClr val="0070C0"/>
                </a:solidFill>
              </a:rPr>
              <a:t> ~ 0.3</a:t>
            </a:r>
            <a:r>
              <a:rPr lang="en-US" sz="2400" b="1" dirty="0">
                <a:solidFill>
                  <a:srgbClr val="0070C0"/>
                </a:solidFill>
                <a:sym typeface="Symbol" pitchFamily="18" charset="2"/>
              </a:rPr>
              <a:t></a:t>
            </a:r>
            <a:r>
              <a:rPr lang="en-US" sz="2400" dirty="0">
                <a:solidFill>
                  <a:srgbClr val="0070C0"/>
                </a:solidFill>
              </a:rPr>
              <a:t>m for a </a:t>
            </a:r>
            <a:r>
              <a:rPr lang="en-US" sz="2400" dirty="0" err="1">
                <a:solidFill>
                  <a:srgbClr val="0070C0"/>
                </a:solidFill>
              </a:rPr>
              <a:t>midspectrum</a:t>
            </a:r>
            <a:r>
              <a:rPr lang="en-US" sz="2400" dirty="0">
                <a:solidFill>
                  <a:srgbClr val="0070C0"/>
                </a:solidFill>
              </a:rPr>
              <a:t> </a:t>
            </a:r>
            <a:r>
              <a:rPr lang="en-US" dirty="0">
                <a:solidFill>
                  <a:srgbClr val="0070C0"/>
                </a:solidFill>
                <a:latin typeface="Symbol" pitchFamily="18" charset="2"/>
              </a:rPr>
              <a:t>l</a:t>
            </a:r>
            <a:r>
              <a:rPr lang="en-US" sz="2400" dirty="0">
                <a:solidFill>
                  <a:srgbClr val="0070C0"/>
                </a:solidFill>
              </a:rPr>
              <a:t> of 0.55</a:t>
            </a:r>
            <a:r>
              <a:rPr lang="en-US" sz="2400" b="1" dirty="0">
                <a:solidFill>
                  <a:srgbClr val="0070C0"/>
                </a:solidFill>
                <a:sym typeface="Symbol" pitchFamily="18" charset="2"/>
              </a:rPr>
              <a:t></a:t>
            </a:r>
            <a:r>
              <a:rPr lang="en-US" sz="2400" dirty="0">
                <a:solidFill>
                  <a:srgbClr val="0070C0"/>
                </a:solidFill>
              </a:rPr>
              <a:t>m</a:t>
            </a:r>
          </a:p>
        </p:txBody>
      </p:sp>
      <p:sp>
        <p:nvSpPr>
          <p:cNvPr id="146446" name="Rectangle 1038"/>
          <p:cNvSpPr>
            <a:spLocks noGrp="1" noChangeArrowheads="1"/>
          </p:cNvSpPr>
          <p:nvPr>
            <p:ph type="title" idx="4294967295"/>
          </p:nvPr>
        </p:nvSpPr>
        <p:spPr>
          <a:xfrm>
            <a:off x="609600" y="381000"/>
            <a:ext cx="7772400" cy="762000"/>
          </a:xfrm>
          <a:noFill/>
          <a:ln/>
        </p:spPr>
        <p:txBody>
          <a:bodyPr/>
          <a:lstStyle/>
          <a:p>
            <a:pPr rtl="1"/>
            <a:r>
              <a:rPr lang="fa-IR" sz="2800" b="1" dirty="0" smtClean="0">
                <a:solidFill>
                  <a:srgbClr val="FF0000"/>
                </a:solidFill>
                <a:latin typeface="Verdana" pitchFamily="34" charset="0"/>
                <a:cs typeface="B Titr" pitchFamily="2" charset="-78"/>
              </a:rPr>
              <a:t>قدرت تشخیص یا تفکیک میکروسکوپ</a:t>
            </a:r>
            <a:endParaRPr lang="en-US" sz="2800" b="1" dirty="0">
              <a:solidFill>
                <a:srgbClr val="FFFF00"/>
              </a:solidFill>
              <a:latin typeface="Verdana" pitchFamily="34" charset="0"/>
            </a:endParaRPr>
          </a:p>
        </p:txBody>
      </p:sp>
      <p:sp>
        <p:nvSpPr>
          <p:cNvPr id="14" name="TextBox 13"/>
          <p:cNvSpPr txBox="1"/>
          <p:nvPr/>
        </p:nvSpPr>
        <p:spPr>
          <a:xfrm>
            <a:off x="4671513" y="6096000"/>
            <a:ext cx="3361818" cy="369332"/>
          </a:xfrm>
          <a:prstGeom prst="rect">
            <a:avLst/>
          </a:prstGeom>
          <a:noFill/>
        </p:spPr>
        <p:txBody>
          <a:bodyPr wrap="none" rtlCol="0">
            <a:spAutoFit/>
          </a:bodyPr>
          <a:lstStyle/>
          <a:p>
            <a:pPr algn="r" rtl="1"/>
            <a:r>
              <a:rPr lang="fa-IR" dirty="0" smtClean="0">
                <a:solidFill>
                  <a:srgbClr val="FF0000"/>
                </a:solidFill>
                <a:cs typeface="B Traffic" pitchFamily="2" charset="-78"/>
              </a:rPr>
              <a:t>قدرت تشخیص چشم انسان چقدر است؟</a:t>
            </a:r>
            <a:endParaRPr lang="en-GB" dirty="0">
              <a:solidFill>
                <a:srgbClr val="FF0000"/>
              </a:solidFill>
              <a:cs typeface="B Traffic" pitchFamily="2" charset="-78"/>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2</a:t>
            </a:fld>
            <a:endParaRPr lang="en-US"/>
          </a:p>
        </p:txBody>
      </p:sp>
      <p:sp>
        <p:nvSpPr>
          <p:cNvPr id="16" name="Footer Placeholder 1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6" name="Slide Number Placeholder 5"/>
          <p:cNvSpPr>
            <a:spLocks noGrp="1"/>
          </p:cNvSpPr>
          <p:nvPr>
            <p:ph type="sldNum" sz="quarter" idx="12"/>
          </p:nvPr>
        </p:nvSpPr>
        <p:spPr/>
        <p:txBody>
          <a:bodyPr/>
          <a:lstStyle/>
          <a:p>
            <a:fld id="{C7D5BD1B-974B-46F9-BEA5-421BD3FBAB1B}" type="slidenum">
              <a:rPr lang="ar-SA" altLang="en-US"/>
              <a:pPr/>
              <a:t>20</a:t>
            </a:fld>
            <a:endParaRPr lang="en-US" altLang="en-US"/>
          </a:p>
        </p:txBody>
      </p:sp>
      <p:sp>
        <p:nvSpPr>
          <p:cNvPr id="22530" name="Rectangle 1026"/>
          <p:cNvSpPr>
            <a:spLocks noGrp="1" noChangeArrowheads="1"/>
          </p:cNvSpPr>
          <p:nvPr>
            <p:ph type="title"/>
          </p:nvPr>
        </p:nvSpPr>
        <p:spPr>
          <a:xfrm>
            <a:off x="685800" y="228600"/>
            <a:ext cx="7772400" cy="1066800"/>
          </a:xfrm>
        </p:spPr>
        <p:txBody>
          <a:bodyPr/>
          <a:lstStyle/>
          <a:p>
            <a:r>
              <a:rPr lang="en-US" altLang="ar-SA" dirty="0">
                <a:solidFill>
                  <a:srgbClr val="FF0000"/>
                </a:solidFill>
              </a:rPr>
              <a:t>LENS ABERRATIONS</a:t>
            </a:r>
          </a:p>
        </p:txBody>
      </p:sp>
      <p:sp>
        <p:nvSpPr>
          <p:cNvPr id="22531" name="Rectangle 1027"/>
          <p:cNvSpPr>
            <a:spLocks noGrp="1" noChangeArrowheads="1"/>
          </p:cNvSpPr>
          <p:nvPr>
            <p:ph type="body" idx="1"/>
          </p:nvPr>
        </p:nvSpPr>
        <p:spPr>
          <a:xfrm>
            <a:off x="685800" y="1295400"/>
            <a:ext cx="7772400" cy="4800600"/>
          </a:xfrm>
        </p:spPr>
        <p:txBody>
          <a:bodyPr>
            <a:normAutofit lnSpcReduction="10000"/>
          </a:bodyPr>
          <a:lstStyle/>
          <a:p>
            <a:pPr algn="r" rtl="1">
              <a:buNone/>
            </a:pPr>
            <a:r>
              <a:rPr lang="fa-IR" altLang="en-US" dirty="0" smtClean="0">
                <a:solidFill>
                  <a:srgbClr val="FF0000"/>
                </a:solidFill>
                <a:cs typeface="B Traffic" pitchFamily="2" charset="-78"/>
              </a:rPr>
              <a:t>وجود خطاها باعث می شود </a:t>
            </a:r>
            <a:r>
              <a:rPr lang="ar-SA" altLang="en-US" dirty="0" smtClean="0">
                <a:solidFill>
                  <a:srgbClr val="FF0000"/>
                </a:solidFill>
                <a:cs typeface="B Traffic" pitchFamily="2" charset="-78"/>
              </a:rPr>
              <a:t>عدسي </a:t>
            </a:r>
            <a:r>
              <a:rPr lang="ar-SA" altLang="en-US" dirty="0">
                <a:solidFill>
                  <a:srgbClr val="FF0000"/>
                </a:solidFill>
                <a:cs typeface="B Traffic" pitchFamily="2" charset="-78"/>
              </a:rPr>
              <a:t>ها </a:t>
            </a:r>
            <a:r>
              <a:rPr lang="fa-IR" altLang="en-US" dirty="0" smtClean="0">
                <a:solidFill>
                  <a:srgbClr val="FF0000"/>
                </a:solidFill>
                <a:cs typeface="B Traffic" pitchFamily="2" charset="-78"/>
              </a:rPr>
              <a:t>ن</a:t>
            </a:r>
            <a:r>
              <a:rPr lang="ar-SA" altLang="en-US" dirty="0" smtClean="0">
                <a:solidFill>
                  <a:srgbClr val="FF0000"/>
                </a:solidFill>
                <a:cs typeface="B Traffic" pitchFamily="2" charset="-78"/>
              </a:rPr>
              <a:t>توانند</a:t>
            </a:r>
            <a:r>
              <a:rPr lang="en-US" altLang="en-US" dirty="0" smtClean="0">
                <a:solidFill>
                  <a:srgbClr val="FF0000"/>
                </a:solidFill>
                <a:cs typeface="B Traffic" pitchFamily="2" charset="-78"/>
              </a:rPr>
              <a:t> </a:t>
            </a:r>
            <a:r>
              <a:rPr lang="ar-SA" altLang="en-US" dirty="0" smtClean="0">
                <a:solidFill>
                  <a:srgbClr val="FF0000"/>
                </a:solidFill>
                <a:cs typeface="B Traffic" pitchFamily="2" charset="-78"/>
              </a:rPr>
              <a:t>تصوير</a:t>
            </a:r>
            <a:r>
              <a:rPr lang="en-US" altLang="en-US" dirty="0" smtClean="0">
                <a:solidFill>
                  <a:srgbClr val="FF0000"/>
                </a:solidFill>
                <a:cs typeface="B Traffic" pitchFamily="2" charset="-78"/>
              </a:rPr>
              <a:t> </a:t>
            </a:r>
            <a:r>
              <a:rPr lang="fa-IR" altLang="en-US" dirty="0" smtClean="0">
                <a:solidFill>
                  <a:srgbClr val="FF0000"/>
                </a:solidFill>
                <a:cs typeface="B Traffic" pitchFamily="2" charset="-78"/>
              </a:rPr>
              <a:t> خوبی </a:t>
            </a:r>
            <a:r>
              <a:rPr lang="ar-SA" altLang="en-US" dirty="0" smtClean="0">
                <a:solidFill>
                  <a:srgbClr val="FF0000"/>
                </a:solidFill>
                <a:cs typeface="B Traffic" pitchFamily="2" charset="-78"/>
              </a:rPr>
              <a:t>بسازند</a:t>
            </a:r>
            <a:r>
              <a:rPr lang="fa-IR" altLang="en-US" dirty="0" smtClean="0">
                <a:solidFill>
                  <a:srgbClr val="FF0000"/>
                </a:solidFill>
                <a:cs typeface="B Traffic" pitchFamily="2" charset="-78"/>
              </a:rPr>
              <a:t>.</a:t>
            </a:r>
            <a:endParaRPr lang="en-US" altLang="en-US" dirty="0">
              <a:solidFill>
                <a:srgbClr val="FF0000"/>
              </a:solidFill>
              <a:cs typeface="B Traffic" pitchFamily="2" charset="-78"/>
            </a:endParaRPr>
          </a:p>
          <a:p>
            <a:pPr algn="r" rtl="1"/>
            <a:r>
              <a:rPr lang="ar-SA" altLang="en-US" dirty="0">
                <a:solidFill>
                  <a:srgbClr val="0070C0"/>
                </a:solidFill>
                <a:cs typeface="B Traffic" pitchFamily="2" charset="-78"/>
              </a:rPr>
              <a:t>انواع خطا</a:t>
            </a:r>
            <a:r>
              <a:rPr lang="en-US" altLang="en-US" dirty="0">
                <a:solidFill>
                  <a:srgbClr val="0070C0"/>
                </a:solidFill>
                <a:cs typeface="B Traffic" pitchFamily="2" charset="-78"/>
              </a:rPr>
              <a:t> </a:t>
            </a:r>
            <a:r>
              <a:rPr lang="ar-SA" altLang="en-US" dirty="0">
                <a:solidFill>
                  <a:srgbClr val="0070C0"/>
                </a:solidFill>
                <a:cs typeface="B Traffic" pitchFamily="2" charset="-78"/>
              </a:rPr>
              <a:t>هاي</a:t>
            </a:r>
            <a:r>
              <a:rPr lang="en-US" altLang="en-US" dirty="0">
                <a:solidFill>
                  <a:srgbClr val="0070C0"/>
                </a:solidFill>
                <a:cs typeface="B Traffic" pitchFamily="2" charset="-78"/>
              </a:rPr>
              <a:t> </a:t>
            </a:r>
            <a:r>
              <a:rPr lang="ar-SA" altLang="en-US" dirty="0">
                <a:solidFill>
                  <a:srgbClr val="0070C0"/>
                </a:solidFill>
                <a:cs typeface="B Traffic" pitchFamily="2" charset="-78"/>
              </a:rPr>
              <a:t>عدسي ها</a:t>
            </a:r>
            <a:r>
              <a:rPr lang="en-US" altLang="en-US" dirty="0">
                <a:solidFill>
                  <a:srgbClr val="0070C0"/>
                </a:solidFill>
                <a:cs typeface="B Traffic" pitchFamily="2" charset="-78"/>
              </a:rPr>
              <a:t> :</a:t>
            </a:r>
          </a:p>
          <a:p>
            <a:pPr algn="r" rtl="1"/>
            <a:r>
              <a:rPr lang="ar-SA" altLang="en-US" dirty="0" smtClean="0">
                <a:solidFill>
                  <a:srgbClr val="0070C0"/>
                </a:solidFill>
                <a:cs typeface="B Traffic" pitchFamily="2" charset="-78"/>
              </a:rPr>
              <a:t>خطاي</a:t>
            </a:r>
            <a:r>
              <a:rPr lang="en-US" altLang="en-US" dirty="0" smtClean="0">
                <a:solidFill>
                  <a:srgbClr val="0070C0"/>
                </a:solidFill>
                <a:cs typeface="B Traffic" pitchFamily="2" charset="-78"/>
              </a:rPr>
              <a:t> </a:t>
            </a:r>
            <a:r>
              <a:rPr lang="ar-SA" altLang="en-US" dirty="0" smtClean="0">
                <a:solidFill>
                  <a:srgbClr val="0070C0"/>
                </a:solidFill>
                <a:cs typeface="B Traffic" pitchFamily="2" charset="-78"/>
              </a:rPr>
              <a:t>رنگي</a:t>
            </a:r>
            <a:r>
              <a:rPr lang="fa-IR" altLang="en-US" dirty="0" smtClean="0">
                <a:solidFill>
                  <a:srgbClr val="0070C0"/>
                </a:solidFill>
                <a:cs typeface="B Traffic" pitchFamily="2" charset="-78"/>
              </a:rPr>
              <a:t> </a:t>
            </a:r>
            <a:r>
              <a:rPr lang="en-US" altLang="en-US" dirty="0" smtClean="0">
                <a:solidFill>
                  <a:srgbClr val="0070C0"/>
                </a:solidFill>
                <a:cs typeface="B Traffic" pitchFamily="2" charset="-78"/>
              </a:rPr>
              <a:t>  </a:t>
            </a:r>
            <a:r>
              <a:rPr lang="en-US" altLang="ar-SA" dirty="0">
                <a:solidFill>
                  <a:srgbClr val="0070C0"/>
                </a:solidFill>
                <a:cs typeface="B Traffic" pitchFamily="2" charset="-78"/>
              </a:rPr>
              <a:t>chromatic </a:t>
            </a:r>
            <a:r>
              <a:rPr lang="en-US" altLang="ar-SA" dirty="0" smtClean="0">
                <a:solidFill>
                  <a:srgbClr val="0070C0"/>
                </a:solidFill>
                <a:cs typeface="B Traffic" pitchFamily="2" charset="-78"/>
              </a:rPr>
              <a:t>aberration</a:t>
            </a:r>
            <a:r>
              <a:rPr lang="fa-IR" altLang="ar-SA" dirty="0" smtClean="0">
                <a:solidFill>
                  <a:srgbClr val="0070C0"/>
                </a:solidFill>
                <a:cs typeface="B Traffic" pitchFamily="2" charset="-78"/>
              </a:rPr>
              <a:t>  </a:t>
            </a:r>
            <a:endParaRPr lang="en-US" altLang="ar-SA" dirty="0">
              <a:solidFill>
                <a:srgbClr val="0070C0"/>
              </a:solidFill>
              <a:cs typeface="B Traffic" pitchFamily="2" charset="-78"/>
            </a:endParaRPr>
          </a:p>
          <a:p>
            <a:pPr algn="r" rtl="1"/>
            <a:r>
              <a:rPr lang="ar-SA" altLang="en-US" dirty="0" smtClean="0">
                <a:solidFill>
                  <a:srgbClr val="0070C0"/>
                </a:solidFill>
                <a:cs typeface="B Traffic" pitchFamily="2" charset="-78"/>
              </a:rPr>
              <a:t>خطاي كرويت</a:t>
            </a:r>
            <a:r>
              <a:rPr lang="fa-IR" altLang="en-US" dirty="0" smtClean="0">
                <a:solidFill>
                  <a:srgbClr val="0070C0"/>
                </a:solidFill>
                <a:cs typeface="B Traffic" pitchFamily="2" charset="-78"/>
              </a:rPr>
              <a:t> </a:t>
            </a:r>
            <a:r>
              <a:rPr lang="en-US" altLang="en-US" dirty="0" smtClean="0">
                <a:solidFill>
                  <a:srgbClr val="0070C0"/>
                </a:solidFill>
                <a:cs typeface="B Traffic" pitchFamily="2" charset="-78"/>
              </a:rPr>
              <a:t>   </a:t>
            </a:r>
            <a:r>
              <a:rPr lang="en-US" altLang="ar-SA" dirty="0">
                <a:solidFill>
                  <a:srgbClr val="0070C0"/>
                </a:solidFill>
                <a:cs typeface="B Traffic" pitchFamily="2" charset="-78"/>
              </a:rPr>
              <a:t>spherical aberration</a:t>
            </a:r>
          </a:p>
          <a:p>
            <a:pPr algn="r" rtl="1"/>
            <a:r>
              <a:rPr lang="en-US" altLang="ar-SA" dirty="0" smtClean="0">
                <a:solidFill>
                  <a:srgbClr val="0070C0"/>
                </a:solidFill>
                <a:cs typeface="B Traffic" pitchFamily="2" charset="-78"/>
              </a:rPr>
              <a:t> </a:t>
            </a:r>
            <a:r>
              <a:rPr lang="ar-SA" altLang="en-US" dirty="0">
                <a:solidFill>
                  <a:srgbClr val="0070C0"/>
                </a:solidFill>
                <a:cs typeface="B Traffic" pitchFamily="2" charset="-78"/>
              </a:rPr>
              <a:t>خطاي</a:t>
            </a:r>
            <a:r>
              <a:rPr lang="en-US" altLang="en-US" dirty="0">
                <a:solidFill>
                  <a:srgbClr val="0070C0"/>
                </a:solidFill>
                <a:cs typeface="B Traffic" pitchFamily="2" charset="-78"/>
              </a:rPr>
              <a:t> </a:t>
            </a:r>
            <a:r>
              <a:rPr lang="fa-IR" altLang="en-US" dirty="0" smtClean="0">
                <a:solidFill>
                  <a:srgbClr val="0070C0"/>
                </a:solidFill>
                <a:cs typeface="B Traffic" pitchFamily="2" charset="-78"/>
              </a:rPr>
              <a:t>کوما </a:t>
            </a:r>
            <a:r>
              <a:rPr lang="en-US" altLang="en-US" dirty="0" smtClean="0">
                <a:solidFill>
                  <a:srgbClr val="0070C0"/>
                </a:solidFill>
                <a:cs typeface="B Traffic" pitchFamily="2" charset="-78"/>
              </a:rPr>
              <a:t>    </a:t>
            </a:r>
            <a:r>
              <a:rPr lang="en-US" altLang="ar-SA" dirty="0">
                <a:solidFill>
                  <a:srgbClr val="0070C0"/>
                </a:solidFill>
                <a:cs typeface="B Traffic" pitchFamily="2" charset="-78"/>
              </a:rPr>
              <a:t>coma</a:t>
            </a:r>
          </a:p>
          <a:p>
            <a:pPr algn="r" rtl="1"/>
            <a:r>
              <a:rPr lang="ar-SA" altLang="en-US" dirty="0" smtClean="0">
                <a:solidFill>
                  <a:srgbClr val="0070C0"/>
                </a:solidFill>
                <a:cs typeface="B Traffic" pitchFamily="2" charset="-78"/>
              </a:rPr>
              <a:t>خطاي</a:t>
            </a:r>
            <a:r>
              <a:rPr lang="en-US" altLang="en-US" dirty="0" smtClean="0">
                <a:solidFill>
                  <a:srgbClr val="0070C0"/>
                </a:solidFill>
                <a:cs typeface="B Traffic" pitchFamily="2" charset="-78"/>
              </a:rPr>
              <a:t> </a:t>
            </a:r>
            <a:r>
              <a:rPr lang="fa-IR" altLang="en-US" dirty="0" smtClean="0">
                <a:solidFill>
                  <a:srgbClr val="0070C0"/>
                </a:solidFill>
                <a:cs typeface="B Traffic" pitchFamily="2" charset="-78"/>
              </a:rPr>
              <a:t>آستیگماتیسم </a:t>
            </a:r>
            <a:r>
              <a:rPr lang="en-US" altLang="en-US" dirty="0" smtClean="0">
                <a:solidFill>
                  <a:srgbClr val="0070C0"/>
                </a:solidFill>
                <a:cs typeface="B Traffic" pitchFamily="2" charset="-78"/>
              </a:rPr>
              <a:t>   </a:t>
            </a:r>
            <a:r>
              <a:rPr lang="en-US" altLang="ar-SA" dirty="0">
                <a:solidFill>
                  <a:srgbClr val="0070C0"/>
                </a:solidFill>
                <a:cs typeface="B Traffic" pitchFamily="2" charset="-78"/>
              </a:rPr>
              <a:t>astigmatism</a:t>
            </a:r>
          </a:p>
          <a:p>
            <a:pPr algn="r" rtl="1"/>
            <a:r>
              <a:rPr lang="fa-IR" altLang="en-US" dirty="0" smtClean="0">
                <a:solidFill>
                  <a:srgbClr val="0070C0"/>
                </a:solidFill>
                <a:cs typeface="B Traffic" pitchFamily="2" charset="-78"/>
              </a:rPr>
              <a:t>انحنای میدان</a:t>
            </a:r>
            <a:r>
              <a:rPr lang="en-US" altLang="en-US" dirty="0" smtClean="0">
                <a:solidFill>
                  <a:srgbClr val="0070C0"/>
                </a:solidFill>
                <a:cs typeface="B Traffic" pitchFamily="2" charset="-78"/>
              </a:rPr>
              <a:t>    </a:t>
            </a:r>
            <a:r>
              <a:rPr lang="en-US" altLang="ar-SA" dirty="0">
                <a:solidFill>
                  <a:srgbClr val="0070C0"/>
                </a:solidFill>
                <a:cs typeface="B Traffic" pitchFamily="2" charset="-78"/>
              </a:rPr>
              <a:t>field </a:t>
            </a:r>
            <a:r>
              <a:rPr lang="en-US" altLang="ar-SA" dirty="0" smtClean="0">
                <a:solidFill>
                  <a:srgbClr val="0070C0"/>
                </a:solidFill>
                <a:cs typeface="B Traffic" pitchFamily="2" charset="-78"/>
              </a:rPr>
              <a:t>curvature </a:t>
            </a:r>
            <a:endParaRPr lang="en-US" altLang="ar-SA" dirty="0">
              <a:solidFill>
                <a:srgbClr val="0070C0"/>
              </a:solidFill>
              <a:cs typeface="B Traffic" pitchFamily="2" charset="-78"/>
            </a:endParaRPr>
          </a:p>
          <a:p>
            <a:pPr algn="r" rtl="1"/>
            <a:r>
              <a:rPr lang="fa-IR" altLang="en-US" dirty="0" smtClean="0">
                <a:solidFill>
                  <a:srgbClr val="0070C0"/>
                </a:solidFill>
                <a:cs typeface="B Traffic" pitchFamily="2" charset="-78"/>
              </a:rPr>
              <a:t>کجی </a:t>
            </a:r>
            <a:r>
              <a:rPr lang="en-US" altLang="en-US" dirty="0" smtClean="0">
                <a:solidFill>
                  <a:srgbClr val="0070C0"/>
                </a:solidFill>
                <a:cs typeface="B Traffic" pitchFamily="2" charset="-78"/>
              </a:rPr>
              <a:t>    </a:t>
            </a:r>
            <a:r>
              <a:rPr lang="en-US" altLang="ar-SA" dirty="0">
                <a:solidFill>
                  <a:srgbClr val="0070C0"/>
                </a:solidFill>
                <a:cs typeface="B Traffic" pitchFamily="2" charset="-78"/>
              </a:rPr>
              <a:t>distortion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sz="half" idx="1"/>
          </p:nvPr>
        </p:nvSpPr>
        <p:spPr>
          <a:xfrm>
            <a:off x="304800" y="762000"/>
            <a:ext cx="5334000" cy="3124200"/>
          </a:xfrm>
          <a:ln/>
        </p:spPr>
        <p:txBody>
          <a:bodyPr>
            <a:normAutofit/>
          </a:bodyPr>
          <a:lstStyle/>
          <a:p>
            <a:pPr algn="ctr" rtl="1">
              <a:buClr>
                <a:schemeClr val="bg2"/>
              </a:buClr>
              <a:buSzPct val="140000"/>
              <a:buNone/>
            </a:pPr>
            <a:r>
              <a:rPr lang="fa-IR" sz="2400" dirty="0" smtClean="0">
                <a:solidFill>
                  <a:srgbClr val="0070C0"/>
                </a:solidFill>
                <a:latin typeface="Verdana" pitchFamily="34" charset="0"/>
                <a:cs typeface="B Traffic" pitchFamily="2" charset="-78"/>
              </a:rPr>
              <a:t>خطای رنگی:</a:t>
            </a:r>
          </a:p>
          <a:p>
            <a:pPr algn="r" rtl="1">
              <a:buClr>
                <a:schemeClr val="bg2"/>
              </a:buClr>
              <a:buSzPct val="140000"/>
              <a:buFont typeface="Wingdings" pitchFamily="2" charset="2"/>
              <a:buChar char="§"/>
            </a:pPr>
            <a:r>
              <a:rPr lang="fa-IR" sz="2400" dirty="0" smtClean="0">
                <a:solidFill>
                  <a:srgbClr val="FF0000"/>
                </a:solidFill>
                <a:latin typeface="Verdana" pitchFamily="34" charset="0"/>
                <a:cs typeface="B Traffic" pitchFamily="2" charset="-78"/>
              </a:rPr>
              <a:t>محوری </a:t>
            </a:r>
            <a:r>
              <a:rPr lang="en-US" sz="2400" dirty="0" smtClean="0">
                <a:solidFill>
                  <a:srgbClr val="FF0000"/>
                </a:solidFill>
                <a:latin typeface="Verdana" pitchFamily="34" charset="0"/>
                <a:cs typeface="B Traffic" pitchFamily="2" charset="-78"/>
              </a:rPr>
              <a:t>axial</a:t>
            </a:r>
            <a:r>
              <a:rPr lang="fa-IR" sz="2400" dirty="0" smtClean="0">
                <a:solidFill>
                  <a:srgbClr val="000000"/>
                </a:solidFill>
                <a:latin typeface="Verdana" pitchFamily="34" charset="0"/>
                <a:cs typeface="B Traffic" pitchFamily="2" charset="-78"/>
              </a:rPr>
              <a:t> : ضریب شکست نور آبی از نور سبز و قرمز بیشتر است. نور آبی در نقطه نزدیک تری به عدسی کانونی می شود.</a:t>
            </a:r>
          </a:p>
          <a:p>
            <a:pPr algn="r" rtl="1">
              <a:buClr>
                <a:schemeClr val="bg2"/>
              </a:buClr>
              <a:buSzPct val="140000"/>
              <a:buFont typeface="Wingdings" pitchFamily="2" charset="2"/>
              <a:buChar char="§"/>
            </a:pPr>
            <a:r>
              <a:rPr lang="fa-IR" sz="2400" dirty="0" smtClean="0">
                <a:solidFill>
                  <a:srgbClr val="FF0000"/>
                </a:solidFill>
                <a:latin typeface="Verdana" pitchFamily="34" charset="0"/>
                <a:cs typeface="B Traffic" pitchFamily="2" charset="-78"/>
              </a:rPr>
              <a:t>جانبی </a:t>
            </a:r>
            <a:r>
              <a:rPr lang="en-US" sz="2400" dirty="0" smtClean="0">
                <a:solidFill>
                  <a:srgbClr val="FF0000"/>
                </a:solidFill>
                <a:latin typeface="Verdana" pitchFamily="34" charset="0"/>
                <a:cs typeface="B Traffic" pitchFamily="2" charset="-78"/>
              </a:rPr>
              <a:t>lateral</a:t>
            </a:r>
            <a:r>
              <a:rPr lang="fa-IR" sz="2400" dirty="0" smtClean="0">
                <a:solidFill>
                  <a:srgbClr val="000000"/>
                </a:solidFill>
                <a:latin typeface="Verdana" pitchFamily="34" charset="0"/>
                <a:cs typeface="B Traffic" pitchFamily="2" charset="-78"/>
              </a:rPr>
              <a:t> یا تفاوت در بزرگنمایی: تصویر آبی بزرگ تر از تصویر سبز و قرمز می باشد.</a:t>
            </a:r>
            <a:endParaRPr lang="en-US" sz="2400" dirty="0">
              <a:solidFill>
                <a:srgbClr val="000000"/>
              </a:solidFill>
              <a:latin typeface="Verdana" pitchFamily="34" charset="0"/>
            </a:endParaRPr>
          </a:p>
        </p:txBody>
      </p:sp>
      <p:pic>
        <p:nvPicPr>
          <p:cNvPr id="149507" name="Picture 3" descr="C:\My Documents\LEC_NOTE\Materials Examination Technique\Optical Microscope\Optical microscope\chromatic.jpg"/>
          <p:cNvPicPr>
            <a:picLocks noChangeAspect="1" noChangeArrowheads="1"/>
          </p:cNvPicPr>
          <p:nvPr/>
        </p:nvPicPr>
        <p:blipFill>
          <a:blip r:embed="rId3" cstate="print"/>
          <a:srcRect/>
          <a:stretch>
            <a:fillRect/>
          </a:stretch>
        </p:blipFill>
        <p:spPr bwMode="auto">
          <a:xfrm>
            <a:off x="5943600" y="1143000"/>
            <a:ext cx="2971800" cy="2273300"/>
          </a:xfrm>
          <a:prstGeom prst="rect">
            <a:avLst/>
          </a:prstGeom>
          <a:noFill/>
        </p:spPr>
      </p:pic>
      <p:sp>
        <p:nvSpPr>
          <p:cNvPr id="149509" name="Rectangle 5"/>
          <p:cNvSpPr>
            <a:spLocks noGrp="1" noChangeArrowheads="1"/>
          </p:cNvSpPr>
          <p:nvPr>
            <p:ph type="title"/>
          </p:nvPr>
        </p:nvSpPr>
        <p:spPr>
          <a:xfrm>
            <a:off x="533400" y="0"/>
            <a:ext cx="7772400" cy="838200"/>
          </a:xfrm>
          <a:noFill/>
          <a:ln/>
        </p:spPr>
        <p:txBody>
          <a:bodyPr/>
          <a:lstStyle/>
          <a:p>
            <a:pPr rtl="1"/>
            <a:r>
              <a:rPr lang="fa-IR" sz="3200" b="1" dirty="0" smtClean="0">
                <a:solidFill>
                  <a:srgbClr val="0070C0"/>
                </a:solidFill>
                <a:latin typeface="Verdana" pitchFamily="34" charset="0"/>
                <a:cs typeface="B Traffic" pitchFamily="2" charset="-78"/>
              </a:rPr>
              <a:t>خطا های عدسی ها  </a:t>
            </a:r>
            <a:r>
              <a:rPr lang="en-US" sz="3200" b="1" dirty="0" smtClean="0">
                <a:solidFill>
                  <a:srgbClr val="0070C0"/>
                </a:solidFill>
                <a:latin typeface="Verdana" pitchFamily="34" charset="0"/>
              </a:rPr>
              <a:t>Optical Aberrations</a:t>
            </a:r>
            <a:endParaRPr lang="en-US" sz="3200" b="1" dirty="0">
              <a:solidFill>
                <a:srgbClr val="0070C0"/>
              </a:solidFill>
              <a:latin typeface="Verdana" pitchFamily="34" charset="0"/>
            </a:endParaRPr>
          </a:p>
        </p:txBody>
      </p:sp>
      <p:sp>
        <p:nvSpPr>
          <p:cNvPr id="149511" name="Rectangle 7"/>
          <p:cNvSpPr>
            <a:spLocks noChangeArrowheads="1"/>
          </p:cNvSpPr>
          <p:nvPr/>
        </p:nvSpPr>
        <p:spPr bwMode="auto">
          <a:xfrm>
            <a:off x="6629400" y="3200400"/>
            <a:ext cx="990600" cy="228600"/>
          </a:xfrm>
          <a:prstGeom prst="rect">
            <a:avLst/>
          </a:prstGeom>
          <a:solidFill>
            <a:schemeClr val="bg1"/>
          </a:solidFill>
          <a:ln w="12700">
            <a:noFill/>
            <a:miter lim="800000"/>
            <a:headEnd type="none" w="sm" len="sm"/>
            <a:tailEnd type="none" w="sm" len="sm"/>
          </a:ln>
          <a:effectLst/>
        </p:spPr>
        <p:txBody>
          <a:bodyPr wrap="none" anchor="ctr"/>
          <a:lstStyle/>
          <a:p>
            <a:endParaRPr lang="fa-IR"/>
          </a:p>
        </p:txBody>
      </p:sp>
      <p:sp>
        <p:nvSpPr>
          <p:cNvPr id="149512" name="Rectangle 8"/>
          <p:cNvSpPr>
            <a:spLocks noChangeArrowheads="1"/>
          </p:cNvSpPr>
          <p:nvPr/>
        </p:nvSpPr>
        <p:spPr bwMode="auto">
          <a:xfrm>
            <a:off x="6629400" y="3124200"/>
            <a:ext cx="1066800" cy="152400"/>
          </a:xfrm>
          <a:prstGeom prst="rect">
            <a:avLst/>
          </a:prstGeom>
          <a:solidFill>
            <a:schemeClr val="bg1"/>
          </a:solidFill>
          <a:ln w="12700">
            <a:noFill/>
            <a:miter lim="800000"/>
            <a:headEnd type="none" w="sm" len="sm"/>
            <a:tailEnd type="none" w="sm" len="sm"/>
          </a:ln>
          <a:effectLst/>
        </p:spPr>
        <p:txBody>
          <a:bodyPr wrap="none" anchor="ctr"/>
          <a:lstStyle/>
          <a:p>
            <a:endParaRPr lang="fa-IR"/>
          </a:p>
        </p:txBody>
      </p:sp>
      <p:sp>
        <p:nvSpPr>
          <p:cNvPr id="149513" name="Rectangle 9"/>
          <p:cNvSpPr>
            <a:spLocks noChangeArrowheads="1"/>
          </p:cNvSpPr>
          <p:nvPr/>
        </p:nvSpPr>
        <p:spPr bwMode="auto">
          <a:xfrm>
            <a:off x="6705600" y="6019800"/>
            <a:ext cx="1066800" cy="304800"/>
          </a:xfrm>
          <a:prstGeom prst="rect">
            <a:avLst/>
          </a:prstGeom>
          <a:solidFill>
            <a:schemeClr val="bg1"/>
          </a:solidFill>
          <a:ln w="12700">
            <a:noFill/>
            <a:miter lim="800000"/>
            <a:headEnd type="none" w="sm" len="sm"/>
            <a:tailEnd type="none" w="sm" len="sm"/>
          </a:ln>
          <a:effectLst/>
        </p:spPr>
        <p:txBody>
          <a:bodyPr wrap="none" anchor="ctr"/>
          <a:lstStyle/>
          <a:p>
            <a:endParaRPr lang="fa-IR"/>
          </a:p>
        </p:txBody>
      </p:sp>
      <p:grpSp>
        <p:nvGrpSpPr>
          <p:cNvPr id="12" name="Group 11"/>
          <p:cNvGrpSpPr/>
          <p:nvPr/>
        </p:nvGrpSpPr>
        <p:grpSpPr>
          <a:xfrm>
            <a:off x="2209800" y="4572000"/>
            <a:ext cx="4945380" cy="1524000"/>
            <a:chOff x="457200" y="3505200"/>
            <a:chExt cx="4945380" cy="1524000"/>
          </a:xfrm>
        </p:grpSpPr>
        <p:sp>
          <p:nvSpPr>
            <p:cNvPr id="10" name="Rectangle 9"/>
            <p:cNvSpPr/>
            <p:nvPr/>
          </p:nvSpPr>
          <p:spPr>
            <a:xfrm>
              <a:off x="685800" y="3505200"/>
              <a:ext cx="4495800" cy="1524000"/>
            </a:xfrm>
            <a:prstGeom prst="rect">
              <a:avLst/>
            </a:prstGeom>
          </p:spPr>
          <p:txBody>
            <a:bodyPr wrap="square">
              <a:spAutoFit/>
            </a:bodyPr>
            <a:lstStyle/>
            <a:p>
              <a:pPr>
                <a:buFontTx/>
                <a:buNone/>
              </a:pPr>
              <a:endParaRPr lang="en-US" sz="2000" dirty="0" smtClean="0">
                <a:solidFill>
                  <a:srgbClr val="FF0000"/>
                </a:solidFill>
                <a:latin typeface="Verdana" pitchFamily="34" charset="0"/>
                <a:cs typeface="B Traffic" pitchFamily="2" charset="-78"/>
              </a:endParaRPr>
            </a:p>
            <a:p>
              <a:pPr algn="r" rtl="1"/>
              <a:r>
                <a:rPr lang="fa-IR" dirty="0" smtClean="0">
                  <a:solidFill>
                    <a:srgbClr val="FF0000"/>
                  </a:solidFill>
                  <a:latin typeface="Verdana" pitchFamily="34" charset="0"/>
                  <a:cs typeface="B Traffic" pitchFamily="2" charset="-78"/>
                </a:rPr>
                <a:t>خطای رنگی  </a:t>
              </a:r>
              <a:r>
                <a:rPr lang="en-US" dirty="0" smtClean="0">
                  <a:solidFill>
                    <a:srgbClr val="FF0000"/>
                  </a:solidFill>
                  <a:latin typeface="Verdana" pitchFamily="34" charset="0"/>
                  <a:cs typeface="B Traffic" pitchFamily="2" charset="-78"/>
                </a:rPr>
                <a:t>chromatic aberration</a:t>
              </a:r>
              <a:r>
                <a:rPr lang="fa-IR" dirty="0" smtClean="0">
                  <a:solidFill>
                    <a:srgbClr val="FF0000"/>
                  </a:solidFill>
                  <a:latin typeface="Verdana" pitchFamily="34" charset="0"/>
                  <a:cs typeface="B Traffic" pitchFamily="2" charset="-78"/>
                </a:rPr>
                <a:t> به این علت است که ضریب شکست نور به فرکانس نور مرئی بستگی دارد.</a:t>
              </a:r>
              <a:endParaRPr lang="en-US" dirty="0" smtClean="0">
                <a:solidFill>
                  <a:srgbClr val="FF0000"/>
                </a:solidFill>
                <a:latin typeface="Verdana" pitchFamily="34" charset="0"/>
                <a:cs typeface="B Traffic" pitchFamily="2" charset="-78"/>
              </a:endParaRPr>
            </a:p>
            <a:p>
              <a:endParaRPr lang="en-US" dirty="0">
                <a:solidFill>
                  <a:srgbClr val="FF0000"/>
                </a:solidFill>
                <a:latin typeface="Verdana" pitchFamily="34" charset="0"/>
                <a:cs typeface="B Traffic" pitchFamily="2" charset="-78"/>
              </a:endParaRPr>
            </a:p>
          </p:txBody>
        </p:sp>
        <p:sp>
          <p:nvSpPr>
            <p:cNvPr id="11" name="Rounded Rectangle 10"/>
            <p:cNvSpPr/>
            <p:nvPr/>
          </p:nvSpPr>
          <p:spPr>
            <a:xfrm>
              <a:off x="457200" y="3657599"/>
              <a:ext cx="4945380" cy="1155047"/>
            </a:xfrm>
            <a:prstGeom prst="round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13" name="Rounded Rectangle 12"/>
          <p:cNvSpPr/>
          <p:nvPr/>
        </p:nvSpPr>
        <p:spPr>
          <a:xfrm>
            <a:off x="304800" y="685800"/>
            <a:ext cx="5334000" cy="3733800"/>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Slide Number Placeholder 13"/>
          <p:cNvSpPr>
            <a:spLocks noGrp="1"/>
          </p:cNvSpPr>
          <p:nvPr>
            <p:ph type="sldNum" sz="quarter" idx="12"/>
          </p:nvPr>
        </p:nvSpPr>
        <p:spPr/>
        <p:txBody>
          <a:bodyPr/>
          <a:lstStyle/>
          <a:p>
            <a:fld id="{A1FC3D91-312F-4C3A-B845-951529CF6CD8}" type="slidenum">
              <a:rPr lang="en-US" smtClean="0"/>
              <a:pPr/>
              <a:t>21</a:t>
            </a:fld>
            <a:endParaRPr lang="en-US"/>
          </a:p>
        </p:txBody>
      </p:sp>
      <p:sp>
        <p:nvSpPr>
          <p:cNvPr id="15" name="Footer Placeholder 1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Text Placeholder 2"/>
          <p:cNvSpPr>
            <a:spLocks noGrp="1"/>
          </p:cNvSpPr>
          <p:nvPr>
            <p:ph type="body" sz="half" idx="1"/>
          </p:nvPr>
        </p:nvSpPr>
        <p:spPr/>
        <p:txBody>
          <a:bodyPr/>
          <a:lstStyle/>
          <a:p>
            <a:endParaRPr lang="fa-IR" dirty="0"/>
          </a:p>
        </p:txBody>
      </p:sp>
      <p:pic>
        <p:nvPicPr>
          <p:cNvPr id="5" name="ClipArt Placeholder 4" descr="pp011185crp.jpg"/>
          <p:cNvPicPr>
            <a:picLocks noGrp="1" noChangeAspect="1"/>
          </p:cNvPicPr>
          <p:nvPr>
            <p:ph type="clipArt" sz="half" idx="2"/>
          </p:nvPr>
        </p:nvPicPr>
        <p:blipFill>
          <a:blip r:embed="rId2" cstate="print"/>
          <a:stretch>
            <a:fillRect/>
          </a:stretch>
        </p:blipFill>
        <p:spPr>
          <a:xfrm>
            <a:off x="4648200" y="2188744"/>
            <a:ext cx="3810000" cy="3699711"/>
          </a:xfrm>
        </p:spPr>
      </p:pic>
      <p:pic>
        <p:nvPicPr>
          <p:cNvPr id="6" name="Picture 5" descr="Chromatic_aberration_(comparison)_-_enlargement.jpg"/>
          <p:cNvPicPr>
            <a:picLocks noChangeAspect="1"/>
          </p:cNvPicPr>
          <p:nvPr/>
        </p:nvPicPr>
        <p:blipFill>
          <a:blip r:embed="rId3" cstate="print"/>
          <a:stretch>
            <a:fillRect/>
          </a:stretch>
        </p:blipFill>
        <p:spPr>
          <a:xfrm>
            <a:off x="152400" y="990600"/>
            <a:ext cx="4310891" cy="5638800"/>
          </a:xfrm>
          <a:prstGeom prst="rect">
            <a:avLst/>
          </a:prstGeom>
        </p:spPr>
      </p:pic>
      <p:sp>
        <p:nvSpPr>
          <p:cNvPr id="7" name="Slide Number Placeholder 6"/>
          <p:cNvSpPr>
            <a:spLocks noGrp="1"/>
          </p:cNvSpPr>
          <p:nvPr>
            <p:ph type="sldNum" sz="quarter" idx="12"/>
          </p:nvPr>
        </p:nvSpPr>
        <p:spPr/>
        <p:txBody>
          <a:bodyPr/>
          <a:lstStyle/>
          <a:p>
            <a:fld id="{A1FC3D91-312F-4C3A-B845-951529CF6CD8}" type="slidenum">
              <a:rPr lang="en-US" smtClean="0"/>
              <a:pPr/>
              <a:t>22</a:t>
            </a:fld>
            <a:endParaRPr lang="en-US"/>
          </a:p>
        </p:txBody>
      </p:sp>
      <p:sp>
        <p:nvSpPr>
          <p:cNvPr id="8" name="Footer Placeholder 7"/>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219200"/>
          </a:xfrm>
        </p:spPr>
        <p:txBody>
          <a:bodyPr/>
          <a:lstStyle/>
          <a:p>
            <a:pPr rtl="1"/>
            <a:r>
              <a:rPr lang="fa-IR" dirty="0" smtClean="0">
                <a:solidFill>
                  <a:srgbClr val="FF0000"/>
                </a:solidFill>
                <a:cs typeface="B Titr" pitchFamily="2" charset="-78"/>
              </a:rPr>
              <a:t>خاصیت پخش در شیشه های مختلف</a:t>
            </a:r>
            <a:endParaRPr lang="fa-IR" dirty="0">
              <a:solidFill>
                <a:srgbClr val="FF0000"/>
              </a:solidFill>
              <a:cs typeface="B Titr" pitchFamily="2" charset="-78"/>
            </a:endParaRPr>
          </a:p>
        </p:txBody>
      </p:sp>
      <p:graphicFrame>
        <p:nvGraphicFramePr>
          <p:cNvPr id="5" name="Object 4"/>
          <p:cNvGraphicFramePr>
            <a:graphicFrameLocks noChangeAspect="1"/>
          </p:cNvGraphicFramePr>
          <p:nvPr/>
        </p:nvGraphicFramePr>
        <p:xfrm>
          <a:off x="809625" y="2133600"/>
          <a:ext cx="2363788" cy="882650"/>
        </p:xfrm>
        <a:graphic>
          <a:graphicData uri="http://schemas.openxmlformats.org/presentationml/2006/ole">
            <p:oleObj spid="_x0000_s118786" name="Equation" r:id="rId3" imgW="1054080" imgH="393480" progId="Equation.3">
              <p:embed/>
            </p:oleObj>
          </a:graphicData>
        </a:graphic>
      </p:graphicFrame>
      <p:sp>
        <p:nvSpPr>
          <p:cNvPr id="6" name="TextBox 5"/>
          <p:cNvSpPr txBox="1"/>
          <p:nvPr/>
        </p:nvSpPr>
        <p:spPr>
          <a:xfrm>
            <a:off x="3733800" y="2438400"/>
            <a:ext cx="1524000" cy="369332"/>
          </a:xfrm>
          <a:prstGeom prst="rect">
            <a:avLst/>
          </a:prstGeom>
          <a:noFill/>
        </p:spPr>
        <p:txBody>
          <a:bodyPr wrap="square" rtlCol="1">
            <a:spAutoFit/>
          </a:bodyPr>
          <a:lstStyle/>
          <a:p>
            <a:pPr algn="r" rtl="1"/>
            <a:r>
              <a:rPr lang="fa-IR" dirty="0" smtClean="0">
                <a:cs typeface="B Traffic" pitchFamily="2" charset="-78"/>
              </a:rPr>
              <a:t>خاصیت پخش</a:t>
            </a:r>
            <a:endParaRPr lang="fa-IR" dirty="0">
              <a:cs typeface="B Traffic" pitchFamily="2" charset="-78"/>
            </a:endParaRPr>
          </a:p>
        </p:txBody>
      </p:sp>
      <p:graphicFrame>
        <p:nvGraphicFramePr>
          <p:cNvPr id="7" name="Object 6"/>
          <p:cNvGraphicFramePr>
            <a:graphicFrameLocks noChangeAspect="1"/>
          </p:cNvGraphicFramePr>
          <p:nvPr/>
        </p:nvGraphicFramePr>
        <p:xfrm>
          <a:off x="914400" y="3276600"/>
          <a:ext cx="1447800" cy="889000"/>
        </p:xfrm>
        <a:graphic>
          <a:graphicData uri="http://schemas.openxmlformats.org/presentationml/2006/ole">
            <p:oleObj spid="_x0000_s118787" name="Equation" r:id="rId4" imgW="723600" imgH="444240" progId="Equation.3">
              <p:embed/>
            </p:oleObj>
          </a:graphicData>
        </a:graphic>
      </p:graphicFrame>
      <p:sp>
        <p:nvSpPr>
          <p:cNvPr id="8" name="TextBox 7"/>
          <p:cNvSpPr txBox="1"/>
          <p:nvPr/>
        </p:nvSpPr>
        <p:spPr>
          <a:xfrm>
            <a:off x="2743200" y="3581400"/>
            <a:ext cx="2057400" cy="369332"/>
          </a:xfrm>
          <a:prstGeom prst="rect">
            <a:avLst/>
          </a:prstGeom>
          <a:noFill/>
        </p:spPr>
        <p:txBody>
          <a:bodyPr wrap="square" rtlCol="1">
            <a:spAutoFit/>
          </a:bodyPr>
          <a:lstStyle/>
          <a:p>
            <a:pPr algn="r" rtl="1"/>
            <a:r>
              <a:rPr lang="fa-IR" dirty="0" smtClean="0">
                <a:cs typeface="B Traffic" pitchFamily="2" charset="-78"/>
              </a:rPr>
              <a:t>پخش نسبی متقابل</a:t>
            </a:r>
            <a:endParaRPr lang="fa-IR" dirty="0">
              <a:cs typeface="B Traffic" pitchFamily="2" charset="-78"/>
            </a:endParaRPr>
          </a:p>
        </p:txBody>
      </p:sp>
      <p:graphicFrame>
        <p:nvGraphicFramePr>
          <p:cNvPr id="9" name="Object 8"/>
          <p:cNvGraphicFramePr>
            <a:graphicFrameLocks noChangeAspect="1"/>
          </p:cNvGraphicFramePr>
          <p:nvPr/>
        </p:nvGraphicFramePr>
        <p:xfrm>
          <a:off x="914400" y="4495800"/>
          <a:ext cx="533400" cy="685800"/>
        </p:xfrm>
        <a:graphic>
          <a:graphicData uri="http://schemas.openxmlformats.org/presentationml/2006/ole">
            <p:oleObj spid="_x0000_s118788" name="Equation" r:id="rId5" imgW="177480" imgH="228600" progId="Equation.3">
              <p:embed/>
            </p:oleObj>
          </a:graphicData>
        </a:graphic>
      </p:graphicFrame>
      <p:graphicFrame>
        <p:nvGraphicFramePr>
          <p:cNvPr id="10" name="Object 9"/>
          <p:cNvGraphicFramePr>
            <a:graphicFrameLocks noChangeAspect="1"/>
          </p:cNvGraphicFramePr>
          <p:nvPr/>
        </p:nvGraphicFramePr>
        <p:xfrm>
          <a:off x="914400" y="6019800"/>
          <a:ext cx="609600" cy="589280"/>
        </p:xfrm>
        <a:graphic>
          <a:graphicData uri="http://schemas.openxmlformats.org/presentationml/2006/ole">
            <p:oleObj spid="_x0000_s118789" name="Equation" r:id="rId6" imgW="190440" imgH="241200" progId="Equation.3">
              <p:embed/>
            </p:oleObj>
          </a:graphicData>
        </a:graphic>
      </p:graphicFrame>
      <p:graphicFrame>
        <p:nvGraphicFramePr>
          <p:cNvPr id="11" name="Object 10"/>
          <p:cNvGraphicFramePr>
            <a:graphicFrameLocks noChangeAspect="1"/>
          </p:cNvGraphicFramePr>
          <p:nvPr/>
        </p:nvGraphicFramePr>
        <p:xfrm>
          <a:off x="914400" y="5257800"/>
          <a:ext cx="539750" cy="747346"/>
        </p:xfrm>
        <a:graphic>
          <a:graphicData uri="http://schemas.openxmlformats.org/presentationml/2006/ole">
            <p:oleObj spid="_x0000_s118790" name="Equation" r:id="rId7" imgW="164880" imgH="228600" progId="Equation.3">
              <p:embed/>
            </p:oleObj>
          </a:graphicData>
        </a:graphic>
      </p:graphicFrame>
      <p:sp>
        <p:nvSpPr>
          <p:cNvPr id="12" name="TextBox 11"/>
          <p:cNvSpPr txBox="1"/>
          <p:nvPr/>
        </p:nvSpPr>
        <p:spPr>
          <a:xfrm>
            <a:off x="1828800" y="5410200"/>
            <a:ext cx="4724400" cy="369332"/>
          </a:xfrm>
          <a:prstGeom prst="rect">
            <a:avLst/>
          </a:prstGeom>
          <a:noFill/>
        </p:spPr>
        <p:txBody>
          <a:bodyPr wrap="square" rtlCol="1">
            <a:spAutoFit/>
          </a:bodyPr>
          <a:lstStyle/>
          <a:p>
            <a:pPr algn="r" rtl="1"/>
            <a:r>
              <a:rPr lang="fa-IR" dirty="0" smtClean="0">
                <a:cs typeface="B Traffic" pitchFamily="2" charset="-78"/>
              </a:rPr>
              <a:t>ضریب شکست حط </a:t>
            </a:r>
            <a:r>
              <a:rPr lang="en-US" dirty="0" smtClean="0">
                <a:cs typeface="B Traffic" pitchFamily="2" charset="-78"/>
              </a:rPr>
              <a:t>C</a:t>
            </a:r>
            <a:r>
              <a:rPr lang="fa-IR" dirty="0" smtClean="0">
                <a:cs typeface="B Traffic" pitchFamily="2" charset="-78"/>
              </a:rPr>
              <a:t> نور هیدروژن – </a:t>
            </a:r>
            <a:r>
              <a:rPr lang="en-US" dirty="0" smtClean="0">
                <a:cs typeface="B Traffic" pitchFamily="2" charset="-78"/>
              </a:rPr>
              <a:t>656.2nm</a:t>
            </a:r>
            <a:endParaRPr lang="fa-IR" dirty="0">
              <a:cs typeface="B Traffic" pitchFamily="2" charset="-78"/>
            </a:endParaRPr>
          </a:p>
        </p:txBody>
      </p:sp>
      <p:sp>
        <p:nvSpPr>
          <p:cNvPr id="13" name="TextBox 12"/>
          <p:cNvSpPr txBox="1"/>
          <p:nvPr/>
        </p:nvSpPr>
        <p:spPr>
          <a:xfrm>
            <a:off x="1905000" y="4724400"/>
            <a:ext cx="4648200" cy="369332"/>
          </a:xfrm>
          <a:prstGeom prst="rect">
            <a:avLst/>
          </a:prstGeom>
          <a:noFill/>
        </p:spPr>
        <p:txBody>
          <a:bodyPr wrap="square" rtlCol="1">
            <a:spAutoFit/>
          </a:bodyPr>
          <a:lstStyle/>
          <a:p>
            <a:pPr algn="r" rtl="1"/>
            <a:r>
              <a:rPr lang="fa-IR" dirty="0" smtClean="0">
                <a:cs typeface="B Traffic" pitchFamily="2" charset="-78"/>
              </a:rPr>
              <a:t>ضریب شکست خط </a:t>
            </a:r>
            <a:r>
              <a:rPr lang="en-US" dirty="0" smtClean="0">
                <a:cs typeface="B Traffic" pitchFamily="2" charset="-78"/>
              </a:rPr>
              <a:t>D</a:t>
            </a:r>
            <a:r>
              <a:rPr lang="fa-IR" dirty="0" smtClean="0">
                <a:cs typeface="B Traffic" pitchFamily="2" charset="-78"/>
              </a:rPr>
              <a:t> نور سدیم- </a:t>
            </a:r>
            <a:r>
              <a:rPr lang="en-US" dirty="0" smtClean="0">
                <a:cs typeface="B Traffic" pitchFamily="2" charset="-78"/>
              </a:rPr>
              <a:t>589.3nm</a:t>
            </a:r>
            <a:endParaRPr lang="fa-IR" dirty="0">
              <a:cs typeface="B Traffic" pitchFamily="2" charset="-78"/>
            </a:endParaRPr>
          </a:p>
        </p:txBody>
      </p:sp>
      <p:sp>
        <p:nvSpPr>
          <p:cNvPr id="14" name="TextBox 13"/>
          <p:cNvSpPr txBox="1"/>
          <p:nvPr/>
        </p:nvSpPr>
        <p:spPr>
          <a:xfrm>
            <a:off x="2209800" y="6096000"/>
            <a:ext cx="4267200" cy="369332"/>
          </a:xfrm>
          <a:prstGeom prst="rect">
            <a:avLst/>
          </a:prstGeom>
          <a:noFill/>
        </p:spPr>
        <p:txBody>
          <a:bodyPr wrap="square" rtlCol="1">
            <a:spAutoFit/>
          </a:bodyPr>
          <a:lstStyle/>
          <a:p>
            <a:pPr algn="r" rtl="1"/>
            <a:r>
              <a:rPr lang="fa-IR" dirty="0" smtClean="0">
                <a:cs typeface="B Traffic" pitchFamily="2" charset="-78"/>
              </a:rPr>
              <a:t>ضریب شکست خط </a:t>
            </a:r>
            <a:r>
              <a:rPr lang="en-US" dirty="0" smtClean="0">
                <a:cs typeface="B Traffic" pitchFamily="2" charset="-78"/>
              </a:rPr>
              <a:t>F</a:t>
            </a:r>
            <a:r>
              <a:rPr lang="fa-IR" dirty="0" smtClean="0">
                <a:cs typeface="B Traffic" pitchFamily="2" charset="-78"/>
              </a:rPr>
              <a:t> نور هیدروژن – </a:t>
            </a:r>
            <a:r>
              <a:rPr lang="en-US" dirty="0" smtClean="0">
                <a:cs typeface="B Traffic" pitchFamily="2" charset="-78"/>
              </a:rPr>
              <a:t>486.1nm</a:t>
            </a:r>
            <a:endParaRPr lang="fa-IR" dirty="0">
              <a:cs typeface="B Traffic" pitchFamily="2" charset="-78"/>
            </a:endParaRPr>
          </a:p>
        </p:txBody>
      </p:sp>
      <p:grpSp>
        <p:nvGrpSpPr>
          <p:cNvPr id="20" name="Group 19"/>
          <p:cNvGrpSpPr/>
          <p:nvPr/>
        </p:nvGrpSpPr>
        <p:grpSpPr>
          <a:xfrm>
            <a:off x="5867400" y="2819400"/>
            <a:ext cx="2971800" cy="1371600"/>
            <a:chOff x="5638800" y="3276600"/>
            <a:chExt cx="2971800" cy="1371600"/>
          </a:xfrm>
        </p:grpSpPr>
        <p:sp>
          <p:nvSpPr>
            <p:cNvPr id="16" name="TextBox 15"/>
            <p:cNvSpPr txBox="1"/>
            <p:nvPr/>
          </p:nvSpPr>
          <p:spPr>
            <a:xfrm>
              <a:off x="6705600" y="3505200"/>
              <a:ext cx="1362671" cy="923330"/>
            </a:xfrm>
            <a:prstGeom prst="rect">
              <a:avLst/>
            </a:prstGeom>
            <a:noFill/>
          </p:spPr>
          <p:txBody>
            <a:bodyPr wrap="square" rtlCol="1">
              <a:spAutoFit/>
            </a:bodyPr>
            <a:lstStyle/>
            <a:p>
              <a:pPr algn="r" rtl="1"/>
              <a:r>
                <a:rPr lang="fa-IR" dirty="0" smtClean="0">
                  <a:cs typeface="B Traffic" pitchFamily="2" charset="-78"/>
                </a:rPr>
                <a:t>شیشه </a:t>
              </a:r>
              <a:r>
                <a:rPr lang="en-US" dirty="0" smtClean="0">
                  <a:cs typeface="B Traffic" pitchFamily="2" charset="-78"/>
                </a:rPr>
                <a:t>crown </a:t>
              </a:r>
              <a:r>
                <a:rPr lang="fa-IR" dirty="0" smtClean="0">
                  <a:cs typeface="B Traffic" pitchFamily="2" charset="-78"/>
                </a:rPr>
                <a:t> </a:t>
              </a:r>
            </a:p>
            <a:p>
              <a:pPr algn="r" rtl="1"/>
              <a:endParaRPr lang="fa-IR" dirty="0" smtClean="0">
                <a:cs typeface="B Traffic" pitchFamily="2" charset="-78"/>
              </a:endParaRPr>
            </a:p>
            <a:p>
              <a:pPr algn="r" rtl="1"/>
              <a:r>
                <a:rPr lang="fa-IR" dirty="0" smtClean="0">
                  <a:cs typeface="B Traffic" pitchFamily="2" charset="-78"/>
                </a:rPr>
                <a:t>شیشه </a:t>
              </a:r>
              <a:r>
                <a:rPr lang="en-US" dirty="0" smtClean="0">
                  <a:cs typeface="B Traffic" pitchFamily="2" charset="-78"/>
                </a:rPr>
                <a:t>flint</a:t>
              </a:r>
              <a:endParaRPr lang="fa-IR" dirty="0">
                <a:cs typeface="B Traffic" pitchFamily="2" charset="-78"/>
              </a:endParaRPr>
            </a:p>
          </p:txBody>
        </p:sp>
        <p:graphicFrame>
          <p:nvGraphicFramePr>
            <p:cNvPr id="17" name="Object 16"/>
            <p:cNvGraphicFramePr>
              <a:graphicFrameLocks noChangeAspect="1"/>
            </p:cNvGraphicFramePr>
            <p:nvPr/>
          </p:nvGraphicFramePr>
          <p:xfrm>
            <a:off x="5943600" y="3573045"/>
            <a:ext cx="791362" cy="325855"/>
          </p:xfrm>
          <a:graphic>
            <a:graphicData uri="http://schemas.openxmlformats.org/presentationml/2006/ole">
              <p:oleObj spid="_x0000_s118791" name="Equation" r:id="rId8" imgW="431640" imgH="177480" progId="Equation.3">
                <p:embed/>
              </p:oleObj>
            </a:graphicData>
          </a:graphic>
        </p:graphicFrame>
        <p:graphicFrame>
          <p:nvGraphicFramePr>
            <p:cNvPr id="18" name="Object 17"/>
            <p:cNvGraphicFramePr>
              <a:graphicFrameLocks noChangeAspect="1"/>
            </p:cNvGraphicFramePr>
            <p:nvPr/>
          </p:nvGraphicFramePr>
          <p:xfrm>
            <a:off x="6019800" y="4028240"/>
            <a:ext cx="981290" cy="404060"/>
          </p:xfrm>
          <a:graphic>
            <a:graphicData uri="http://schemas.openxmlformats.org/presentationml/2006/ole">
              <p:oleObj spid="_x0000_s118792" name="Equation" r:id="rId9" imgW="431640" imgH="177480" progId="Equation.3">
                <p:embed/>
              </p:oleObj>
            </a:graphicData>
          </a:graphic>
        </p:graphicFrame>
        <p:sp>
          <p:nvSpPr>
            <p:cNvPr id="19" name="Rectangle 18"/>
            <p:cNvSpPr/>
            <p:nvPr/>
          </p:nvSpPr>
          <p:spPr>
            <a:xfrm>
              <a:off x="5638800" y="3276600"/>
              <a:ext cx="2971800" cy="1371600"/>
            </a:xfrm>
            <a:prstGeom prst="rect">
              <a:avLst/>
            </a:prstGeom>
            <a:solidFill>
              <a:srgbClr val="0070C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21" name="Rounded Rectangle 20"/>
          <p:cNvSpPr/>
          <p:nvPr/>
        </p:nvSpPr>
        <p:spPr>
          <a:xfrm>
            <a:off x="457200" y="4572000"/>
            <a:ext cx="6400800" cy="2133600"/>
          </a:xfrm>
          <a:prstGeom prst="round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Slide Number Placeholder 21"/>
          <p:cNvSpPr>
            <a:spLocks noGrp="1"/>
          </p:cNvSpPr>
          <p:nvPr>
            <p:ph type="sldNum" sz="quarter" idx="12"/>
          </p:nvPr>
        </p:nvSpPr>
        <p:spPr/>
        <p:txBody>
          <a:bodyPr/>
          <a:lstStyle/>
          <a:p>
            <a:fld id="{A1FC3D91-312F-4C3A-B845-951529CF6CD8}" type="slidenum">
              <a:rPr lang="en-US" smtClean="0"/>
              <a:pPr/>
              <a:t>23</a:t>
            </a:fld>
            <a:endParaRPr lang="en-US"/>
          </a:p>
        </p:txBody>
      </p:sp>
      <p:sp>
        <p:nvSpPr>
          <p:cNvPr id="23" name="Footer Placeholder 22"/>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itchFamily="2" charset="-78"/>
              </a:rPr>
              <a:t>روش اصلاح خطای رنگی</a:t>
            </a:r>
            <a:endParaRPr lang="fa-IR" dirty="0">
              <a:solidFill>
                <a:srgbClr val="FF0000"/>
              </a:solidFill>
              <a:cs typeface="B Titr" pitchFamily="2" charset="-78"/>
            </a:endParaRPr>
          </a:p>
        </p:txBody>
      </p:sp>
      <p:pic>
        <p:nvPicPr>
          <p:cNvPr id="5" name="ClipArt Placeholder 4" descr="C:\My Documents\LEC_NOTE\Materials Examination Technique\Optical Microscope\Optical microscope\achromat.jpg"/>
          <p:cNvPicPr>
            <a:picLocks noGrp="1" noChangeAspect="1" noChangeArrowheads="1"/>
          </p:cNvPicPr>
          <p:nvPr>
            <p:ph type="clipArt" sz="half" idx="2"/>
          </p:nvPr>
        </p:nvPicPr>
        <p:blipFill>
          <a:blip r:embed="rId2" cstate="print"/>
          <a:srcRect/>
          <a:stretch>
            <a:fillRect/>
          </a:stretch>
        </p:blipFill>
        <p:spPr bwMode="auto">
          <a:xfrm>
            <a:off x="5137150" y="2914650"/>
            <a:ext cx="2832100" cy="2247900"/>
          </a:xfrm>
          <a:prstGeom prst="rect">
            <a:avLst/>
          </a:prstGeom>
          <a:noFill/>
        </p:spPr>
      </p:pic>
      <p:sp>
        <p:nvSpPr>
          <p:cNvPr id="6" name="Text Box 6"/>
          <p:cNvSpPr txBox="1">
            <a:spLocks noGrp="1" noChangeArrowheads="1"/>
          </p:cNvSpPr>
          <p:nvPr>
            <p:ph type="body" sz="half" idx="1"/>
          </p:nvPr>
        </p:nvSpPr>
        <p:spPr bwMode="auto">
          <a:xfrm>
            <a:off x="685800" y="3429000"/>
            <a:ext cx="3810000" cy="1477328"/>
          </a:xfrm>
          <a:prstGeom prst="rect">
            <a:avLst/>
          </a:prstGeom>
          <a:noFill/>
          <a:ln w="12700">
            <a:noFill/>
            <a:miter lim="800000"/>
            <a:headEnd type="none" w="sm" len="sm"/>
            <a:tailEnd type="none" w="sm" len="sm"/>
          </a:ln>
          <a:effectLst/>
        </p:spPr>
        <p:txBody>
          <a:bodyPr wrap="square">
            <a:spAutoFit/>
          </a:bodyPr>
          <a:lstStyle/>
          <a:p>
            <a:pPr algn="just" rtl="1" eaLnBrk="0" hangingPunct="0"/>
            <a:r>
              <a:rPr lang="fa-IR" sz="1800" b="1" dirty="0" smtClean="0">
                <a:solidFill>
                  <a:srgbClr val="000000"/>
                </a:solidFill>
                <a:cs typeface="B Traffic" pitchFamily="2" charset="-78"/>
              </a:rPr>
              <a:t>عدسی های مختلف محدب و مقعر و از جنس شیشه های مختلف با هم ترکیب می شوند تا خطای رنگی عدسی مرکب حاصله در برخی طول موج ها از بین برود و صفر شود. </a:t>
            </a:r>
            <a:endParaRPr lang="en-US" sz="1800" b="1" dirty="0" smtClean="0">
              <a:solidFill>
                <a:srgbClr val="000000"/>
              </a:solidFill>
              <a:cs typeface="B Traffic" pitchFamily="2" charset="-78"/>
            </a:endParaRPr>
          </a:p>
        </p:txBody>
      </p:sp>
      <p:sp>
        <p:nvSpPr>
          <p:cNvPr id="7" name="Rounded Rectangle 6"/>
          <p:cNvSpPr/>
          <p:nvPr/>
        </p:nvSpPr>
        <p:spPr>
          <a:xfrm>
            <a:off x="381000" y="3352800"/>
            <a:ext cx="4191000" cy="1600200"/>
          </a:xfrm>
          <a:prstGeom prst="roundRect">
            <a:avLst/>
          </a:prstGeom>
          <a:solidFill>
            <a:srgbClr val="C00000">
              <a:alpha val="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Slide Number Placeholder 7"/>
          <p:cNvSpPr>
            <a:spLocks noGrp="1"/>
          </p:cNvSpPr>
          <p:nvPr>
            <p:ph type="sldNum" sz="quarter" idx="12"/>
          </p:nvPr>
        </p:nvSpPr>
        <p:spPr/>
        <p:txBody>
          <a:bodyPr/>
          <a:lstStyle/>
          <a:p>
            <a:fld id="{A1FC3D91-312F-4C3A-B845-951529CF6CD8}" type="slidenum">
              <a:rPr lang="en-US" smtClean="0"/>
              <a:pPr/>
              <a:t>24</a:t>
            </a:fld>
            <a:endParaRPr lang="en-US"/>
          </a:p>
        </p:txBody>
      </p:sp>
      <p:sp>
        <p:nvSpPr>
          <p:cNvPr id="9" name="Footer Placeholder 8"/>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85800" y="304800"/>
            <a:ext cx="7696200" cy="762000"/>
          </a:xfrm>
          <a:ln/>
        </p:spPr>
        <p:txBody>
          <a:bodyPr>
            <a:normAutofit fontScale="90000"/>
          </a:bodyPr>
          <a:lstStyle/>
          <a:p>
            <a:pPr rtl="1"/>
            <a:r>
              <a:rPr lang="fa-IR" sz="3200" b="1" dirty="0" smtClean="0">
                <a:solidFill>
                  <a:srgbClr val="0070C0"/>
                </a:solidFill>
                <a:latin typeface="Verdana" pitchFamily="34" charset="0"/>
                <a:cs typeface="B Traffic" pitchFamily="2" charset="-78"/>
              </a:rPr>
              <a:t>خطا های عدسی ها  </a:t>
            </a:r>
            <a:r>
              <a:rPr lang="en-US" sz="3200" b="1" dirty="0" smtClean="0">
                <a:solidFill>
                  <a:srgbClr val="0070C0"/>
                </a:solidFill>
                <a:latin typeface="Verdana" pitchFamily="34" charset="0"/>
              </a:rPr>
              <a:t>Optical Aberrations</a:t>
            </a:r>
            <a:endParaRPr lang="en-US" sz="3200" b="1" dirty="0">
              <a:solidFill>
                <a:srgbClr val="0070C0"/>
              </a:solidFill>
              <a:latin typeface="Verdana" pitchFamily="34" charset="0"/>
            </a:endParaRPr>
          </a:p>
        </p:txBody>
      </p:sp>
      <p:sp>
        <p:nvSpPr>
          <p:cNvPr id="147459" name="Rectangle 3"/>
          <p:cNvSpPr>
            <a:spLocks noGrp="1" noChangeArrowheads="1"/>
          </p:cNvSpPr>
          <p:nvPr>
            <p:ph type="body" sz="half" idx="1"/>
          </p:nvPr>
        </p:nvSpPr>
        <p:spPr>
          <a:xfrm>
            <a:off x="228600" y="2057400"/>
            <a:ext cx="4648200" cy="2057400"/>
          </a:xfrm>
          <a:ln/>
        </p:spPr>
        <p:txBody>
          <a:bodyPr>
            <a:normAutofit/>
          </a:bodyPr>
          <a:lstStyle/>
          <a:p>
            <a:pPr algn="r" rtl="1">
              <a:lnSpc>
                <a:spcPct val="90000"/>
              </a:lnSpc>
              <a:buClr>
                <a:schemeClr val="bg2"/>
              </a:buClr>
              <a:buSzPct val="140000"/>
              <a:buFont typeface="Wingdings" pitchFamily="2" charset="2"/>
              <a:buChar char="§"/>
            </a:pPr>
            <a:r>
              <a:rPr lang="fa-IR" sz="2400" b="1" dirty="0" smtClean="0">
                <a:solidFill>
                  <a:schemeClr val="tx2"/>
                </a:solidFill>
                <a:latin typeface="Verdana" pitchFamily="34" charset="0"/>
                <a:cs typeface="B Traffic" pitchFamily="2" charset="-78"/>
              </a:rPr>
              <a:t>خطای کروی: شکست نور در کناره های عدسی و  مرکز عدسی متفاوت است.</a:t>
            </a:r>
          </a:p>
          <a:p>
            <a:pPr algn="r" rtl="1">
              <a:lnSpc>
                <a:spcPct val="90000"/>
              </a:lnSpc>
              <a:buClr>
                <a:schemeClr val="bg2"/>
              </a:buClr>
              <a:buSzPct val="140000"/>
              <a:buFont typeface="Wingdings" pitchFamily="2" charset="2"/>
              <a:buChar char="§"/>
            </a:pPr>
            <a:r>
              <a:rPr lang="fa-IR" sz="2400" b="1" dirty="0" smtClean="0">
                <a:solidFill>
                  <a:schemeClr val="tx2"/>
                </a:solidFill>
                <a:latin typeface="Verdana" pitchFamily="34" charset="0"/>
                <a:cs typeface="B Traffic" pitchFamily="2" charset="-78"/>
              </a:rPr>
              <a:t>باعث می شود تصویر تار باشد.</a:t>
            </a:r>
            <a:endParaRPr lang="en-US" sz="2400" b="1" dirty="0" smtClean="0">
              <a:solidFill>
                <a:schemeClr val="tx2"/>
              </a:solidFill>
              <a:latin typeface="Verdana" pitchFamily="34" charset="0"/>
              <a:cs typeface="B Traffic" pitchFamily="2" charset="-78"/>
            </a:endParaRPr>
          </a:p>
        </p:txBody>
      </p:sp>
      <p:pic>
        <p:nvPicPr>
          <p:cNvPr id="147460" name="Picture 4" descr="C:\My Documents\LEC_NOTE\Materials Examination Technique\Optical Microscope\Optical microscope\spherical.jpg"/>
          <p:cNvPicPr>
            <a:picLocks noChangeAspect="1" noChangeArrowheads="1"/>
          </p:cNvPicPr>
          <p:nvPr/>
        </p:nvPicPr>
        <p:blipFill>
          <a:blip r:embed="rId3" cstate="print"/>
          <a:srcRect/>
          <a:stretch>
            <a:fillRect/>
          </a:stretch>
        </p:blipFill>
        <p:spPr bwMode="auto">
          <a:xfrm>
            <a:off x="5029200" y="1676400"/>
            <a:ext cx="3276600" cy="3121025"/>
          </a:xfrm>
          <a:prstGeom prst="rect">
            <a:avLst/>
          </a:prstGeom>
          <a:noFill/>
        </p:spPr>
      </p:pic>
      <p:sp>
        <p:nvSpPr>
          <p:cNvPr id="147461" name="Rectangle 5"/>
          <p:cNvSpPr>
            <a:spLocks noChangeArrowheads="1"/>
          </p:cNvSpPr>
          <p:nvPr/>
        </p:nvSpPr>
        <p:spPr bwMode="auto">
          <a:xfrm>
            <a:off x="5867400" y="4800600"/>
            <a:ext cx="1752600" cy="304800"/>
          </a:xfrm>
          <a:prstGeom prst="rect">
            <a:avLst/>
          </a:prstGeom>
          <a:solidFill>
            <a:schemeClr val="bg1"/>
          </a:solidFill>
          <a:ln w="9525">
            <a:noFill/>
            <a:miter lim="800000"/>
            <a:headEnd/>
            <a:tailEnd/>
          </a:ln>
          <a:effectLst/>
        </p:spPr>
        <p:txBody>
          <a:bodyPr wrap="none" anchor="ctr"/>
          <a:lstStyle/>
          <a:p>
            <a:endParaRPr lang="fa-IR"/>
          </a:p>
        </p:txBody>
      </p:sp>
      <p:sp>
        <p:nvSpPr>
          <p:cNvPr id="147462" name="Text Box 6"/>
          <p:cNvSpPr txBox="1">
            <a:spLocks noChangeArrowheads="1"/>
          </p:cNvSpPr>
          <p:nvPr/>
        </p:nvSpPr>
        <p:spPr bwMode="auto">
          <a:xfrm>
            <a:off x="838200" y="5867400"/>
            <a:ext cx="7788275" cy="396875"/>
          </a:xfrm>
          <a:prstGeom prst="rect">
            <a:avLst/>
          </a:prstGeom>
          <a:noFill/>
          <a:ln w="12700">
            <a:noFill/>
            <a:miter lim="800000"/>
            <a:headEnd type="none" w="sm" len="sm"/>
            <a:tailEnd type="none" w="sm" len="sm"/>
          </a:ln>
          <a:effectLst/>
        </p:spPr>
        <p:txBody>
          <a:bodyPr>
            <a:spAutoFit/>
          </a:bodyPr>
          <a:lstStyle/>
          <a:p>
            <a:pPr eaLnBrk="0" hangingPunct="0"/>
            <a:endParaRPr lang="fa-IR" sz="2000">
              <a:solidFill>
                <a:srgbClr val="000000"/>
              </a:solidFill>
            </a:endParaRPr>
          </a:p>
        </p:txBody>
      </p:sp>
      <p:grpSp>
        <p:nvGrpSpPr>
          <p:cNvPr id="9" name="Group 8"/>
          <p:cNvGrpSpPr/>
          <p:nvPr/>
        </p:nvGrpSpPr>
        <p:grpSpPr>
          <a:xfrm>
            <a:off x="990600" y="4572000"/>
            <a:ext cx="4800600" cy="1219200"/>
            <a:chOff x="990600" y="4572000"/>
            <a:chExt cx="4800600" cy="1219200"/>
          </a:xfrm>
        </p:grpSpPr>
        <p:sp>
          <p:nvSpPr>
            <p:cNvPr id="7" name="Rectangle 6"/>
            <p:cNvSpPr/>
            <p:nvPr/>
          </p:nvSpPr>
          <p:spPr>
            <a:xfrm>
              <a:off x="990600" y="4876800"/>
              <a:ext cx="4572000" cy="646331"/>
            </a:xfrm>
            <a:prstGeom prst="rect">
              <a:avLst/>
            </a:prstGeom>
          </p:spPr>
          <p:txBody>
            <a:bodyPr wrap="square">
              <a:spAutoFit/>
            </a:bodyPr>
            <a:lstStyle/>
            <a:p>
              <a:pPr algn="r" rtl="1"/>
              <a:r>
                <a:rPr lang="fa-IR" dirty="0" smtClean="0">
                  <a:solidFill>
                    <a:srgbClr val="FF0000"/>
                  </a:solidFill>
                  <a:latin typeface="Verdana" pitchFamily="34" charset="0"/>
                  <a:cs typeface="B Traffic" pitchFamily="2" charset="-78"/>
                </a:rPr>
                <a:t>خطای کروی </a:t>
              </a:r>
              <a:r>
                <a:rPr lang="en-US" dirty="0" smtClean="0">
                  <a:solidFill>
                    <a:srgbClr val="FF0000"/>
                  </a:solidFill>
                  <a:latin typeface="Verdana" pitchFamily="34" charset="0"/>
                  <a:cs typeface="B Traffic" pitchFamily="2" charset="-78"/>
                </a:rPr>
                <a:t>spherical aberration</a:t>
              </a:r>
              <a:r>
                <a:rPr lang="fa-IR" dirty="0" smtClean="0">
                  <a:solidFill>
                    <a:srgbClr val="FF0000"/>
                  </a:solidFill>
                  <a:latin typeface="Verdana" pitchFamily="34" charset="0"/>
                  <a:cs typeface="B Traffic" pitchFamily="2" charset="-78"/>
                </a:rPr>
                <a:t> به علت نقائصی در کروی بودن عدسی هاست.</a:t>
              </a:r>
            </a:p>
          </p:txBody>
        </p:sp>
        <p:sp>
          <p:nvSpPr>
            <p:cNvPr id="8" name="Rounded Rectangle 7"/>
            <p:cNvSpPr/>
            <p:nvPr/>
          </p:nvSpPr>
          <p:spPr>
            <a:xfrm>
              <a:off x="1143000" y="4572000"/>
              <a:ext cx="4648200" cy="12192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10" name="Slide Number Placeholder 9"/>
          <p:cNvSpPr>
            <a:spLocks noGrp="1"/>
          </p:cNvSpPr>
          <p:nvPr>
            <p:ph type="sldNum" sz="quarter" idx="12"/>
          </p:nvPr>
        </p:nvSpPr>
        <p:spPr/>
        <p:txBody>
          <a:bodyPr/>
          <a:lstStyle/>
          <a:p>
            <a:fld id="{A1FC3D91-312F-4C3A-B845-951529CF6CD8}" type="slidenum">
              <a:rPr lang="en-US" smtClean="0"/>
              <a:pPr/>
              <a:t>25</a:t>
            </a:fld>
            <a:endParaRPr lang="en-US"/>
          </a:p>
        </p:txBody>
      </p:sp>
      <p:sp>
        <p:nvSpPr>
          <p:cNvPr id="11" name="Footer Placeholder 10"/>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sz="half" idx="1"/>
          </p:nvPr>
        </p:nvSpPr>
        <p:spPr>
          <a:xfrm>
            <a:off x="0" y="1905000"/>
            <a:ext cx="3657600" cy="2514600"/>
          </a:xfrm>
          <a:ln/>
        </p:spPr>
        <p:txBody>
          <a:bodyPr>
            <a:normAutofit/>
          </a:bodyPr>
          <a:lstStyle/>
          <a:p>
            <a:pPr algn="r" rtl="1">
              <a:lnSpc>
                <a:spcPct val="90000"/>
              </a:lnSpc>
              <a:buClr>
                <a:schemeClr val="bg2"/>
              </a:buClr>
              <a:buSzPct val="140000"/>
              <a:buFont typeface="Wingdings" pitchFamily="2" charset="2"/>
              <a:buChar char="§"/>
            </a:pPr>
            <a:r>
              <a:rPr lang="fa-IR" sz="2400" b="1" dirty="0" smtClean="0">
                <a:solidFill>
                  <a:srgbClr val="FF0000"/>
                </a:solidFill>
                <a:latin typeface="Verdana" pitchFamily="34" charset="0"/>
                <a:cs typeface="B Traffic" pitchFamily="2" charset="-78"/>
              </a:rPr>
              <a:t>آستیگماتیسم</a:t>
            </a:r>
            <a:r>
              <a:rPr lang="fa-IR" sz="2400" b="1" dirty="0" smtClean="0">
                <a:solidFill>
                  <a:schemeClr val="tx2"/>
                </a:solidFill>
                <a:latin typeface="Verdana" pitchFamily="34" charset="0"/>
                <a:cs typeface="B Traffic" pitchFamily="2" charset="-78"/>
              </a:rPr>
              <a:t> </a:t>
            </a:r>
            <a:r>
              <a:rPr lang="en-US" sz="2400" b="1" dirty="0" smtClean="0">
                <a:solidFill>
                  <a:srgbClr val="FF0000"/>
                </a:solidFill>
                <a:latin typeface="Verdana" pitchFamily="34" charset="0"/>
                <a:cs typeface="B Traffic" pitchFamily="2" charset="-78"/>
              </a:rPr>
              <a:t>Astigmatism</a:t>
            </a:r>
            <a:r>
              <a:rPr lang="fa-IR" sz="2400" b="1" dirty="0" smtClean="0">
                <a:solidFill>
                  <a:schemeClr val="tx2"/>
                </a:solidFill>
                <a:latin typeface="Verdana" pitchFamily="34" charset="0"/>
                <a:cs typeface="B Traffic" pitchFamily="2" charset="-78"/>
              </a:rPr>
              <a:t> : تصویر یک نقطه غیر واقع بر محور به صورت یک دیسک و یا خطوط غیر شفاف ظاهر می شود.</a:t>
            </a:r>
            <a:endParaRPr lang="en-US" sz="2400" b="1" dirty="0" smtClean="0">
              <a:solidFill>
                <a:schemeClr val="tx2"/>
              </a:solidFill>
              <a:latin typeface="Verdana" pitchFamily="34" charset="0"/>
              <a:cs typeface="B Traffic" pitchFamily="2" charset="-78"/>
            </a:endParaRPr>
          </a:p>
          <a:p>
            <a:pPr>
              <a:lnSpc>
                <a:spcPct val="90000"/>
              </a:lnSpc>
              <a:buClr>
                <a:schemeClr val="bg2"/>
              </a:buClr>
              <a:buSzPct val="140000"/>
              <a:buNone/>
            </a:pPr>
            <a:endParaRPr lang="en-US" sz="2400" dirty="0">
              <a:solidFill>
                <a:schemeClr val="tx2"/>
              </a:solidFill>
              <a:latin typeface="Verdana" pitchFamily="34" charset="0"/>
              <a:cs typeface="B Traffic" pitchFamily="2" charset="-78"/>
            </a:endParaRPr>
          </a:p>
        </p:txBody>
      </p:sp>
      <p:pic>
        <p:nvPicPr>
          <p:cNvPr id="151555" name="Picture 3" descr="C:\My Documents\LEC_NOTE\Materials Examination Technique\Optical Microscope\Optical microscope\astigmatism.jpg"/>
          <p:cNvPicPr>
            <a:picLocks noChangeAspect="1" noChangeArrowheads="1"/>
          </p:cNvPicPr>
          <p:nvPr/>
        </p:nvPicPr>
        <p:blipFill>
          <a:blip r:embed="rId3" cstate="print"/>
          <a:srcRect/>
          <a:stretch>
            <a:fillRect/>
          </a:stretch>
        </p:blipFill>
        <p:spPr bwMode="auto">
          <a:xfrm>
            <a:off x="3810000" y="1371600"/>
            <a:ext cx="5080000" cy="3581400"/>
          </a:xfrm>
          <a:prstGeom prst="rect">
            <a:avLst/>
          </a:prstGeom>
          <a:noFill/>
        </p:spPr>
      </p:pic>
      <p:sp>
        <p:nvSpPr>
          <p:cNvPr id="151556" name="Rectangle 4"/>
          <p:cNvSpPr>
            <a:spLocks noGrp="1" noChangeArrowheads="1"/>
          </p:cNvSpPr>
          <p:nvPr>
            <p:ph type="title"/>
          </p:nvPr>
        </p:nvSpPr>
        <p:spPr>
          <a:xfrm>
            <a:off x="533400" y="0"/>
            <a:ext cx="7772400" cy="1143000"/>
          </a:xfrm>
          <a:noFill/>
          <a:ln/>
        </p:spPr>
        <p:txBody>
          <a:bodyPr/>
          <a:lstStyle/>
          <a:p>
            <a:pPr rtl="1"/>
            <a:r>
              <a:rPr lang="fa-IR" sz="3200" b="1" dirty="0" smtClean="0">
                <a:solidFill>
                  <a:srgbClr val="0070C0"/>
                </a:solidFill>
                <a:latin typeface="Verdana" pitchFamily="34" charset="0"/>
                <a:cs typeface="B Traffic" pitchFamily="2" charset="-78"/>
              </a:rPr>
              <a:t>خطا های عدسی ها  </a:t>
            </a:r>
            <a:r>
              <a:rPr lang="en-US" sz="3200" b="1" dirty="0" smtClean="0">
                <a:solidFill>
                  <a:srgbClr val="0070C0"/>
                </a:solidFill>
                <a:latin typeface="Verdana" pitchFamily="34" charset="0"/>
              </a:rPr>
              <a:t>Optical Aberrations</a:t>
            </a:r>
            <a:endParaRPr lang="en-US" sz="3200" b="1" dirty="0">
              <a:solidFill>
                <a:srgbClr val="0070C0"/>
              </a:solidFill>
              <a:latin typeface="Verdana" pitchFamily="34" charset="0"/>
            </a:endParaRPr>
          </a:p>
        </p:txBody>
      </p:sp>
      <p:sp>
        <p:nvSpPr>
          <p:cNvPr id="151557" name="Rectangle 5"/>
          <p:cNvSpPr>
            <a:spLocks noChangeArrowheads="1"/>
          </p:cNvSpPr>
          <p:nvPr/>
        </p:nvSpPr>
        <p:spPr bwMode="auto">
          <a:xfrm>
            <a:off x="7010400" y="4648200"/>
            <a:ext cx="838200" cy="304800"/>
          </a:xfrm>
          <a:prstGeom prst="rect">
            <a:avLst/>
          </a:prstGeom>
          <a:solidFill>
            <a:schemeClr val="bg1"/>
          </a:solidFill>
          <a:ln w="9525">
            <a:noFill/>
            <a:miter lim="800000"/>
            <a:headEnd/>
            <a:tailEnd/>
          </a:ln>
          <a:effectLst/>
        </p:spPr>
        <p:txBody>
          <a:bodyPr wrap="none" anchor="ctr"/>
          <a:lstStyle/>
          <a:p>
            <a:endParaRPr lang="fa-IR"/>
          </a:p>
        </p:txBody>
      </p:sp>
      <p:sp>
        <p:nvSpPr>
          <p:cNvPr id="151558" name="Text Box 6"/>
          <p:cNvSpPr txBox="1">
            <a:spLocks noChangeArrowheads="1"/>
          </p:cNvSpPr>
          <p:nvPr/>
        </p:nvSpPr>
        <p:spPr bwMode="auto">
          <a:xfrm>
            <a:off x="3565525" y="3917950"/>
            <a:ext cx="393700"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b="1">
                <a:solidFill>
                  <a:schemeClr val="accent2"/>
                </a:solidFill>
              </a:rPr>
              <a:t>o</a:t>
            </a:r>
          </a:p>
        </p:txBody>
      </p:sp>
      <p:sp>
        <p:nvSpPr>
          <p:cNvPr id="151559" name="Text Box 7"/>
          <p:cNvSpPr txBox="1">
            <a:spLocks noChangeArrowheads="1"/>
          </p:cNvSpPr>
          <p:nvPr/>
        </p:nvSpPr>
        <p:spPr bwMode="auto">
          <a:xfrm>
            <a:off x="8670925" y="3130550"/>
            <a:ext cx="381000" cy="396875"/>
          </a:xfrm>
          <a:prstGeom prst="rect">
            <a:avLst/>
          </a:prstGeom>
          <a:noFill/>
          <a:ln w="12700">
            <a:noFill/>
            <a:miter lim="800000"/>
            <a:headEnd type="none" w="sm" len="sm"/>
            <a:tailEnd type="none" w="sm" len="sm"/>
          </a:ln>
          <a:effectLst/>
        </p:spPr>
        <p:txBody>
          <a:bodyPr wrap="none">
            <a:spAutoFit/>
          </a:bodyPr>
          <a:lstStyle/>
          <a:p>
            <a:pPr eaLnBrk="0" hangingPunct="0"/>
            <a:r>
              <a:rPr lang="en-US" sz="2000" b="1">
                <a:solidFill>
                  <a:schemeClr val="accent2"/>
                </a:solidFill>
              </a:rPr>
              <a:t>A</a:t>
            </a:r>
          </a:p>
        </p:txBody>
      </p:sp>
      <p:sp>
        <p:nvSpPr>
          <p:cNvPr id="8" name="Rectangle 7"/>
          <p:cNvSpPr/>
          <p:nvPr/>
        </p:nvSpPr>
        <p:spPr>
          <a:xfrm>
            <a:off x="2133600" y="5486400"/>
            <a:ext cx="4572000" cy="923330"/>
          </a:xfrm>
          <a:prstGeom prst="rect">
            <a:avLst/>
          </a:prstGeom>
        </p:spPr>
        <p:txBody>
          <a:bodyPr>
            <a:spAutoFit/>
          </a:bodyPr>
          <a:lstStyle/>
          <a:p>
            <a:r>
              <a:rPr lang="en-US" dirty="0" smtClean="0">
                <a:solidFill>
                  <a:srgbClr val="FF3300"/>
                </a:solidFill>
              </a:rPr>
              <a:t>Astigmatism, field curvature and </a:t>
            </a:r>
            <a:r>
              <a:rPr lang="en-US" dirty="0" err="1" smtClean="0">
                <a:solidFill>
                  <a:srgbClr val="FF3300"/>
                </a:solidFill>
              </a:rPr>
              <a:t>comatic</a:t>
            </a:r>
            <a:r>
              <a:rPr lang="en-US" dirty="0" smtClean="0">
                <a:solidFill>
                  <a:srgbClr val="FF3300"/>
                </a:solidFill>
              </a:rPr>
              <a:t> aberrations are easily corrected with proper lens fabrication.</a:t>
            </a:r>
            <a:endParaRPr lang="en-US" dirty="0">
              <a:solidFill>
                <a:srgbClr val="FF3300"/>
              </a:solidFill>
            </a:endParaRPr>
          </a:p>
        </p:txBody>
      </p:sp>
      <p:sp>
        <p:nvSpPr>
          <p:cNvPr id="9" name="Rounded Rectangle 8"/>
          <p:cNvSpPr/>
          <p:nvPr/>
        </p:nvSpPr>
        <p:spPr>
          <a:xfrm>
            <a:off x="1524000" y="5334000"/>
            <a:ext cx="5486400" cy="1219200"/>
          </a:xfrm>
          <a:prstGeom prst="round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Slide Number Placeholder 9"/>
          <p:cNvSpPr>
            <a:spLocks noGrp="1"/>
          </p:cNvSpPr>
          <p:nvPr>
            <p:ph type="sldNum" sz="quarter" idx="12"/>
          </p:nvPr>
        </p:nvSpPr>
        <p:spPr/>
        <p:txBody>
          <a:bodyPr/>
          <a:lstStyle/>
          <a:p>
            <a:fld id="{A1FC3D91-312F-4C3A-B845-951529CF6CD8}" type="slidenum">
              <a:rPr lang="en-US" smtClean="0"/>
              <a:pPr/>
              <a:t>26</a:t>
            </a:fld>
            <a:endParaRPr lang="en-US"/>
          </a:p>
        </p:txBody>
      </p:sp>
      <p:sp>
        <p:nvSpPr>
          <p:cNvPr id="11" name="Footer Placeholder 10"/>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sz="half" idx="1"/>
          </p:nvPr>
        </p:nvSpPr>
        <p:spPr>
          <a:xfrm>
            <a:off x="533400" y="1295400"/>
            <a:ext cx="3810000" cy="4114800"/>
          </a:xfrm>
          <a:ln/>
        </p:spPr>
        <p:txBody>
          <a:bodyPr>
            <a:normAutofit/>
          </a:bodyPr>
          <a:lstStyle/>
          <a:p>
            <a:pPr algn="r" rtl="1">
              <a:lnSpc>
                <a:spcPct val="90000"/>
              </a:lnSpc>
              <a:buClr>
                <a:schemeClr val="bg2"/>
              </a:buClr>
              <a:buSzPct val="140000"/>
              <a:buFont typeface="Wingdings" pitchFamily="2" charset="2"/>
              <a:buChar char="§"/>
            </a:pPr>
            <a:r>
              <a:rPr lang="fa-IR" sz="2400" b="1" dirty="0" smtClean="0">
                <a:solidFill>
                  <a:srgbClr val="FF0000"/>
                </a:solidFill>
                <a:latin typeface="Verdana" pitchFamily="34" charset="0"/>
                <a:cs typeface="B Traffic" pitchFamily="2" charset="-78"/>
              </a:rPr>
              <a:t>انحنای میدان:</a:t>
            </a:r>
            <a:endParaRPr lang="en-US" sz="2400" b="1" dirty="0" smtClean="0">
              <a:solidFill>
                <a:srgbClr val="FF0000"/>
              </a:solidFill>
              <a:latin typeface="Verdana" pitchFamily="34" charset="0"/>
              <a:cs typeface="B Traffic" pitchFamily="2" charset="-78"/>
            </a:endParaRPr>
          </a:p>
          <a:p>
            <a:pPr algn="r">
              <a:lnSpc>
                <a:spcPct val="90000"/>
              </a:lnSpc>
              <a:buClr>
                <a:schemeClr val="bg2"/>
              </a:buClr>
              <a:buSzPct val="140000"/>
              <a:buFont typeface="Wingdings" pitchFamily="2" charset="2"/>
              <a:buChar char="§"/>
            </a:pPr>
            <a:r>
              <a:rPr lang="en-US" sz="2400" b="1" dirty="0" smtClean="0">
                <a:solidFill>
                  <a:srgbClr val="FF0000"/>
                </a:solidFill>
                <a:latin typeface="Verdana" pitchFamily="34" charset="0"/>
                <a:cs typeface="B Traffic" pitchFamily="2" charset="-78"/>
              </a:rPr>
              <a:t>Curvature </a:t>
            </a:r>
            <a:r>
              <a:rPr lang="en-US" sz="2400" b="1" dirty="0">
                <a:solidFill>
                  <a:srgbClr val="FF0000"/>
                </a:solidFill>
                <a:latin typeface="Verdana" pitchFamily="34" charset="0"/>
                <a:cs typeface="B Traffic" pitchFamily="2" charset="-78"/>
              </a:rPr>
              <a:t>of Field</a:t>
            </a:r>
            <a:r>
              <a:rPr lang="en-US" sz="2400" dirty="0">
                <a:solidFill>
                  <a:srgbClr val="FF0000"/>
                </a:solidFill>
                <a:latin typeface="Verdana" pitchFamily="34" charset="0"/>
                <a:cs typeface="B Traffic" pitchFamily="2" charset="-78"/>
              </a:rPr>
              <a:t> </a:t>
            </a:r>
            <a:r>
              <a:rPr lang="en-US" sz="2400" dirty="0" smtClean="0">
                <a:solidFill>
                  <a:srgbClr val="000000"/>
                </a:solidFill>
                <a:latin typeface="Verdana" pitchFamily="34" charset="0"/>
                <a:cs typeface="B Traffic" pitchFamily="2" charset="-78"/>
              </a:rPr>
              <a:t>– </a:t>
            </a:r>
          </a:p>
          <a:p>
            <a:pPr algn="r" rtl="1">
              <a:lnSpc>
                <a:spcPct val="90000"/>
              </a:lnSpc>
              <a:buClr>
                <a:schemeClr val="bg2"/>
              </a:buClr>
              <a:buSzPct val="140000"/>
              <a:buFont typeface="Wingdings" pitchFamily="2" charset="2"/>
              <a:buChar char="§"/>
            </a:pPr>
            <a:r>
              <a:rPr lang="fa-IR" sz="2400" dirty="0" smtClean="0">
                <a:solidFill>
                  <a:srgbClr val="000000"/>
                </a:solidFill>
                <a:latin typeface="Verdana" pitchFamily="34" charset="0"/>
                <a:cs typeface="B Traffic" pitchFamily="2" charset="-78"/>
              </a:rPr>
              <a:t>تصویر به صورت خمیده تشکیل می گردد. در عکاسی مشکل ایجاد می کند.</a:t>
            </a:r>
            <a:endParaRPr lang="en-US" sz="2400" dirty="0">
              <a:solidFill>
                <a:srgbClr val="000000"/>
              </a:solidFill>
              <a:latin typeface="Verdana" pitchFamily="34" charset="0"/>
              <a:cs typeface="B Traffic" pitchFamily="2" charset="-78"/>
            </a:endParaRPr>
          </a:p>
        </p:txBody>
      </p:sp>
      <p:pic>
        <p:nvPicPr>
          <p:cNvPr id="153603" name="Picture 3" descr="C:\My Documents\LEC_NOTE\Materials Examination Technique\Optical Microscope\Optical microscope\fieldcurvature.jpg"/>
          <p:cNvPicPr>
            <a:picLocks noChangeAspect="1" noChangeArrowheads="1"/>
          </p:cNvPicPr>
          <p:nvPr/>
        </p:nvPicPr>
        <p:blipFill>
          <a:blip r:embed="rId3" cstate="print"/>
          <a:srcRect/>
          <a:stretch>
            <a:fillRect/>
          </a:stretch>
        </p:blipFill>
        <p:spPr bwMode="auto">
          <a:xfrm>
            <a:off x="4572000" y="1752600"/>
            <a:ext cx="3886200" cy="3127375"/>
          </a:xfrm>
          <a:prstGeom prst="rect">
            <a:avLst/>
          </a:prstGeom>
          <a:noFill/>
        </p:spPr>
      </p:pic>
      <p:sp>
        <p:nvSpPr>
          <p:cNvPr id="153604" name="Rectangle 4"/>
          <p:cNvSpPr>
            <a:spLocks noGrp="1" noChangeArrowheads="1"/>
          </p:cNvSpPr>
          <p:nvPr>
            <p:ph type="title"/>
          </p:nvPr>
        </p:nvSpPr>
        <p:spPr>
          <a:xfrm>
            <a:off x="533400" y="0"/>
            <a:ext cx="7772400" cy="1143000"/>
          </a:xfrm>
          <a:noFill/>
          <a:ln/>
        </p:spPr>
        <p:txBody>
          <a:bodyPr/>
          <a:lstStyle/>
          <a:p>
            <a:pPr rtl="1"/>
            <a:r>
              <a:rPr lang="fa-IR" sz="3200" b="1" dirty="0" smtClean="0">
                <a:solidFill>
                  <a:srgbClr val="0070C0"/>
                </a:solidFill>
                <a:latin typeface="Verdana" pitchFamily="34" charset="0"/>
                <a:cs typeface="B Traffic" pitchFamily="2" charset="-78"/>
              </a:rPr>
              <a:t>خطا های عدسی ها  </a:t>
            </a:r>
            <a:r>
              <a:rPr lang="en-US" sz="3200" b="1" dirty="0" smtClean="0">
                <a:solidFill>
                  <a:srgbClr val="0070C0"/>
                </a:solidFill>
                <a:latin typeface="Verdana" pitchFamily="34" charset="0"/>
              </a:rPr>
              <a:t>Optical Aberrations</a:t>
            </a:r>
            <a:endParaRPr lang="en-US" sz="3200" b="1" dirty="0">
              <a:solidFill>
                <a:srgbClr val="0070C0"/>
              </a:solidFill>
              <a:latin typeface="Verdana" pitchFamily="34" charset="0"/>
            </a:endParaRPr>
          </a:p>
        </p:txBody>
      </p:sp>
      <p:sp>
        <p:nvSpPr>
          <p:cNvPr id="153605" name="Rectangle 5"/>
          <p:cNvSpPr>
            <a:spLocks noChangeArrowheads="1"/>
          </p:cNvSpPr>
          <p:nvPr/>
        </p:nvSpPr>
        <p:spPr bwMode="auto">
          <a:xfrm>
            <a:off x="5943600" y="4572000"/>
            <a:ext cx="1295400" cy="304800"/>
          </a:xfrm>
          <a:prstGeom prst="rect">
            <a:avLst/>
          </a:prstGeom>
          <a:solidFill>
            <a:schemeClr val="bg1"/>
          </a:solidFill>
          <a:ln w="9525">
            <a:noFill/>
            <a:miter lim="800000"/>
            <a:headEnd/>
            <a:tailEnd/>
          </a:ln>
          <a:effectLst/>
        </p:spPr>
        <p:txBody>
          <a:bodyPr wrap="none" anchor="ctr"/>
          <a:lstStyle/>
          <a:p>
            <a:endParaRPr lang="fa-IR"/>
          </a:p>
        </p:txBody>
      </p:sp>
      <p:sp>
        <p:nvSpPr>
          <p:cNvPr id="6" name="Slide Number Placeholder 5"/>
          <p:cNvSpPr>
            <a:spLocks noGrp="1"/>
          </p:cNvSpPr>
          <p:nvPr>
            <p:ph type="sldNum" sz="quarter" idx="12"/>
          </p:nvPr>
        </p:nvSpPr>
        <p:spPr/>
        <p:txBody>
          <a:bodyPr/>
          <a:lstStyle/>
          <a:p>
            <a:fld id="{A1FC3D91-312F-4C3A-B845-951529CF6CD8}" type="slidenum">
              <a:rPr lang="en-US" smtClean="0"/>
              <a:pPr/>
              <a:t>27</a:t>
            </a:fld>
            <a:endParaRPr lang="en-US"/>
          </a:p>
        </p:txBody>
      </p:sp>
      <p:sp>
        <p:nvSpPr>
          <p:cNvPr id="7" name="Footer Placeholder 6"/>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sz="half" idx="1"/>
          </p:nvPr>
        </p:nvSpPr>
        <p:spPr>
          <a:xfrm>
            <a:off x="228600" y="1371600"/>
            <a:ext cx="3962400" cy="2590800"/>
          </a:xfrm>
          <a:ln/>
        </p:spPr>
        <p:txBody>
          <a:bodyPr>
            <a:normAutofit/>
          </a:bodyPr>
          <a:lstStyle/>
          <a:p>
            <a:pPr algn="r" rtl="1">
              <a:buClr>
                <a:schemeClr val="bg2"/>
              </a:buClr>
              <a:buSzPct val="140000"/>
              <a:buNone/>
            </a:pPr>
            <a:r>
              <a:rPr lang="fa-IR" sz="2400" b="1" dirty="0" smtClean="0">
                <a:solidFill>
                  <a:srgbClr val="FF0000"/>
                </a:solidFill>
                <a:latin typeface="Verdana" pitchFamily="34" charset="0"/>
                <a:cs typeface="B Traffic" pitchFamily="2" charset="-78"/>
              </a:rPr>
              <a:t>کما </a:t>
            </a:r>
            <a:r>
              <a:rPr lang="en-US" sz="2400" b="1" dirty="0" smtClean="0">
                <a:solidFill>
                  <a:srgbClr val="FF0000"/>
                </a:solidFill>
                <a:latin typeface="Verdana" pitchFamily="34" charset="0"/>
                <a:cs typeface="B Traffic" pitchFamily="2" charset="-78"/>
              </a:rPr>
              <a:t>Coma</a:t>
            </a:r>
            <a:r>
              <a:rPr lang="en-US" sz="2400" dirty="0" smtClean="0">
                <a:solidFill>
                  <a:srgbClr val="FF0000"/>
                </a:solidFill>
                <a:latin typeface="Verdana" pitchFamily="34" charset="0"/>
                <a:cs typeface="B Traffic" pitchFamily="2" charset="-78"/>
              </a:rPr>
              <a:t> – </a:t>
            </a:r>
          </a:p>
          <a:p>
            <a:pPr algn="r" rtl="1">
              <a:buClr>
                <a:schemeClr val="bg2"/>
              </a:buClr>
              <a:buSzPct val="140000"/>
              <a:buNone/>
            </a:pPr>
            <a:r>
              <a:rPr lang="fa-IR" sz="2400" dirty="0" smtClean="0">
                <a:solidFill>
                  <a:srgbClr val="000000"/>
                </a:solidFill>
                <a:latin typeface="Verdana" pitchFamily="34" charset="0"/>
                <a:cs typeface="B Traffic" pitchFamily="2" charset="-78"/>
              </a:rPr>
              <a:t>این خطا مشابه خطای کروی است. ولی بیشتر در نقاط خارج از محور و نیز هنگامی که میکروسکوپ تنظیم نباشد روی می دهد.</a:t>
            </a:r>
            <a:endParaRPr lang="en-US" sz="2400" dirty="0">
              <a:solidFill>
                <a:srgbClr val="000000"/>
              </a:solidFill>
              <a:latin typeface="Verdana" pitchFamily="34" charset="0"/>
              <a:cs typeface="B Traffic" pitchFamily="2" charset="-78"/>
            </a:endParaRPr>
          </a:p>
        </p:txBody>
      </p:sp>
      <p:sp>
        <p:nvSpPr>
          <p:cNvPr id="154627" name="Rectangle 3"/>
          <p:cNvSpPr>
            <a:spLocks noGrp="1" noChangeArrowheads="1"/>
          </p:cNvSpPr>
          <p:nvPr>
            <p:ph type="title"/>
          </p:nvPr>
        </p:nvSpPr>
        <p:spPr>
          <a:xfrm>
            <a:off x="457200" y="0"/>
            <a:ext cx="7772400" cy="1143000"/>
          </a:xfrm>
          <a:noFill/>
          <a:ln/>
        </p:spPr>
        <p:txBody>
          <a:bodyPr/>
          <a:lstStyle/>
          <a:p>
            <a:pPr rtl="1"/>
            <a:r>
              <a:rPr lang="fa-IR" sz="3200" b="1" dirty="0" smtClean="0">
                <a:solidFill>
                  <a:srgbClr val="0070C0"/>
                </a:solidFill>
                <a:latin typeface="Verdana" pitchFamily="34" charset="0"/>
                <a:cs typeface="B Traffic" pitchFamily="2" charset="-78"/>
              </a:rPr>
              <a:t>خطا های عدسی ها  </a:t>
            </a:r>
            <a:r>
              <a:rPr lang="en-US" sz="3200" b="1" dirty="0" smtClean="0">
                <a:solidFill>
                  <a:srgbClr val="0070C0"/>
                </a:solidFill>
                <a:latin typeface="Verdana" pitchFamily="34" charset="0"/>
              </a:rPr>
              <a:t>Optical Aberrations</a:t>
            </a:r>
            <a:endParaRPr lang="en-US" sz="3200" b="1" dirty="0">
              <a:solidFill>
                <a:srgbClr val="0070C0"/>
              </a:solidFill>
              <a:latin typeface="Verdana" pitchFamily="34" charset="0"/>
            </a:endParaRPr>
          </a:p>
        </p:txBody>
      </p:sp>
      <p:pic>
        <p:nvPicPr>
          <p:cNvPr id="154628" name="Picture 4" descr="C:\My Documents\LEC_NOTE\Materials Examination Technique\Optical Microscope\Optical microscope\coma.jpg"/>
          <p:cNvPicPr>
            <a:picLocks noChangeAspect="1" noChangeArrowheads="1"/>
          </p:cNvPicPr>
          <p:nvPr/>
        </p:nvPicPr>
        <p:blipFill>
          <a:blip r:embed="rId3" cstate="print"/>
          <a:srcRect/>
          <a:stretch>
            <a:fillRect/>
          </a:stretch>
        </p:blipFill>
        <p:spPr bwMode="auto">
          <a:xfrm>
            <a:off x="4495800" y="1600200"/>
            <a:ext cx="4267200" cy="3302000"/>
          </a:xfrm>
          <a:prstGeom prst="rect">
            <a:avLst/>
          </a:prstGeom>
          <a:noFill/>
        </p:spPr>
      </p:pic>
      <p:sp>
        <p:nvSpPr>
          <p:cNvPr id="154629" name="Rectangle 5"/>
          <p:cNvSpPr>
            <a:spLocks noChangeArrowheads="1"/>
          </p:cNvSpPr>
          <p:nvPr/>
        </p:nvSpPr>
        <p:spPr bwMode="auto">
          <a:xfrm>
            <a:off x="6248400" y="4648200"/>
            <a:ext cx="838200" cy="228600"/>
          </a:xfrm>
          <a:prstGeom prst="rect">
            <a:avLst/>
          </a:prstGeom>
          <a:solidFill>
            <a:schemeClr val="bg1"/>
          </a:solidFill>
          <a:ln w="12700">
            <a:noFill/>
            <a:miter lim="800000"/>
            <a:headEnd type="none" w="sm" len="sm"/>
            <a:tailEnd type="none" w="sm" len="sm"/>
          </a:ln>
          <a:effectLst/>
        </p:spPr>
        <p:txBody>
          <a:bodyPr wrap="none" anchor="ctr"/>
          <a:lstStyle/>
          <a:p>
            <a:endParaRPr lang="fa-IR"/>
          </a:p>
        </p:txBody>
      </p:sp>
      <p:sp>
        <p:nvSpPr>
          <p:cNvPr id="154630" name="Text Box 6"/>
          <p:cNvSpPr txBox="1">
            <a:spLocks noChangeArrowheads="1"/>
          </p:cNvSpPr>
          <p:nvPr/>
        </p:nvSpPr>
        <p:spPr bwMode="auto">
          <a:xfrm>
            <a:off x="609600" y="5257800"/>
            <a:ext cx="8229600" cy="1006475"/>
          </a:xfrm>
          <a:prstGeom prst="rect">
            <a:avLst/>
          </a:prstGeom>
          <a:noFill/>
          <a:ln w="12700">
            <a:noFill/>
            <a:miter lim="800000"/>
            <a:headEnd type="none" w="sm" len="sm"/>
            <a:tailEnd type="none" w="sm" len="sm"/>
          </a:ln>
          <a:effectLst/>
        </p:spPr>
        <p:txBody>
          <a:bodyPr>
            <a:spAutoFit/>
          </a:bodyPr>
          <a:lstStyle/>
          <a:p>
            <a:pPr eaLnBrk="0" hangingPunct="0"/>
            <a:r>
              <a:rPr lang="en-US" sz="2000">
                <a:solidFill>
                  <a:srgbClr val="000000"/>
                </a:solidFill>
              </a:rPr>
              <a:t>Coma causes the image of a non-axial point to be reproduced as an elongated comet shape, lying in a direction perpendicular to the optical axis.</a:t>
            </a:r>
          </a:p>
        </p:txBody>
      </p:sp>
      <p:sp>
        <p:nvSpPr>
          <p:cNvPr id="7" name="Rounded Rectangle 6"/>
          <p:cNvSpPr/>
          <p:nvPr/>
        </p:nvSpPr>
        <p:spPr>
          <a:xfrm>
            <a:off x="381000" y="5029200"/>
            <a:ext cx="8534400" cy="1143000"/>
          </a:xfrm>
          <a:prstGeom prst="round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228600" y="1143000"/>
            <a:ext cx="4114800" cy="2667000"/>
          </a:xfrm>
          <a:prstGeom prst="roundRect">
            <a:avLst/>
          </a:prstGeom>
          <a:solidFill>
            <a:srgbClr val="FF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A1FC3D91-312F-4C3A-B845-951529CF6CD8}" type="slidenum">
              <a:rPr lang="en-US" smtClean="0"/>
              <a:pPr/>
              <a:t>28</a:t>
            </a:fld>
            <a:endParaRPr lang="en-US"/>
          </a:p>
        </p:txBody>
      </p:sp>
      <p:sp>
        <p:nvSpPr>
          <p:cNvPr id="10" name="Footer Placeholder 9"/>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sz="half" idx="1"/>
          </p:nvPr>
        </p:nvSpPr>
        <p:spPr>
          <a:xfrm>
            <a:off x="228600" y="3124200"/>
            <a:ext cx="4724400" cy="1524000"/>
          </a:xfrm>
          <a:ln/>
        </p:spPr>
        <p:txBody>
          <a:bodyPr>
            <a:normAutofit/>
          </a:bodyPr>
          <a:lstStyle/>
          <a:p>
            <a:pPr algn="r" rtl="1">
              <a:lnSpc>
                <a:spcPct val="90000"/>
              </a:lnSpc>
              <a:buClr>
                <a:schemeClr val="bg2"/>
              </a:buClr>
              <a:buSzPct val="140000"/>
              <a:buFont typeface="Wingdings" pitchFamily="2" charset="2"/>
              <a:buChar char="§"/>
            </a:pPr>
            <a:r>
              <a:rPr lang="fa-IR" sz="2400" dirty="0" smtClean="0">
                <a:solidFill>
                  <a:srgbClr val="FF0000"/>
                </a:solidFill>
                <a:latin typeface="Verdana" pitchFamily="34" charset="0"/>
                <a:cs typeface="B Traffic" pitchFamily="2" charset="-78"/>
              </a:rPr>
              <a:t>کجی</a:t>
            </a:r>
            <a:r>
              <a:rPr lang="fa-IR" sz="2400" dirty="0" smtClean="0">
                <a:solidFill>
                  <a:srgbClr val="000000"/>
                </a:solidFill>
                <a:latin typeface="Verdana" pitchFamily="34" charset="0"/>
                <a:cs typeface="B Traffic" pitchFamily="2" charset="-78"/>
              </a:rPr>
              <a:t> یا </a:t>
            </a:r>
            <a:r>
              <a:rPr lang="en-US" sz="2400" dirty="0" smtClean="0">
                <a:solidFill>
                  <a:srgbClr val="FF0000"/>
                </a:solidFill>
                <a:latin typeface="Verdana" pitchFamily="34" charset="0"/>
                <a:cs typeface="B Traffic" pitchFamily="2" charset="-78"/>
              </a:rPr>
              <a:t>distortion</a:t>
            </a:r>
            <a:r>
              <a:rPr lang="fa-IR" sz="2400" dirty="0" smtClean="0">
                <a:solidFill>
                  <a:srgbClr val="000000"/>
                </a:solidFill>
                <a:latin typeface="Verdana" pitchFamily="34" charset="0"/>
                <a:cs typeface="B Traffic" pitchFamily="2" charset="-78"/>
              </a:rPr>
              <a:t> باعث می شود که تصویر جسم به شکل تغییر یافته دیده شود. کجی می تواند مثبت و یا منفی باشد.</a:t>
            </a:r>
            <a:endParaRPr lang="en-US" sz="2400" dirty="0">
              <a:solidFill>
                <a:srgbClr val="000000"/>
              </a:solidFill>
              <a:latin typeface="Verdana" pitchFamily="34" charset="0"/>
              <a:cs typeface="B Traffic" pitchFamily="2" charset="-78"/>
            </a:endParaRPr>
          </a:p>
        </p:txBody>
      </p:sp>
      <p:sp>
        <p:nvSpPr>
          <p:cNvPr id="156675" name="Rectangle 3"/>
          <p:cNvSpPr>
            <a:spLocks noGrp="1" noChangeArrowheads="1"/>
          </p:cNvSpPr>
          <p:nvPr>
            <p:ph type="title"/>
          </p:nvPr>
        </p:nvSpPr>
        <p:spPr>
          <a:xfrm>
            <a:off x="533400" y="0"/>
            <a:ext cx="7772400" cy="1143000"/>
          </a:xfrm>
          <a:noFill/>
          <a:ln/>
        </p:spPr>
        <p:txBody>
          <a:bodyPr/>
          <a:lstStyle/>
          <a:p>
            <a:pPr rtl="1"/>
            <a:r>
              <a:rPr lang="fa-IR" sz="3200" b="1" dirty="0" smtClean="0">
                <a:solidFill>
                  <a:srgbClr val="0070C0"/>
                </a:solidFill>
                <a:latin typeface="Verdana" pitchFamily="34" charset="0"/>
                <a:cs typeface="B Traffic" pitchFamily="2" charset="-78"/>
              </a:rPr>
              <a:t>خطا های عدسی ها  </a:t>
            </a:r>
            <a:r>
              <a:rPr lang="en-US" sz="3200" b="1" dirty="0" smtClean="0">
                <a:solidFill>
                  <a:srgbClr val="0070C0"/>
                </a:solidFill>
                <a:latin typeface="Verdana" pitchFamily="34" charset="0"/>
              </a:rPr>
              <a:t>Optical Aberrations</a:t>
            </a:r>
            <a:endParaRPr lang="en-US" sz="3200" b="1" i="1" dirty="0">
              <a:solidFill>
                <a:srgbClr val="0070C0"/>
              </a:solidFill>
              <a:latin typeface="Verdana" pitchFamily="34" charset="0"/>
            </a:endParaRPr>
          </a:p>
        </p:txBody>
      </p:sp>
      <p:pic>
        <p:nvPicPr>
          <p:cNvPr id="156676" name="Picture 4" descr="C:\My Documents\LEC_NOTE\Materials Examination Technique\Optical Microscope\Optical microscope\distortion.tif"/>
          <p:cNvPicPr>
            <a:picLocks noChangeAspect="1" noChangeArrowheads="1"/>
          </p:cNvPicPr>
          <p:nvPr/>
        </p:nvPicPr>
        <p:blipFill>
          <a:blip r:embed="rId3" cstate="print"/>
          <a:srcRect/>
          <a:stretch>
            <a:fillRect/>
          </a:stretch>
        </p:blipFill>
        <p:spPr bwMode="auto">
          <a:xfrm>
            <a:off x="5181600" y="2971800"/>
            <a:ext cx="3962400" cy="1643063"/>
          </a:xfrm>
          <a:prstGeom prst="rect">
            <a:avLst/>
          </a:prstGeom>
          <a:noFill/>
        </p:spPr>
      </p:pic>
      <p:sp>
        <p:nvSpPr>
          <p:cNvPr id="156678" name="Rectangle 6"/>
          <p:cNvSpPr>
            <a:spLocks noChangeArrowheads="1"/>
          </p:cNvSpPr>
          <p:nvPr/>
        </p:nvSpPr>
        <p:spPr bwMode="auto">
          <a:xfrm>
            <a:off x="4953000" y="6248400"/>
            <a:ext cx="3962400" cy="304800"/>
          </a:xfrm>
          <a:prstGeom prst="rect">
            <a:avLst/>
          </a:prstGeom>
          <a:solidFill>
            <a:schemeClr val="bg1"/>
          </a:solidFill>
          <a:ln w="12700">
            <a:noFill/>
            <a:miter lim="800000"/>
            <a:headEnd type="none" w="sm" len="sm"/>
            <a:tailEnd type="none" w="sm" len="sm"/>
          </a:ln>
          <a:effectLst/>
        </p:spPr>
        <p:txBody>
          <a:bodyPr wrap="none" anchor="ctr"/>
          <a:lstStyle/>
          <a:p>
            <a:endParaRPr lang="fa-IR"/>
          </a:p>
        </p:txBody>
      </p:sp>
      <p:sp>
        <p:nvSpPr>
          <p:cNvPr id="156679" name="Rectangle 7"/>
          <p:cNvSpPr>
            <a:spLocks noChangeArrowheads="1"/>
          </p:cNvSpPr>
          <p:nvPr/>
        </p:nvSpPr>
        <p:spPr bwMode="auto">
          <a:xfrm>
            <a:off x="6477000" y="6172200"/>
            <a:ext cx="914400" cy="152400"/>
          </a:xfrm>
          <a:prstGeom prst="rect">
            <a:avLst/>
          </a:prstGeom>
          <a:solidFill>
            <a:schemeClr val="bg1"/>
          </a:solidFill>
          <a:ln w="12700">
            <a:noFill/>
            <a:miter lim="800000"/>
            <a:headEnd type="none" w="sm" len="sm"/>
            <a:tailEnd type="none" w="sm" len="sm"/>
          </a:ln>
          <a:effectLst/>
        </p:spPr>
        <p:txBody>
          <a:bodyPr wrap="none" anchor="ctr"/>
          <a:lstStyle/>
          <a:p>
            <a:endParaRPr lang="fa-IR"/>
          </a:p>
        </p:txBody>
      </p:sp>
      <p:sp>
        <p:nvSpPr>
          <p:cNvPr id="8" name="Rounded Rectangle 7"/>
          <p:cNvSpPr/>
          <p:nvPr/>
        </p:nvSpPr>
        <p:spPr>
          <a:xfrm>
            <a:off x="152400" y="2895600"/>
            <a:ext cx="4648200" cy="1828800"/>
          </a:xfrm>
          <a:prstGeom prst="roundRect">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A1FC3D91-312F-4C3A-B845-951529CF6CD8}" type="slidenum">
              <a:rPr lang="en-US" smtClean="0"/>
              <a:pPr/>
              <a:t>29</a:t>
            </a:fld>
            <a:endParaRPr lang="en-US"/>
          </a:p>
        </p:txBody>
      </p:sp>
      <p:sp>
        <p:nvSpPr>
          <p:cNvPr id="10" name="Footer Placeholder 9"/>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7" name="Slide Number Placeholder 5"/>
          <p:cNvSpPr>
            <a:spLocks noGrp="1"/>
          </p:cNvSpPr>
          <p:nvPr>
            <p:ph type="sldNum" sz="quarter" idx="12"/>
          </p:nvPr>
        </p:nvSpPr>
        <p:spPr/>
        <p:txBody>
          <a:bodyPr/>
          <a:lstStyle/>
          <a:p>
            <a:fld id="{FDE11D53-3677-4F7B-86FC-A80ACD9023DA}" type="slidenum">
              <a:rPr lang="ar-SA" altLang="en-US"/>
              <a:pPr/>
              <a:t>3</a:t>
            </a:fld>
            <a:endParaRPr lang="en-US" altLang="en-US"/>
          </a:p>
        </p:txBody>
      </p:sp>
      <p:sp>
        <p:nvSpPr>
          <p:cNvPr id="30722" name="Rectangle 2"/>
          <p:cNvSpPr>
            <a:spLocks noGrp="1" noChangeArrowheads="1"/>
          </p:cNvSpPr>
          <p:nvPr>
            <p:ph type="title"/>
          </p:nvPr>
        </p:nvSpPr>
        <p:spPr>
          <a:xfrm>
            <a:off x="685800" y="381000"/>
            <a:ext cx="7772400" cy="1524000"/>
          </a:xfrm>
          <a:solidFill>
            <a:srgbClr val="CCFFCC"/>
          </a:solidFill>
        </p:spPr>
        <p:txBody>
          <a:bodyPr/>
          <a:lstStyle/>
          <a:p>
            <a:pPr rtl="1"/>
            <a:r>
              <a:rPr lang="ar-SA" altLang="en-US" dirty="0">
                <a:solidFill>
                  <a:srgbClr val="FF0000"/>
                </a:solidFill>
                <a:cs typeface="B Titr" pitchFamily="2" charset="-78"/>
              </a:rPr>
              <a:t>تداخل دوائر</a:t>
            </a:r>
            <a:r>
              <a:rPr lang="en-US" altLang="en-US" dirty="0">
                <a:solidFill>
                  <a:srgbClr val="FF0000"/>
                </a:solidFill>
                <a:cs typeface="B Titr" pitchFamily="2" charset="-78"/>
              </a:rPr>
              <a:t> </a:t>
            </a:r>
            <a:r>
              <a:rPr lang="ar-SA" altLang="en-US" dirty="0">
                <a:solidFill>
                  <a:srgbClr val="FF0000"/>
                </a:solidFill>
                <a:cs typeface="B Titr" pitchFamily="2" charset="-78"/>
              </a:rPr>
              <a:t>ايري</a:t>
            </a:r>
            <a:r>
              <a:rPr lang="en-US" altLang="en-US" dirty="0">
                <a:solidFill>
                  <a:srgbClr val="FF0000"/>
                </a:solidFill>
                <a:cs typeface="B Titr" pitchFamily="2" charset="-78"/>
              </a:rPr>
              <a:t> </a:t>
            </a:r>
            <a:r>
              <a:rPr lang="en-US" altLang="en-US" dirty="0"/>
              <a:t/>
            </a:r>
            <a:br>
              <a:rPr lang="en-US" altLang="en-US" dirty="0"/>
            </a:br>
            <a:r>
              <a:rPr lang="en-US" altLang="en-US" dirty="0"/>
              <a:t>Airy Rings</a:t>
            </a:r>
            <a:endParaRPr lang="en-US" altLang="ar-SA" dirty="0"/>
          </a:p>
        </p:txBody>
      </p:sp>
      <p:sp>
        <p:nvSpPr>
          <p:cNvPr id="30723" name="Rectangle 3"/>
          <p:cNvSpPr>
            <a:spLocks noGrp="1" noChangeArrowheads="1"/>
          </p:cNvSpPr>
          <p:nvPr>
            <p:ph type="body" idx="1"/>
          </p:nvPr>
        </p:nvSpPr>
        <p:spPr/>
        <p:txBody>
          <a:bodyPr/>
          <a:lstStyle/>
          <a:p>
            <a:endParaRPr lang="en-US" altLang="en-US"/>
          </a:p>
        </p:txBody>
      </p:sp>
      <p:pic>
        <p:nvPicPr>
          <p:cNvPr id="30724" name="Picture 4" descr="E:\fiber struct\I.L.M\65.bmp"/>
          <p:cNvPicPr>
            <a:picLocks noChangeAspect="1" noChangeArrowheads="1"/>
          </p:cNvPicPr>
          <p:nvPr/>
        </p:nvPicPr>
        <p:blipFill>
          <a:blip r:embed="rId2" cstate="print"/>
          <a:srcRect/>
          <a:stretch>
            <a:fillRect/>
          </a:stretch>
        </p:blipFill>
        <p:spPr bwMode="auto">
          <a:xfrm>
            <a:off x="685800" y="2133600"/>
            <a:ext cx="7772400" cy="409733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rtl="1"/>
            <a:r>
              <a:rPr lang="ar-SA" altLang="en-US" smtClean="0">
                <a:cs typeface="B Traffic" pitchFamily="2" charset="-78"/>
              </a:rPr>
              <a:t>ساختمان فیزیکی الیاف - دکتر مصطفی یوسفی</a:t>
            </a:r>
            <a:endParaRPr lang="en-US" altLang="en-US">
              <a:cs typeface="B Traffic" pitchFamily="2" charset="-78"/>
            </a:endParaRPr>
          </a:p>
        </p:txBody>
      </p:sp>
      <p:sp>
        <p:nvSpPr>
          <p:cNvPr id="7" name="Slide Number Placeholder 5"/>
          <p:cNvSpPr>
            <a:spLocks noGrp="1"/>
          </p:cNvSpPr>
          <p:nvPr>
            <p:ph type="sldNum" sz="quarter" idx="12"/>
          </p:nvPr>
        </p:nvSpPr>
        <p:spPr/>
        <p:txBody>
          <a:bodyPr/>
          <a:lstStyle/>
          <a:p>
            <a:pPr algn="l" rtl="1"/>
            <a:fld id="{D848EEDC-BDC7-45EA-B121-B88ECA4659BD}" type="slidenum">
              <a:rPr lang="ar-SA" altLang="en-US">
                <a:cs typeface="B Traffic" pitchFamily="2" charset="-78"/>
              </a:rPr>
              <a:pPr algn="l" rtl="1"/>
              <a:t>30</a:t>
            </a:fld>
            <a:endParaRPr lang="en-US" altLang="en-US">
              <a:cs typeface="B Traffic" pitchFamily="2" charset="-78"/>
            </a:endParaRPr>
          </a:p>
        </p:txBody>
      </p:sp>
      <p:sp>
        <p:nvSpPr>
          <p:cNvPr id="23554" name="Rectangle 2"/>
          <p:cNvSpPr>
            <a:spLocks noGrp="1" noChangeArrowheads="1"/>
          </p:cNvSpPr>
          <p:nvPr>
            <p:ph type="title"/>
          </p:nvPr>
        </p:nvSpPr>
        <p:spPr>
          <a:xfrm>
            <a:off x="685800" y="228600"/>
            <a:ext cx="7772400" cy="1143000"/>
          </a:xfrm>
        </p:spPr>
        <p:txBody>
          <a:bodyPr/>
          <a:lstStyle/>
          <a:p>
            <a:pPr rtl="1"/>
            <a:r>
              <a:rPr lang="ar-SA" altLang="en-US" dirty="0">
                <a:solidFill>
                  <a:srgbClr val="FF0000"/>
                </a:solidFill>
                <a:cs typeface="B Titr" pitchFamily="2" charset="-78"/>
              </a:rPr>
              <a:t>انواع </a:t>
            </a:r>
            <a:r>
              <a:rPr lang="ar-SA" altLang="en-US" dirty="0" smtClean="0">
                <a:solidFill>
                  <a:srgbClr val="FF0000"/>
                </a:solidFill>
                <a:cs typeface="B Titr" pitchFamily="2" charset="-78"/>
              </a:rPr>
              <a:t>شي</a:t>
            </a:r>
            <a:r>
              <a:rPr lang="fa-IR" altLang="en-US" dirty="0" smtClean="0">
                <a:solidFill>
                  <a:srgbClr val="FF0000"/>
                </a:solidFill>
                <a:cs typeface="B Titr" pitchFamily="2" charset="-78"/>
              </a:rPr>
              <a:t>ئ</a:t>
            </a:r>
            <a:r>
              <a:rPr lang="ar-SA" altLang="en-US" dirty="0" smtClean="0">
                <a:solidFill>
                  <a:srgbClr val="FF0000"/>
                </a:solidFill>
                <a:cs typeface="B Titr" pitchFamily="2" charset="-78"/>
              </a:rPr>
              <a:t>ي </a:t>
            </a:r>
            <a:r>
              <a:rPr lang="ar-SA" altLang="en-US" dirty="0">
                <a:solidFill>
                  <a:srgbClr val="FF0000"/>
                </a:solidFill>
                <a:cs typeface="B Titr" pitchFamily="2" charset="-78"/>
              </a:rPr>
              <a:t>ها</a:t>
            </a:r>
            <a:endParaRPr lang="en-US" altLang="en-US" dirty="0">
              <a:solidFill>
                <a:srgbClr val="FF0000"/>
              </a:solidFill>
              <a:cs typeface="B Titr" pitchFamily="2" charset="-78"/>
            </a:endParaRPr>
          </a:p>
        </p:txBody>
      </p:sp>
      <p:sp>
        <p:nvSpPr>
          <p:cNvPr id="23555" name="Rectangle 3"/>
          <p:cNvSpPr>
            <a:spLocks noGrp="1" noChangeArrowheads="1"/>
          </p:cNvSpPr>
          <p:nvPr>
            <p:ph type="body" idx="1"/>
          </p:nvPr>
        </p:nvSpPr>
        <p:spPr>
          <a:xfrm>
            <a:off x="685800" y="1295400"/>
            <a:ext cx="8001000" cy="1752600"/>
          </a:xfrm>
        </p:spPr>
        <p:txBody>
          <a:bodyPr>
            <a:normAutofit fontScale="70000" lnSpcReduction="20000"/>
          </a:bodyPr>
          <a:lstStyle/>
          <a:p>
            <a:pPr algn="r" rtl="1"/>
            <a:r>
              <a:rPr lang="ar-SA" altLang="en-US" sz="2800" dirty="0">
                <a:solidFill>
                  <a:srgbClr val="FF0000"/>
                </a:solidFill>
                <a:cs typeface="B Traffic" pitchFamily="2" charset="-78"/>
              </a:rPr>
              <a:t>بي رنگ</a:t>
            </a:r>
            <a:r>
              <a:rPr lang="en-US" altLang="en-US" sz="2800" dirty="0">
                <a:solidFill>
                  <a:srgbClr val="FF0000"/>
                </a:solidFill>
                <a:cs typeface="B Traffic" pitchFamily="2" charset="-78"/>
              </a:rPr>
              <a:t> </a:t>
            </a:r>
            <a:r>
              <a:rPr lang="en-US" altLang="en-US" sz="2800" dirty="0" smtClean="0">
                <a:solidFill>
                  <a:srgbClr val="FF0000"/>
                </a:solidFill>
                <a:cs typeface="B Traffic" pitchFamily="2" charset="-78"/>
              </a:rPr>
              <a:t>:</a:t>
            </a:r>
            <a:r>
              <a:rPr lang="en-US" altLang="ar-SA" sz="2800" dirty="0" err="1" smtClean="0">
                <a:solidFill>
                  <a:srgbClr val="FF0000"/>
                </a:solidFill>
                <a:cs typeface="B Traffic" pitchFamily="2" charset="-78"/>
              </a:rPr>
              <a:t>achromat</a:t>
            </a:r>
            <a:r>
              <a:rPr lang="fa-IR" altLang="ar-SA" sz="2800" dirty="0" smtClean="0">
                <a:cs typeface="B Traffic" pitchFamily="2" charset="-78"/>
              </a:rPr>
              <a:t>(در ناحیه </a:t>
            </a:r>
            <a:r>
              <a:rPr lang="en-US" altLang="ar-SA" sz="2800" dirty="0" smtClean="0">
                <a:cs typeface="B Traffic" pitchFamily="2" charset="-78"/>
              </a:rPr>
              <a:t>500-630</a:t>
            </a:r>
            <a:r>
              <a:rPr lang="fa-IR" altLang="ar-SA" sz="2800" dirty="0" smtClean="0">
                <a:cs typeface="B Traffic" pitchFamily="2" charset="-78"/>
              </a:rPr>
              <a:t>نانونتر خطای آن حذف شده است).</a:t>
            </a:r>
            <a:endParaRPr lang="en-US" altLang="ar-SA" sz="2800" dirty="0">
              <a:cs typeface="B Traffic" pitchFamily="2" charset="-78"/>
            </a:endParaRPr>
          </a:p>
          <a:p>
            <a:pPr algn="r" rtl="1"/>
            <a:r>
              <a:rPr lang="ar-SA" altLang="en-US" sz="2800" dirty="0">
                <a:solidFill>
                  <a:srgbClr val="FF0000"/>
                </a:solidFill>
                <a:cs typeface="B Traffic" pitchFamily="2" charset="-78"/>
              </a:rPr>
              <a:t>شبه كاملا بي </a:t>
            </a:r>
            <a:r>
              <a:rPr lang="ar-SA" altLang="en-US" sz="2800" dirty="0" smtClean="0">
                <a:solidFill>
                  <a:srgbClr val="FF0000"/>
                </a:solidFill>
                <a:cs typeface="B Traffic" pitchFamily="2" charset="-78"/>
              </a:rPr>
              <a:t>رنگ</a:t>
            </a:r>
            <a:r>
              <a:rPr lang="fa-IR" altLang="en-US" sz="2800" dirty="0" smtClean="0">
                <a:solidFill>
                  <a:srgbClr val="FF0000"/>
                </a:solidFill>
                <a:cs typeface="B Traffic" pitchFamily="2" charset="-78"/>
              </a:rPr>
              <a:t> </a:t>
            </a:r>
            <a:r>
              <a:rPr lang="en-US" altLang="en-US" sz="2800" dirty="0" smtClean="0">
                <a:solidFill>
                  <a:srgbClr val="FF0000"/>
                </a:solidFill>
                <a:cs typeface="B Traffic" pitchFamily="2" charset="-78"/>
              </a:rPr>
              <a:t> </a:t>
            </a:r>
            <a:r>
              <a:rPr lang="en-US" altLang="ar-SA" sz="2800" dirty="0" smtClean="0">
                <a:solidFill>
                  <a:srgbClr val="FF0000"/>
                </a:solidFill>
                <a:cs typeface="B Traffic" pitchFamily="2" charset="-78"/>
              </a:rPr>
              <a:t>semi- </a:t>
            </a:r>
            <a:r>
              <a:rPr lang="en-US" altLang="ar-SA" sz="2800" dirty="0" err="1">
                <a:solidFill>
                  <a:srgbClr val="FF0000"/>
                </a:solidFill>
                <a:cs typeface="B Traffic" pitchFamily="2" charset="-78"/>
              </a:rPr>
              <a:t>apochromats</a:t>
            </a:r>
            <a:r>
              <a:rPr lang="en-US" altLang="ar-SA" sz="2800" dirty="0">
                <a:solidFill>
                  <a:srgbClr val="FF0000"/>
                </a:solidFill>
                <a:cs typeface="B Traffic" pitchFamily="2" charset="-78"/>
              </a:rPr>
              <a:t> </a:t>
            </a:r>
            <a:r>
              <a:rPr lang="en-US" altLang="ar-SA" sz="2800" dirty="0" smtClean="0">
                <a:solidFill>
                  <a:srgbClr val="FF0000"/>
                </a:solidFill>
                <a:cs typeface="B Traffic" pitchFamily="2" charset="-78"/>
              </a:rPr>
              <a:t> </a:t>
            </a:r>
            <a:r>
              <a:rPr lang="fa-IR" altLang="ar-SA" sz="2800" dirty="0" smtClean="0">
                <a:solidFill>
                  <a:srgbClr val="FF0000"/>
                </a:solidFill>
                <a:cs typeface="B Traffic" pitchFamily="2" charset="-78"/>
              </a:rPr>
              <a:t>یا</a:t>
            </a:r>
            <a:r>
              <a:rPr lang="en-US" altLang="ar-SA" sz="2800" dirty="0" smtClean="0">
                <a:solidFill>
                  <a:srgbClr val="FF0000"/>
                </a:solidFill>
                <a:cs typeface="B Traffic" pitchFamily="2" charset="-78"/>
              </a:rPr>
              <a:t>:</a:t>
            </a:r>
            <a:r>
              <a:rPr lang="en-US" altLang="ar-SA" sz="2800" dirty="0" err="1" smtClean="0">
                <a:solidFill>
                  <a:srgbClr val="FF0000"/>
                </a:solidFill>
                <a:cs typeface="B Traffic" pitchFamily="2" charset="-78"/>
              </a:rPr>
              <a:t>flourites</a:t>
            </a:r>
            <a:r>
              <a:rPr lang="en-US" altLang="ar-SA" sz="2800" dirty="0" smtClean="0">
                <a:solidFill>
                  <a:srgbClr val="FF0000"/>
                </a:solidFill>
                <a:cs typeface="B Traffic" pitchFamily="2" charset="-78"/>
              </a:rPr>
              <a:t> </a:t>
            </a:r>
            <a:r>
              <a:rPr lang="fa-IR" altLang="ar-SA" sz="2800" dirty="0" smtClean="0">
                <a:cs typeface="B Traffic" pitchFamily="2" charset="-78"/>
              </a:rPr>
              <a:t> (در ناحیه </a:t>
            </a:r>
            <a:r>
              <a:rPr lang="en-US" altLang="ar-SA" sz="2800" dirty="0" smtClean="0">
                <a:cs typeface="B Traffic" pitchFamily="2" charset="-78"/>
              </a:rPr>
              <a:t>450-650</a:t>
            </a:r>
            <a:r>
              <a:rPr lang="fa-IR" altLang="ar-SA" sz="2800" dirty="0" smtClean="0">
                <a:cs typeface="B Traffic" pitchFamily="2" charset="-78"/>
              </a:rPr>
              <a:t> نانونتر خطای آن حذف شده است).</a:t>
            </a:r>
            <a:r>
              <a:rPr lang="en-US" altLang="ar-SA" sz="2800" dirty="0" smtClean="0">
                <a:cs typeface="B Traffic" pitchFamily="2" charset="-78"/>
              </a:rPr>
              <a:t> </a:t>
            </a:r>
            <a:endParaRPr lang="en-US" altLang="ar-SA" sz="2800" dirty="0">
              <a:cs typeface="B Traffic" pitchFamily="2" charset="-78"/>
            </a:endParaRPr>
          </a:p>
          <a:p>
            <a:pPr algn="r" rtl="1"/>
            <a:r>
              <a:rPr lang="ar-SA" altLang="en-US" sz="2800" dirty="0">
                <a:solidFill>
                  <a:srgbClr val="FF0000"/>
                </a:solidFill>
                <a:cs typeface="B Traffic" pitchFamily="2" charset="-78"/>
              </a:rPr>
              <a:t>كاملا بي </a:t>
            </a:r>
            <a:r>
              <a:rPr lang="ar-SA" altLang="en-US" sz="2800" dirty="0" smtClean="0">
                <a:solidFill>
                  <a:srgbClr val="FF0000"/>
                </a:solidFill>
                <a:cs typeface="B Traffic" pitchFamily="2" charset="-78"/>
              </a:rPr>
              <a:t>رنگ</a:t>
            </a:r>
            <a:r>
              <a:rPr lang="fa-IR" altLang="ar-SA" sz="2800" dirty="0" smtClean="0">
                <a:solidFill>
                  <a:srgbClr val="FF0000"/>
                </a:solidFill>
                <a:cs typeface="B Traffic" pitchFamily="2" charset="-78"/>
              </a:rPr>
              <a:t> </a:t>
            </a:r>
            <a:r>
              <a:rPr lang="en-US" altLang="ar-SA" sz="2800" dirty="0" err="1" smtClean="0">
                <a:solidFill>
                  <a:srgbClr val="FF0000"/>
                </a:solidFill>
                <a:cs typeface="B Traffic" pitchFamily="2" charset="-78"/>
              </a:rPr>
              <a:t>apochromat</a:t>
            </a:r>
            <a:r>
              <a:rPr lang="en-US" altLang="ar-SA" sz="2800" dirty="0" smtClean="0">
                <a:solidFill>
                  <a:srgbClr val="FF0000"/>
                </a:solidFill>
                <a:cs typeface="B Traffic" pitchFamily="2" charset="-78"/>
              </a:rPr>
              <a:t> </a:t>
            </a:r>
            <a:r>
              <a:rPr lang="fa-IR" altLang="ar-SA" sz="2800" dirty="0" smtClean="0">
                <a:solidFill>
                  <a:srgbClr val="FF0000"/>
                </a:solidFill>
                <a:cs typeface="B Traffic" pitchFamily="2" charset="-78"/>
              </a:rPr>
              <a:t>:</a:t>
            </a:r>
            <a:r>
              <a:rPr lang="fa-IR" altLang="ar-SA" sz="2800" dirty="0" smtClean="0">
                <a:cs typeface="B Traffic" pitchFamily="2" charset="-78"/>
              </a:rPr>
              <a:t> (در ناحیه </a:t>
            </a:r>
            <a:r>
              <a:rPr lang="en-US" altLang="ar-SA" sz="2800" dirty="0" smtClean="0">
                <a:cs typeface="B Traffic" pitchFamily="2" charset="-78"/>
              </a:rPr>
              <a:t> 420-720</a:t>
            </a:r>
            <a:r>
              <a:rPr lang="fa-IR" altLang="ar-SA" sz="2800" dirty="0" smtClean="0">
                <a:cs typeface="B Traffic" pitchFamily="2" charset="-78"/>
              </a:rPr>
              <a:t>نانونتر خطای آن حذف شده است).</a:t>
            </a:r>
            <a:endParaRPr lang="en-US" altLang="ar-SA" sz="2800" dirty="0" smtClean="0">
              <a:cs typeface="B Traffic" pitchFamily="2" charset="-78"/>
            </a:endParaRPr>
          </a:p>
          <a:p>
            <a:pPr algn="r" rtl="1"/>
            <a:r>
              <a:rPr lang="fa-IR" altLang="en-US" sz="2800" dirty="0" smtClean="0">
                <a:solidFill>
                  <a:srgbClr val="FF0000"/>
                </a:solidFill>
                <a:cs typeface="B Traffic" pitchFamily="2" charset="-78"/>
              </a:rPr>
              <a:t>میدان مسطح: </a:t>
            </a:r>
            <a:r>
              <a:rPr lang="fa-IR" altLang="en-US" sz="2800" dirty="0" smtClean="0">
                <a:cs typeface="B Traffic" pitchFamily="2" charset="-78"/>
              </a:rPr>
              <a:t>خطای انحنای میدان ندارد.</a:t>
            </a:r>
            <a:r>
              <a:rPr lang="en-US" altLang="en-US" sz="2800" dirty="0" smtClean="0">
                <a:cs typeface="B Traffic" pitchFamily="2" charset="-78"/>
              </a:rPr>
              <a:t> </a:t>
            </a:r>
            <a:endParaRPr lang="en-US" altLang="ar-SA" sz="2800" dirty="0" smtClean="0">
              <a:cs typeface="B Traffic" pitchFamily="2" charset="-78"/>
            </a:endParaRPr>
          </a:p>
        </p:txBody>
      </p:sp>
      <p:grpSp>
        <p:nvGrpSpPr>
          <p:cNvPr id="10" name="Group 9"/>
          <p:cNvGrpSpPr/>
          <p:nvPr/>
        </p:nvGrpSpPr>
        <p:grpSpPr>
          <a:xfrm>
            <a:off x="2286000" y="4114800"/>
            <a:ext cx="5334000" cy="838200"/>
            <a:chOff x="1752600" y="4038600"/>
            <a:chExt cx="5334000" cy="838200"/>
          </a:xfrm>
        </p:grpSpPr>
        <p:sp>
          <p:nvSpPr>
            <p:cNvPr id="8" name="TextBox 7"/>
            <p:cNvSpPr txBox="1"/>
            <p:nvPr/>
          </p:nvSpPr>
          <p:spPr>
            <a:xfrm>
              <a:off x="1905000" y="4230267"/>
              <a:ext cx="4911922" cy="369332"/>
            </a:xfrm>
            <a:prstGeom prst="rect">
              <a:avLst/>
            </a:prstGeom>
            <a:noFill/>
          </p:spPr>
          <p:txBody>
            <a:bodyPr wrap="square" rtlCol="1">
              <a:spAutoFit/>
            </a:bodyPr>
            <a:lstStyle/>
            <a:p>
              <a:pPr algn="r" rtl="1"/>
              <a:r>
                <a:rPr lang="fa-IR" dirty="0" smtClean="0">
                  <a:solidFill>
                    <a:srgbClr val="0070C0"/>
                  </a:solidFill>
                  <a:cs typeface="B Traffic" pitchFamily="2" charset="-78"/>
                </a:rPr>
                <a:t>شیئی های میدان مسطح برای عکس برداری مناسب هستند.</a:t>
              </a:r>
              <a:endParaRPr lang="fa-IR" dirty="0">
                <a:solidFill>
                  <a:srgbClr val="0070C0"/>
                </a:solidFill>
                <a:cs typeface="B Traffic" pitchFamily="2" charset="-78"/>
              </a:endParaRPr>
            </a:p>
          </p:txBody>
        </p:sp>
        <p:sp>
          <p:nvSpPr>
            <p:cNvPr id="9" name="Rounded Rectangle 8"/>
            <p:cNvSpPr/>
            <p:nvPr/>
          </p:nvSpPr>
          <p:spPr>
            <a:xfrm>
              <a:off x="1752600" y="4038600"/>
              <a:ext cx="5334000" cy="838200"/>
            </a:xfrm>
            <a:prstGeom prst="roundRect">
              <a:avLst/>
            </a:prstGeom>
            <a:solidFill>
              <a:srgbClr val="C0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WINDOWS\TEMP\~AUT0006.bmp"/>
          <p:cNvPicPr>
            <a:picLocks noChangeAspect="1" noChangeArrowheads="1"/>
          </p:cNvPicPr>
          <p:nvPr/>
        </p:nvPicPr>
        <p:blipFill>
          <a:blip r:embed="rId3" cstate="print">
            <a:lum bright="6000" contrast="18000"/>
          </a:blip>
          <a:srcRect/>
          <a:stretch>
            <a:fillRect/>
          </a:stretch>
        </p:blipFill>
        <p:spPr bwMode="auto">
          <a:xfrm>
            <a:off x="1828800" y="609600"/>
            <a:ext cx="7315200" cy="4706938"/>
          </a:xfrm>
          <a:prstGeom prst="rect">
            <a:avLst/>
          </a:prstGeom>
          <a:noFill/>
          <a:ln w="9525">
            <a:noFill/>
            <a:miter lim="800000"/>
            <a:headEnd/>
            <a:tailEnd/>
          </a:ln>
          <a:effectLst/>
        </p:spPr>
      </p:pic>
      <p:sp>
        <p:nvSpPr>
          <p:cNvPr id="34819" name="Rectangle 3"/>
          <p:cNvSpPr>
            <a:spLocks noChangeArrowheads="1"/>
          </p:cNvSpPr>
          <p:nvPr/>
        </p:nvSpPr>
        <p:spPr bwMode="auto">
          <a:xfrm>
            <a:off x="1219200" y="685800"/>
            <a:ext cx="6248400" cy="533400"/>
          </a:xfrm>
          <a:prstGeom prst="rect">
            <a:avLst/>
          </a:prstGeom>
          <a:solidFill>
            <a:schemeClr val="bg1"/>
          </a:solidFill>
          <a:ln w="9525">
            <a:noFill/>
            <a:miter lim="800000"/>
            <a:headEnd/>
            <a:tailEnd/>
          </a:ln>
          <a:effectLst/>
        </p:spPr>
        <p:txBody>
          <a:bodyPr wrap="none" anchor="ctr"/>
          <a:lstStyle/>
          <a:p>
            <a:endParaRPr lang="en-GB"/>
          </a:p>
        </p:txBody>
      </p:sp>
      <p:sp>
        <p:nvSpPr>
          <p:cNvPr id="34820" name="Rectangle 4"/>
          <p:cNvSpPr>
            <a:spLocks noChangeArrowheads="1"/>
          </p:cNvSpPr>
          <p:nvPr/>
        </p:nvSpPr>
        <p:spPr bwMode="auto">
          <a:xfrm>
            <a:off x="1295400" y="1371600"/>
            <a:ext cx="3581400" cy="3962400"/>
          </a:xfrm>
          <a:prstGeom prst="rect">
            <a:avLst/>
          </a:prstGeom>
          <a:solidFill>
            <a:schemeClr val="bg1"/>
          </a:solidFill>
          <a:ln w="9525">
            <a:noFill/>
            <a:miter lim="800000"/>
            <a:headEnd/>
            <a:tailEnd/>
          </a:ln>
          <a:effectLst/>
        </p:spPr>
        <p:txBody>
          <a:bodyPr wrap="none" anchor="ctr"/>
          <a:lstStyle/>
          <a:p>
            <a:endParaRPr lang="en-GB"/>
          </a:p>
        </p:txBody>
      </p:sp>
      <p:sp>
        <p:nvSpPr>
          <p:cNvPr id="34821" name="Rectangle 5"/>
          <p:cNvSpPr>
            <a:spLocks noChangeArrowheads="1"/>
          </p:cNvSpPr>
          <p:nvPr/>
        </p:nvSpPr>
        <p:spPr bwMode="auto">
          <a:xfrm>
            <a:off x="5791200" y="5029200"/>
            <a:ext cx="381000" cy="304800"/>
          </a:xfrm>
          <a:prstGeom prst="rect">
            <a:avLst/>
          </a:prstGeom>
          <a:solidFill>
            <a:schemeClr val="bg1"/>
          </a:solidFill>
          <a:ln w="9525">
            <a:noFill/>
            <a:miter lim="800000"/>
            <a:headEnd/>
            <a:tailEnd/>
          </a:ln>
          <a:effectLst/>
        </p:spPr>
        <p:txBody>
          <a:bodyPr wrap="none" anchor="ctr"/>
          <a:lstStyle/>
          <a:p>
            <a:endParaRPr lang="en-GB"/>
          </a:p>
        </p:txBody>
      </p:sp>
      <p:pic>
        <p:nvPicPr>
          <p:cNvPr id="34822" name="Picture 6" descr="C:\WINDOWS\TEMP\~AUT0005.bmp"/>
          <p:cNvPicPr>
            <a:picLocks noChangeAspect="1" noChangeArrowheads="1"/>
          </p:cNvPicPr>
          <p:nvPr/>
        </p:nvPicPr>
        <p:blipFill>
          <a:blip r:embed="rId4" cstate="print">
            <a:lum bright="6000" contrast="18000"/>
          </a:blip>
          <a:srcRect/>
          <a:stretch>
            <a:fillRect/>
          </a:stretch>
        </p:blipFill>
        <p:spPr bwMode="auto">
          <a:xfrm>
            <a:off x="228600" y="609600"/>
            <a:ext cx="5410200" cy="4775200"/>
          </a:xfrm>
          <a:prstGeom prst="rect">
            <a:avLst/>
          </a:prstGeom>
          <a:noFill/>
          <a:ln w="9525">
            <a:noFill/>
            <a:miter lim="800000"/>
            <a:headEnd/>
            <a:tailEnd/>
          </a:ln>
          <a:effectLst/>
        </p:spPr>
      </p:pic>
      <p:sp>
        <p:nvSpPr>
          <p:cNvPr id="34823" name="Rectangle 7"/>
          <p:cNvSpPr>
            <a:spLocks noChangeArrowheads="1"/>
          </p:cNvSpPr>
          <p:nvPr/>
        </p:nvSpPr>
        <p:spPr bwMode="auto">
          <a:xfrm>
            <a:off x="7467600" y="685800"/>
            <a:ext cx="457200" cy="304800"/>
          </a:xfrm>
          <a:prstGeom prst="rect">
            <a:avLst/>
          </a:prstGeom>
          <a:solidFill>
            <a:schemeClr val="bg1"/>
          </a:solidFill>
          <a:ln w="9525">
            <a:noFill/>
            <a:miter lim="800000"/>
            <a:headEnd/>
            <a:tailEnd/>
          </a:ln>
          <a:effectLst/>
        </p:spPr>
        <p:txBody>
          <a:bodyPr wrap="none" anchor="ctr"/>
          <a:lstStyle/>
          <a:p>
            <a:endParaRPr lang="en-GB"/>
          </a:p>
        </p:txBody>
      </p:sp>
      <p:sp>
        <p:nvSpPr>
          <p:cNvPr id="34825" name="Rectangle 9"/>
          <p:cNvSpPr>
            <a:spLocks noChangeArrowheads="1"/>
          </p:cNvSpPr>
          <p:nvPr/>
        </p:nvSpPr>
        <p:spPr bwMode="auto">
          <a:xfrm>
            <a:off x="4876800" y="2514600"/>
            <a:ext cx="457200" cy="914400"/>
          </a:xfrm>
          <a:prstGeom prst="rect">
            <a:avLst/>
          </a:prstGeom>
          <a:solidFill>
            <a:schemeClr val="bg1"/>
          </a:solidFill>
          <a:ln w="9525">
            <a:noFill/>
            <a:miter lim="800000"/>
            <a:headEnd/>
            <a:tailEnd/>
          </a:ln>
          <a:effectLst/>
        </p:spPr>
        <p:txBody>
          <a:bodyPr wrap="none" anchor="ctr"/>
          <a:lstStyle/>
          <a:p>
            <a:endParaRPr lang="en-GB"/>
          </a:p>
        </p:txBody>
      </p:sp>
      <p:sp>
        <p:nvSpPr>
          <p:cNvPr id="34826" name="Rectangle 10"/>
          <p:cNvSpPr>
            <a:spLocks noChangeArrowheads="1"/>
          </p:cNvSpPr>
          <p:nvPr/>
        </p:nvSpPr>
        <p:spPr bwMode="auto">
          <a:xfrm>
            <a:off x="6248400" y="4953000"/>
            <a:ext cx="381000" cy="304800"/>
          </a:xfrm>
          <a:prstGeom prst="rect">
            <a:avLst/>
          </a:prstGeom>
          <a:solidFill>
            <a:schemeClr val="bg1"/>
          </a:solidFill>
          <a:ln w="9525">
            <a:noFill/>
            <a:miter lim="800000"/>
            <a:headEnd/>
            <a:tailEnd/>
          </a:ln>
          <a:effectLst/>
        </p:spPr>
        <p:txBody>
          <a:bodyPr wrap="none" anchor="ctr"/>
          <a:lstStyle/>
          <a:p>
            <a:endParaRPr lang="en-GB"/>
          </a:p>
        </p:txBody>
      </p:sp>
      <p:sp>
        <p:nvSpPr>
          <p:cNvPr id="34827" name="Rectangle 11"/>
          <p:cNvSpPr>
            <a:spLocks noChangeArrowheads="1"/>
          </p:cNvSpPr>
          <p:nvPr/>
        </p:nvSpPr>
        <p:spPr bwMode="auto">
          <a:xfrm>
            <a:off x="5257800" y="2514600"/>
            <a:ext cx="381000" cy="914400"/>
          </a:xfrm>
          <a:prstGeom prst="rect">
            <a:avLst/>
          </a:prstGeom>
          <a:solidFill>
            <a:schemeClr val="bg1"/>
          </a:solidFill>
          <a:ln w="9525">
            <a:noFill/>
            <a:miter lim="800000"/>
            <a:headEnd/>
            <a:tailEnd/>
          </a:ln>
          <a:effectLst/>
        </p:spPr>
        <p:txBody>
          <a:bodyPr wrap="none" anchor="ctr"/>
          <a:lstStyle/>
          <a:p>
            <a:endParaRPr lang="en-GB"/>
          </a:p>
        </p:txBody>
      </p:sp>
      <p:sp>
        <p:nvSpPr>
          <p:cNvPr id="34828" name="Rectangle 12"/>
          <p:cNvSpPr>
            <a:spLocks noChangeArrowheads="1"/>
          </p:cNvSpPr>
          <p:nvPr/>
        </p:nvSpPr>
        <p:spPr bwMode="auto">
          <a:xfrm>
            <a:off x="7848600" y="685800"/>
            <a:ext cx="381000" cy="304800"/>
          </a:xfrm>
          <a:prstGeom prst="rect">
            <a:avLst/>
          </a:prstGeom>
          <a:solidFill>
            <a:schemeClr val="bg1"/>
          </a:solidFill>
          <a:ln w="9525">
            <a:noFill/>
            <a:miter lim="800000"/>
            <a:headEnd/>
            <a:tailEnd/>
          </a:ln>
          <a:effectLst/>
        </p:spPr>
        <p:txBody>
          <a:bodyPr wrap="none" anchor="ctr"/>
          <a:lstStyle/>
          <a:p>
            <a:endParaRPr lang="en-GB"/>
          </a:p>
        </p:txBody>
      </p:sp>
      <p:sp>
        <p:nvSpPr>
          <p:cNvPr id="34829" name="Rectangle 13"/>
          <p:cNvSpPr>
            <a:spLocks noChangeArrowheads="1"/>
          </p:cNvSpPr>
          <p:nvPr/>
        </p:nvSpPr>
        <p:spPr bwMode="auto">
          <a:xfrm>
            <a:off x="1066800" y="762000"/>
            <a:ext cx="3733800" cy="381000"/>
          </a:xfrm>
          <a:prstGeom prst="rect">
            <a:avLst/>
          </a:prstGeom>
          <a:solidFill>
            <a:schemeClr val="bg1"/>
          </a:solidFill>
          <a:ln w="9525">
            <a:noFill/>
            <a:miter lim="800000"/>
            <a:headEnd/>
            <a:tailEnd/>
          </a:ln>
          <a:effectLst/>
        </p:spPr>
        <p:txBody>
          <a:bodyPr wrap="none" anchor="ctr"/>
          <a:lstStyle/>
          <a:p>
            <a:endParaRPr lang="en-GB"/>
          </a:p>
        </p:txBody>
      </p:sp>
      <p:sp>
        <p:nvSpPr>
          <p:cNvPr id="34830" name="Text Box 14"/>
          <p:cNvSpPr txBox="1">
            <a:spLocks noChangeArrowheads="1"/>
          </p:cNvSpPr>
          <p:nvPr/>
        </p:nvSpPr>
        <p:spPr bwMode="auto">
          <a:xfrm>
            <a:off x="1219200" y="1066800"/>
            <a:ext cx="3578225" cy="396875"/>
          </a:xfrm>
          <a:prstGeom prst="rect">
            <a:avLst/>
          </a:prstGeom>
          <a:noFill/>
          <a:ln w="9525">
            <a:noFill/>
            <a:miter lim="800000"/>
            <a:headEnd/>
            <a:tailEnd/>
          </a:ln>
          <a:effectLst/>
        </p:spPr>
        <p:txBody>
          <a:bodyPr wrap="none">
            <a:spAutoFit/>
          </a:bodyPr>
          <a:lstStyle/>
          <a:p>
            <a:r>
              <a:rPr lang="en-US" sz="2000" b="1"/>
              <a:t>Objective specifications</a:t>
            </a:r>
          </a:p>
        </p:txBody>
      </p:sp>
      <p:sp>
        <p:nvSpPr>
          <p:cNvPr id="34831" name="Rectangle 15"/>
          <p:cNvSpPr>
            <a:spLocks noChangeArrowheads="1"/>
          </p:cNvSpPr>
          <p:nvPr/>
        </p:nvSpPr>
        <p:spPr bwMode="auto">
          <a:xfrm>
            <a:off x="6553200" y="4953000"/>
            <a:ext cx="381000" cy="228600"/>
          </a:xfrm>
          <a:prstGeom prst="rect">
            <a:avLst/>
          </a:prstGeom>
          <a:solidFill>
            <a:schemeClr val="bg1"/>
          </a:solidFill>
          <a:ln w="9525">
            <a:noFill/>
            <a:miter lim="800000"/>
            <a:headEnd/>
            <a:tailEnd/>
          </a:ln>
          <a:effectLst/>
        </p:spPr>
        <p:txBody>
          <a:bodyPr wrap="none" anchor="ctr"/>
          <a:lstStyle/>
          <a:p>
            <a:endParaRPr lang="en-GB"/>
          </a:p>
        </p:txBody>
      </p:sp>
      <p:sp>
        <p:nvSpPr>
          <p:cNvPr id="34832" name="Text Box 16"/>
          <p:cNvSpPr txBox="1">
            <a:spLocks noChangeArrowheads="1"/>
          </p:cNvSpPr>
          <p:nvPr/>
        </p:nvSpPr>
        <p:spPr bwMode="auto">
          <a:xfrm>
            <a:off x="609600" y="5486400"/>
            <a:ext cx="184150" cy="457200"/>
          </a:xfrm>
          <a:prstGeom prst="rect">
            <a:avLst/>
          </a:prstGeom>
          <a:noFill/>
          <a:ln w="9525">
            <a:noFill/>
            <a:miter lim="800000"/>
            <a:headEnd/>
            <a:tailEnd/>
          </a:ln>
          <a:effectLst/>
        </p:spPr>
        <p:txBody>
          <a:bodyPr wrap="none">
            <a:spAutoFit/>
          </a:bodyPr>
          <a:lstStyle/>
          <a:p>
            <a:endParaRPr lang="en-US" sz="2400">
              <a:latin typeface="Times New Roman" charset="0"/>
            </a:endParaRPr>
          </a:p>
        </p:txBody>
      </p:sp>
      <p:sp>
        <p:nvSpPr>
          <p:cNvPr id="34833" name="Text Box 17"/>
          <p:cNvSpPr txBox="1">
            <a:spLocks noChangeArrowheads="1"/>
          </p:cNvSpPr>
          <p:nvPr/>
        </p:nvSpPr>
        <p:spPr bwMode="auto">
          <a:xfrm>
            <a:off x="1447800" y="5562600"/>
            <a:ext cx="6111875" cy="1006475"/>
          </a:xfrm>
          <a:prstGeom prst="rect">
            <a:avLst/>
          </a:prstGeom>
          <a:noFill/>
          <a:ln w="9525">
            <a:noFill/>
            <a:miter lim="800000"/>
            <a:headEnd/>
            <a:tailEnd/>
          </a:ln>
          <a:effectLst/>
        </p:spPr>
        <p:txBody>
          <a:bodyPr wrap="square">
            <a:spAutoFit/>
          </a:bodyPr>
          <a:lstStyle/>
          <a:p>
            <a:r>
              <a:rPr lang="en-US" sz="2000" b="1" dirty="0">
                <a:solidFill>
                  <a:schemeClr val="accent2"/>
                </a:solidFill>
              </a:rPr>
              <a:t>Objectives are the most important components of a</a:t>
            </a:r>
          </a:p>
          <a:p>
            <a:r>
              <a:rPr lang="en-US" sz="2000" b="1" dirty="0">
                <a:solidFill>
                  <a:schemeClr val="accent2"/>
                </a:solidFill>
              </a:rPr>
              <a:t>light microscope: </a:t>
            </a:r>
            <a:r>
              <a:rPr lang="en-US" sz="2000" b="1" dirty="0">
                <a:solidFill>
                  <a:srgbClr val="FF3300"/>
                </a:solidFill>
              </a:rPr>
              <a:t>image formation</a:t>
            </a:r>
            <a:r>
              <a:rPr lang="en-US" sz="2000" b="1" dirty="0">
                <a:solidFill>
                  <a:schemeClr val="accent2"/>
                </a:solidFill>
              </a:rPr>
              <a:t>, </a:t>
            </a:r>
            <a:r>
              <a:rPr lang="en-US" sz="2000" b="1" dirty="0">
                <a:solidFill>
                  <a:srgbClr val="FF3300"/>
                </a:solidFill>
              </a:rPr>
              <a:t>magnification</a:t>
            </a:r>
            <a:r>
              <a:rPr lang="en-US" sz="2000" b="1" dirty="0">
                <a:solidFill>
                  <a:schemeClr val="accent2"/>
                </a:solidFill>
              </a:rPr>
              <a:t>, the</a:t>
            </a:r>
          </a:p>
          <a:p>
            <a:r>
              <a:rPr lang="en-US" sz="2000" b="1" dirty="0">
                <a:solidFill>
                  <a:srgbClr val="FF3300"/>
                </a:solidFill>
              </a:rPr>
              <a:t>quality of images</a:t>
            </a:r>
            <a:r>
              <a:rPr lang="en-US" sz="2000" b="1" dirty="0">
                <a:solidFill>
                  <a:schemeClr val="accent2"/>
                </a:solidFill>
              </a:rPr>
              <a:t> and the </a:t>
            </a:r>
            <a:r>
              <a:rPr lang="en-US" sz="2000" b="1" dirty="0">
                <a:solidFill>
                  <a:srgbClr val="FF3300"/>
                </a:solidFill>
              </a:rPr>
              <a:t>resolution</a:t>
            </a:r>
            <a:r>
              <a:rPr lang="en-US" sz="2000" b="1" dirty="0">
                <a:solidFill>
                  <a:schemeClr val="accent2"/>
                </a:solidFill>
              </a:rPr>
              <a:t> of the microscope</a:t>
            </a:r>
          </a:p>
        </p:txBody>
      </p:sp>
      <p:sp>
        <p:nvSpPr>
          <p:cNvPr id="34834" name="Rectangle 18"/>
          <p:cNvSpPr>
            <a:spLocks noGrp="1" noChangeArrowheads="1"/>
          </p:cNvSpPr>
          <p:nvPr>
            <p:ph type="title" idx="4294967295"/>
          </p:nvPr>
        </p:nvSpPr>
        <p:spPr>
          <a:xfrm>
            <a:off x="1295400" y="152400"/>
            <a:ext cx="6629400" cy="609600"/>
          </a:xfrm>
        </p:spPr>
        <p:txBody>
          <a:bodyPr/>
          <a:lstStyle/>
          <a:p>
            <a:r>
              <a:rPr lang="en-US" sz="3200" b="1">
                <a:solidFill>
                  <a:srgbClr val="0000FF"/>
                </a:solidFill>
                <a:latin typeface="Verdana" pitchFamily="34" charset="0"/>
              </a:rPr>
              <a:t>Microscope Objectives</a:t>
            </a:r>
          </a:p>
        </p:txBody>
      </p:sp>
      <p:sp>
        <p:nvSpPr>
          <p:cNvPr id="34835" name="Text Box 19"/>
          <p:cNvSpPr txBox="1">
            <a:spLocks noChangeArrowheads="1"/>
          </p:cNvSpPr>
          <p:nvPr/>
        </p:nvSpPr>
        <p:spPr bwMode="auto">
          <a:xfrm>
            <a:off x="5181600" y="990600"/>
            <a:ext cx="3659188" cy="396875"/>
          </a:xfrm>
          <a:prstGeom prst="rect">
            <a:avLst/>
          </a:prstGeom>
          <a:noFill/>
          <a:ln w="9525">
            <a:noFill/>
            <a:miter lim="800000"/>
            <a:headEnd/>
            <a:tailEnd/>
          </a:ln>
          <a:effectLst/>
        </p:spPr>
        <p:txBody>
          <a:bodyPr wrap="none">
            <a:spAutoFit/>
          </a:bodyPr>
          <a:lstStyle/>
          <a:p>
            <a:r>
              <a:rPr lang="en-US" sz="2000" b="1"/>
              <a:t>Anatomy of an objective</a:t>
            </a:r>
          </a:p>
        </p:txBody>
      </p:sp>
      <p:sp>
        <p:nvSpPr>
          <p:cNvPr id="34836" name="Line 20"/>
          <p:cNvSpPr>
            <a:spLocks noChangeShapeType="1"/>
          </p:cNvSpPr>
          <p:nvPr/>
        </p:nvSpPr>
        <p:spPr bwMode="auto">
          <a:xfrm>
            <a:off x="609600" y="3124200"/>
            <a:ext cx="914400" cy="0"/>
          </a:xfrm>
          <a:prstGeom prst="line">
            <a:avLst/>
          </a:prstGeom>
          <a:noFill/>
          <a:ln w="38100">
            <a:solidFill>
              <a:srgbClr val="FF3300"/>
            </a:solidFill>
            <a:round/>
            <a:headEnd/>
            <a:tailEnd/>
          </a:ln>
          <a:effectLst/>
        </p:spPr>
        <p:txBody>
          <a:bodyPr/>
          <a:lstStyle/>
          <a:p>
            <a:endParaRPr lang="en-GB"/>
          </a:p>
        </p:txBody>
      </p:sp>
      <p:sp>
        <p:nvSpPr>
          <p:cNvPr id="34837" name="Line 21"/>
          <p:cNvSpPr>
            <a:spLocks noChangeShapeType="1"/>
          </p:cNvSpPr>
          <p:nvPr/>
        </p:nvSpPr>
        <p:spPr bwMode="auto">
          <a:xfrm>
            <a:off x="4343400" y="2971800"/>
            <a:ext cx="609600" cy="0"/>
          </a:xfrm>
          <a:prstGeom prst="line">
            <a:avLst/>
          </a:prstGeom>
          <a:noFill/>
          <a:ln w="38100">
            <a:solidFill>
              <a:srgbClr val="FF3300"/>
            </a:solidFill>
            <a:round/>
            <a:headEnd/>
            <a:tailEnd/>
          </a:ln>
          <a:effectLst/>
        </p:spPr>
        <p:txBody>
          <a:bodyPr/>
          <a:lstStyle/>
          <a:p>
            <a:endParaRPr lang="en-GB"/>
          </a:p>
        </p:txBody>
      </p:sp>
      <p:sp>
        <p:nvSpPr>
          <p:cNvPr id="34838" name="Text Box 22"/>
          <p:cNvSpPr txBox="1">
            <a:spLocks noChangeArrowheads="1"/>
          </p:cNvSpPr>
          <p:nvPr/>
        </p:nvSpPr>
        <p:spPr bwMode="auto">
          <a:xfrm>
            <a:off x="4800600" y="2514600"/>
            <a:ext cx="617538" cy="517525"/>
          </a:xfrm>
          <a:prstGeom prst="rect">
            <a:avLst/>
          </a:prstGeom>
          <a:noFill/>
          <a:ln w="9525">
            <a:noFill/>
            <a:miter lim="800000"/>
            <a:headEnd/>
            <a:tailEnd/>
          </a:ln>
          <a:effectLst/>
        </p:spPr>
        <p:txBody>
          <a:bodyPr wrap="none">
            <a:spAutoFit/>
          </a:bodyPr>
          <a:lstStyle/>
          <a:p>
            <a:r>
              <a:rPr lang="en-US" sz="1400" b="1"/>
              <a:t>rical</a:t>
            </a:r>
          </a:p>
          <a:p>
            <a:r>
              <a:rPr lang="en-US" sz="1400" b="1"/>
              <a:t>ture</a:t>
            </a:r>
          </a:p>
        </p:txBody>
      </p:sp>
      <p:sp>
        <p:nvSpPr>
          <p:cNvPr id="34839" name="Line 23"/>
          <p:cNvSpPr>
            <a:spLocks noChangeShapeType="1"/>
          </p:cNvSpPr>
          <p:nvPr/>
        </p:nvSpPr>
        <p:spPr bwMode="auto">
          <a:xfrm>
            <a:off x="4495800" y="2971800"/>
            <a:ext cx="838200" cy="0"/>
          </a:xfrm>
          <a:prstGeom prst="line">
            <a:avLst/>
          </a:prstGeom>
          <a:noFill/>
          <a:ln w="38100">
            <a:solidFill>
              <a:srgbClr val="FF3300"/>
            </a:solidFill>
            <a:round/>
            <a:headEnd/>
            <a:tailEnd/>
          </a:ln>
          <a:effectLst/>
        </p:spPr>
        <p:txBody>
          <a:bodyPr/>
          <a:lstStyle/>
          <a:p>
            <a:endParaRPr lang="en-GB"/>
          </a:p>
        </p:txBody>
      </p:sp>
      <p:sp>
        <p:nvSpPr>
          <p:cNvPr id="34840" name="Text Box 24"/>
          <p:cNvSpPr txBox="1">
            <a:spLocks noChangeArrowheads="1"/>
          </p:cNvSpPr>
          <p:nvPr/>
        </p:nvSpPr>
        <p:spPr bwMode="auto">
          <a:xfrm>
            <a:off x="3200400" y="685800"/>
            <a:ext cx="2701925" cy="457200"/>
          </a:xfrm>
          <a:prstGeom prst="rect">
            <a:avLst/>
          </a:prstGeom>
          <a:noFill/>
          <a:ln w="9525">
            <a:noFill/>
            <a:miter lim="800000"/>
            <a:headEnd/>
            <a:tailEnd/>
          </a:ln>
          <a:effectLst/>
        </p:spPr>
        <p:txBody>
          <a:bodyPr wrap="none">
            <a:spAutoFit/>
          </a:bodyPr>
          <a:lstStyle/>
          <a:p>
            <a:r>
              <a:rPr lang="en-US" sz="2400">
                <a:solidFill>
                  <a:srgbClr val="FF3300"/>
                </a:solidFill>
              </a:rPr>
              <a:t>d</a:t>
            </a:r>
            <a:r>
              <a:rPr lang="en-US" sz="2400" b="1" baseline="-16000">
                <a:solidFill>
                  <a:srgbClr val="FF3300"/>
                </a:solidFill>
              </a:rPr>
              <a:t>min</a:t>
            </a:r>
            <a:r>
              <a:rPr lang="en-US" sz="2400">
                <a:solidFill>
                  <a:srgbClr val="FF3300"/>
                </a:solidFill>
              </a:rPr>
              <a:t> = 0.61</a:t>
            </a:r>
            <a:r>
              <a:rPr lang="en-US" sz="2400">
                <a:solidFill>
                  <a:srgbClr val="FF3300"/>
                </a:solidFill>
                <a:latin typeface="Symbol" pitchFamily="18" charset="2"/>
              </a:rPr>
              <a:t>l</a:t>
            </a:r>
            <a:r>
              <a:rPr lang="en-US" sz="2400">
                <a:solidFill>
                  <a:srgbClr val="FF3300"/>
                </a:solidFill>
              </a:rPr>
              <a:t>/NA</a:t>
            </a:r>
          </a:p>
        </p:txBody>
      </p:sp>
      <p:sp>
        <p:nvSpPr>
          <p:cNvPr id="24" name="Rounded Rectangle 23"/>
          <p:cNvSpPr/>
          <p:nvPr/>
        </p:nvSpPr>
        <p:spPr>
          <a:xfrm>
            <a:off x="1219200" y="5486400"/>
            <a:ext cx="6324600" cy="1219200"/>
          </a:xfrm>
          <a:prstGeom prst="roundRect">
            <a:avLst/>
          </a:prstGeom>
          <a:solidFill>
            <a:srgbClr val="7030A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Slide Number Placeholder 24"/>
          <p:cNvSpPr>
            <a:spLocks noGrp="1"/>
          </p:cNvSpPr>
          <p:nvPr>
            <p:ph type="sldNum" sz="quarter" idx="12"/>
          </p:nvPr>
        </p:nvSpPr>
        <p:spPr/>
        <p:txBody>
          <a:bodyPr/>
          <a:lstStyle/>
          <a:p>
            <a:fld id="{B6F15528-21DE-4FAA-801E-634DDDAF4B2B}" type="slidenum">
              <a:rPr lang="en-US" smtClean="0"/>
              <a:pPr/>
              <a:t>31</a:t>
            </a:fld>
            <a:endParaRPr lang="en-US"/>
          </a:p>
        </p:txBody>
      </p:sp>
      <p:sp>
        <p:nvSpPr>
          <p:cNvPr id="26" name="Footer Placeholder 2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specificationsfigure1.jpg"/>
          <p:cNvPicPr>
            <a:picLocks noChangeAspect="1"/>
          </p:cNvPicPr>
          <p:nvPr/>
        </p:nvPicPr>
        <p:blipFill>
          <a:blip r:embed="rId2" cstate="print"/>
          <a:stretch>
            <a:fillRect/>
          </a:stretch>
        </p:blipFill>
        <p:spPr>
          <a:xfrm>
            <a:off x="1752600" y="1752600"/>
            <a:ext cx="4836628" cy="4420573"/>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specificationsfigure3.jpg"/>
          <p:cNvPicPr>
            <a:picLocks noChangeAspect="1"/>
          </p:cNvPicPr>
          <p:nvPr/>
        </p:nvPicPr>
        <p:blipFill>
          <a:blip r:embed="rId2" cstate="print"/>
          <a:stretch>
            <a:fillRect/>
          </a:stretch>
        </p:blipFill>
        <p:spPr>
          <a:xfrm>
            <a:off x="1371600" y="1752600"/>
            <a:ext cx="6020613" cy="4258056"/>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specificationsfigure2.jpg"/>
          <p:cNvPicPr>
            <a:picLocks noChangeAspect="1"/>
          </p:cNvPicPr>
          <p:nvPr/>
        </p:nvPicPr>
        <p:blipFill>
          <a:blip r:embed="rId2" cstate="print"/>
          <a:stretch>
            <a:fillRect/>
          </a:stretch>
        </p:blipFill>
        <p:spPr>
          <a:xfrm>
            <a:off x="1295400" y="1828800"/>
            <a:ext cx="6724650" cy="403479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29" name="Slide Number Placeholder 5"/>
          <p:cNvSpPr>
            <a:spLocks noGrp="1"/>
          </p:cNvSpPr>
          <p:nvPr>
            <p:ph type="sldNum" sz="quarter" idx="12"/>
          </p:nvPr>
        </p:nvSpPr>
        <p:spPr/>
        <p:txBody>
          <a:bodyPr/>
          <a:lstStyle/>
          <a:p>
            <a:fld id="{5E679152-542D-41D0-B93B-FED791B5931F}" type="slidenum">
              <a:rPr lang="ar-SA" altLang="en-US"/>
              <a:pPr/>
              <a:t>35</a:t>
            </a:fld>
            <a:endParaRPr lang="en-US" altLang="en-US"/>
          </a:p>
        </p:txBody>
      </p:sp>
      <p:sp>
        <p:nvSpPr>
          <p:cNvPr id="49154" name="Rectangle 2"/>
          <p:cNvSpPr>
            <a:spLocks noGrp="1" noChangeArrowheads="1"/>
          </p:cNvSpPr>
          <p:nvPr>
            <p:ph type="title"/>
          </p:nvPr>
        </p:nvSpPr>
        <p:spPr>
          <a:xfrm>
            <a:off x="685800" y="0"/>
            <a:ext cx="7772400" cy="1143000"/>
          </a:xfrm>
        </p:spPr>
        <p:txBody>
          <a:bodyPr/>
          <a:lstStyle/>
          <a:p>
            <a:pPr rtl="1"/>
            <a:r>
              <a:rPr lang="ar-SA" altLang="en-US" dirty="0">
                <a:solidFill>
                  <a:srgbClr val="FF0000"/>
                </a:solidFill>
                <a:cs typeface="B Titr" pitchFamily="2" charset="-78"/>
              </a:rPr>
              <a:t>عدسيهاي جمع</a:t>
            </a:r>
            <a:r>
              <a:rPr lang="en-US" altLang="en-US" dirty="0">
                <a:solidFill>
                  <a:srgbClr val="FF0000"/>
                </a:solidFill>
                <a:cs typeface="B Titr" pitchFamily="2" charset="-78"/>
              </a:rPr>
              <a:t> </a:t>
            </a:r>
            <a:r>
              <a:rPr lang="ar-SA" altLang="en-US" dirty="0" smtClean="0">
                <a:solidFill>
                  <a:srgbClr val="FF0000"/>
                </a:solidFill>
                <a:cs typeface="B Titr" pitchFamily="2" charset="-78"/>
              </a:rPr>
              <a:t>كننده</a:t>
            </a:r>
            <a:r>
              <a:rPr lang="fa-IR" altLang="en-US" dirty="0" smtClean="0">
                <a:solidFill>
                  <a:srgbClr val="FF0000"/>
                </a:solidFill>
                <a:cs typeface="B Titr" pitchFamily="2" charset="-78"/>
              </a:rPr>
              <a:t> </a:t>
            </a:r>
            <a:r>
              <a:rPr lang="en-US" altLang="en-US" dirty="0" smtClean="0">
                <a:solidFill>
                  <a:srgbClr val="FF0000"/>
                </a:solidFill>
                <a:cs typeface="B Titr" pitchFamily="2" charset="-78"/>
              </a:rPr>
              <a:t> </a:t>
            </a:r>
            <a:r>
              <a:rPr lang="en-US" altLang="en-US" dirty="0">
                <a:solidFill>
                  <a:srgbClr val="FF0000"/>
                </a:solidFill>
                <a:cs typeface="B Titr" pitchFamily="2" charset="-78"/>
              </a:rPr>
              <a:t>condensers</a:t>
            </a:r>
            <a:endParaRPr lang="en-US" altLang="ar-SA" dirty="0">
              <a:solidFill>
                <a:srgbClr val="FF0000"/>
              </a:solidFill>
              <a:cs typeface="B Titr" pitchFamily="2" charset="-78"/>
            </a:endParaRPr>
          </a:p>
        </p:txBody>
      </p:sp>
      <p:sp>
        <p:nvSpPr>
          <p:cNvPr id="49156" name="AutoShape 4"/>
          <p:cNvSpPr>
            <a:spLocks noChangeArrowheads="1"/>
          </p:cNvSpPr>
          <p:nvPr/>
        </p:nvSpPr>
        <p:spPr bwMode="auto">
          <a:xfrm rot="-10800000">
            <a:off x="2133600" y="3657600"/>
            <a:ext cx="2286000" cy="1600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CCFF"/>
          </a:solidFill>
          <a:ln w="9525">
            <a:solidFill>
              <a:schemeClr val="tx1"/>
            </a:solidFill>
            <a:miter lim="800000"/>
            <a:headEnd/>
            <a:tailEnd/>
          </a:ln>
          <a:effectLst/>
        </p:spPr>
        <p:txBody>
          <a:bodyPr wrap="none" anchor="ctr"/>
          <a:lstStyle/>
          <a:p>
            <a:endParaRPr lang="fa-IR"/>
          </a:p>
        </p:txBody>
      </p:sp>
      <p:sp>
        <p:nvSpPr>
          <p:cNvPr id="49158" name="AutoShape 6"/>
          <p:cNvSpPr>
            <a:spLocks noChangeArrowheads="1"/>
          </p:cNvSpPr>
          <p:nvPr/>
        </p:nvSpPr>
        <p:spPr bwMode="auto">
          <a:xfrm rot="-5318384">
            <a:off x="3051175" y="3276600"/>
            <a:ext cx="381000" cy="990600"/>
          </a:xfrm>
          <a:prstGeom prst="moon">
            <a:avLst>
              <a:gd name="adj" fmla="val 77949"/>
            </a:avLst>
          </a:prstGeom>
          <a:solidFill>
            <a:schemeClr val="accent1"/>
          </a:solidFill>
          <a:ln w="9525">
            <a:solidFill>
              <a:schemeClr val="tx1"/>
            </a:solidFill>
            <a:miter lim="800000"/>
            <a:headEnd/>
            <a:tailEnd/>
          </a:ln>
          <a:effectLst/>
        </p:spPr>
        <p:txBody>
          <a:bodyPr wrap="none" anchor="ctr"/>
          <a:lstStyle/>
          <a:p>
            <a:endParaRPr lang="fa-IR"/>
          </a:p>
        </p:txBody>
      </p:sp>
      <p:sp>
        <p:nvSpPr>
          <p:cNvPr id="49159" name="Line 7"/>
          <p:cNvSpPr>
            <a:spLocks noChangeShapeType="1"/>
          </p:cNvSpPr>
          <p:nvPr/>
        </p:nvSpPr>
        <p:spPr bwMode="auto">
          <a:xfrm>
            <a:off x="2438400" y="4267200"/>
            <a:ext cx="1600200" cy="0"/>
          </a:xfrm>
          <a:prstGeom prst="line">
            <a:avLst/>
          </a:prstGeom>
          <a:noFill/>
          <a:ln w="9525">
            <a:solidFill>
              <a:schemeClr val="tx1"/>
            </a:solidFill>
            <a:round/>
            <a:headEnd/>
            <a:tailEnd/>
          </a:ln>
          <a:effectLst/>
        </p:spPr>
        <p:txBody>
          <a:bodyPr wrap="none" anchor="ctr"/>
          <a:lstStyle/>
          <a:p>
            <a:endParaRPr lang="fa-IR"/>
          </a:p>
        </p:txBody>
      </p:sp>
      <p:sp>
        <p:nvSpPr>
          <p:cNvPr id="49160" name="Line 8"/>
          <p:cNvSpPr>
            <a:spLocks noChangeShapeType="1"/>
          </p:cNvSpPr>
          <p:nvPr/>
        </p:nvSpPr>
        <p:spPr bwMode="auto">
          <a:xfrm>
            <a:off x="2286000" y="4953000"/>
            <a:ext cx="2057400" cy="0"/>
          </a:xfrm>
          <a:prstGeom prst="line">
            <a:avLst/>
          </a:prstGeom>
          <a:noFill/>
          <a:ln w="9525">
            <a:solidFill>
              <a:schemeClr val="tx1"/>
            </a:solidFill>
            <a:round/>
            <a:headEnd/>
            <a:tailEnd/>
          </a:ln>
          <a:effectLst/>
        </p:spPr>
        <p:txBody>
          <a:bodyPr wrap="none" anchor="ctr"/>
          <a:lstStyle/>
          <a:p>
            <a:endParaRPr lang="fa-IR"/>
          </a:p>
        </p:txBody>
      </p:sp>
      <p:sp>
        <p:nvSpPr>
          <p:cNvPr id="49161" name="Line 9"/>
          <p:cNvSpPr>
            <a:spLocks noChangeShapeType="1"/>
          </p:cNvSpPr>
          <p:nvPr/>
        </p:nvSpPr>
        <p:spPr bwMode="auto">
          <a:xfrm>
            <a:off x="4114800" y="4953000"/>
            <a:ext cx="914400" cy="0"/>
          </a:xfrm>
          <a:prstGeom prst="line">
            <a:avLst/>
          </a:prstGeom>
          <a:noFill/>
          <a:ln w="76200">
            <a:solidFill>
              <a:schemeClr val="tx1"/>
            </a:solidFill>
            <a:round/>
            <a:headEnd/>
            <a:tailEnd/>
          </a:ln>
          <a:effectLst/>
        </p:spPr>
        <p:txBody>
          <a:bodyPr wrap="none" anchor="ctr"/>
          <a:lstStyle/>
          <a:p>
            <a:endParaRPr lang="fa-IR"/>
          </a:p>
        </p:txBody>
      </p:sp>
      <p:sp>
        <p:nvSpPr>
          <p:cNvPr id="49162" name="Rectangle 10"/>
          <p:cNvSpPr>
            <a:spLocks noGrp="1" noChangeArrowheads="1"/>
          </p:cNvSpPr>
          <p:nvPr>
            <p:ph type="body" idx="1"/>
          </p:nvPr>
        </p:nvSpPr>
        <p:spPr>
          <a:xfrm rot="5387930">
            <a:off x="3121025" y="3044825"/>
            <a:ext cx="230188" cy="992188"/>
          </a:xfrm>
          <a:prstGeom prst="moon">
            <a:avLst>
              <a:gd name="adj" fmla="val 79199"/>
            </a:avLst>
          </a:prstGeom>
          <a:solidFill>
            <a:schemeClr val="accent1"/>
          </a:solidFill>
          <a:ln>
            <a:solidFill>
              <a:schemeClr val="tx1"/>
            </a:solidFill>
          </a:ln>
        </p:spPr>
        <p:txBody>
          <a:bodyPr/>
          <a:lstStyle/>
          <a:p>
            <a:endParaRPr lang="en-US" altLang="en-US"/>
          </a:p>
        </p:txBody>
      </p:sp>
      <p:sp>
        <p:nvSpPr>
          <p:cNvPr id="49163" name="Line 11"/>
          <p:cNvSpPr>
            <a:spLocks noChangeShapeType="1"/>
          </p:cNvSpPr>
          <p:nvPr/>
        </p:nvSpPr>
        <p:spPr bwMode="auto">
          <a:xfrm flipV="1">
            <a:off x="2971800" y="5257800"/>
            <a:ext cx="0" cy="838200"/>
          </a:xfrm>
          <a:prstGeom prst="line">
            <a:avLst/>
          </a:prstGeom>
          <a:noFill/>
          <a:ln w="9525">
            <a:solidFill>
              <a:srgbClr val="FF0000"/>
            </a:solidFill>
            <a:round/>
            <a:headEnd/>
            <a:tailEnd type="triangle" w="med" len="med"/>
          </a:ln>
          <a:effectLst/>
        </p:spPr>
        <p:txBody>
          <a:bodyPr wrap="none" anchor="ctr"/>
          <a:lstStyle/>
          <a:p>
            <a:endParaRPr lang="fa-IR"/>
          </a:p>
        </p:txBody>
      </p:sp>
      <p:sp>
        <p:nvSpPr>
          <p:cNvPr id="49164" name="Line 12"/>
          <p:cNvSpPr>
            <a:spLocks noChangeShapeType="1"/>
          </p:cNvSpPr>
          <p:nvPr/>
        </p:nvSpPr>
        <p:spPr bwMode="auto">
          <a:xfrm flipV="1">
            <a:off x="3810000" y="5257800"/>
            <a:ext cx="0" cy="914400"/>
          </a:xfrm>
          <a:prstGeom prst="line">
            <a:avLst/>
          </a:prstGeom>
          <a:noFill/>
          <a:ln w="9525">
            <a:solidFill>
              <a:srgbClr val="FF0000"/>
            </a:solidFill>
            <a:round/>
            <a:headEnd/>
            <a:tailEnd type="triangle" w="med" len="med"/>
          </a:ln>
          <a:effectLst/>
        </p:spPr>
        <p:txBody>
          <a:bodyPr wrap="none" anchor="ctr"/>
          <a:lstStyle/>
          <a:p>
            <a:endParaRPr lang="fa-IR"/>
          </a:p>
        </p:txBody>
      </p:sp>
      <p:sp>
        <p:nvSpPr>
          <p:cNvPr id="49165" name="Line 13"/>
          <p:cNvSpPr>
            <a:spLocks noChangeShapeType="1"/>
          </p:cNvSpPr>
          <p:nvPr/>
        </p:nvSpPr>
        <p:spPr bwMode="auto">
          <a:xfrm flipV="1">
            <a:off x="3429000" y="5181600"/>
            <a:ext cx="0" cy="838200"/>
          </a:xfrm>
          <a:prstGeom prst="line">
            <a:avLst/>
          </a:prstGeom>
          <a:noFill/>
          <a:ln w="9525">
            <a:solidFill>
              <a:srgbClr val="FF0000"/>
            </a:solidFill>
            <a:round/>
            <a:headEnd/>
            <a:tailEnd type="triangle" w="med" len="med"/>
          </a:ln>
          <a:effectLst/>
        </p:spPr>
        <p:txBody>
          <a:bodyPr wrap="none" anchor="ctr"/>
          <a:lstStyle/>
          <a:p>
            <a:endParaRPr lang="fa-IR"/>
          </a:p>
        </p:txBody>
      </p:sp>
      <p:sp>
        <p:nvSpPr>
          <p:cNvPr id="49167" name="Line 15"/>
          <p:cNvSpPr>
            <a:spLocks noChangeShapeType="1"/>
          </p:cNvSpPr>
          <p:nvPr/>
        </p:nvSpPr>
        <p:spPr bwMode="auto">
          <a:xfrm flipV="1">
            <a:off x="3276600" y="5257800"/>
            <a:ext cx="0" cy="914400"/>
          </a:xfrm>
          <a:prstGeom prst="line">
            <a:avLst/>
          </a:prstGeom>
          <a:noFill/>
          <a:ln w="9525">
            <a:solidFill>
              <a:srgbClr val="FF0000"/>
            </a:solidFill>
            <a:round/>
            <a:headEnd/>
            <a:tailEnd/>
          </a:ln>
          <a:effectLst/>
        </p:spPr>
        <p:txBody>
          <a:bodyPr wrap="none" anchor="ctr"/>
          <a:lstStyle/>
          <a:p>
            <a:endParaRPr lang="fa-IR"/>
          </a:p>
        </p:txBody>
      </p:sp>
      <p:sp>
        <p:nvSpPr>
          <p:cNvPr id="49168" name="Line 16"/>
          <p:cNvSpPr>
            <a:spLocks noChangeShapeType="1"/>
          </p:cNvSpPr>
          <p:nvPr/>
        </p:nvSpPr>
        <p:spPr bwMode="auto">
          <a:xfrm flipV="1">
            <a:off x="3276600" y="2514600"/>
            <a:ext cx="0" cy="914400"/>
          </a:xfrm>
          <a:prstGeom prst="line">
            <a:avLst/>
          </a:prstGeom>
          <a:noFill/>
          <a:ln w="9525">
            <a:solidFill>
              <a:srgbClr val="FF0000"/>
            </a:solidFill>
            <a:round/>
            <a:headEnd/>
            <a:tailEnd/>
          </a:ln>
          <a:effectLst/>
        </p:spPr>
        <p:txBody>
          <a:bodyPr wrap="none" anchor="ctr"/>
          <a:lstStyle/>
          <a:p>
            <a:endParaRPr lang="fa-IR"/>
          </a:p>
        </p:txBody>
      </p:sp>
      <p:sp>
        <p:nvSpPr>
          <p:cNvPr id="49169" name="Line 17"/>
          <p:cNvSpPr>
            <a:spLocks noChangeShapeType="1"/>
          </p:cNvSpPr>
          <p:nvPr/>
        </p:nvSpPr>
        <p:spPr bwMode="auto">
          <a:xfrm flipV="1">
            <a:off x="2819400" y="2514600"/>
            <a:ext cx="457200" cy="1066800"/>
          </a:xfrm>
          <a:prstGeom prst="line">
            <a:avLst/>
          </a:prstGeom>
          <a:noFill/>
          <a:ln w="9525">
            <a:solidFill>
              <a:srgbClr val="FF0000"/>
            </a:solidFill>
            <a:round/>
            <a:headEnd/>
            <a:tailEnd type="triangle" w="med" len="med"/>
          </a:ln>
          <a:effectLst/>
        </p:spPr>
        <p:txBody>
          <a:bodyPr wrap="none" anchor="ctr"/>
          <a:lstStyle/>
          <a:p>
            <a:endParaRPr lang="fa-IR"/>
          </a:p>
        </p:txBody>
      </p:sp>
      <p:sp>
        <p:nvSpPr>
          <p:cNvPr id="49170" name="Line 18"/>
          <p:cNvSpPr>
            <a:spLocks noChangeShapeType="1"/>
          </p:cNvSpPr>
          <p:nvPr/>
        </p:nvSpPr>
        <p:spPr bwMode="auto">
          <a:xfrm flipH="1" flipV="1">
            <a:off x="3276600" y="2438400"/>
            <a:ext cx="457200" cy="1143000"/>
          </a:xfrm>
          <a:prstGeom prst="line">
            <a:avLst/>
          </a:prstGeom>
          <a:noFill/>
          <a:ln w="9525">
            <a:solidFill>
              <a:srgbClr val="FF0000"/>
            </a:solidFill>
            <a:round/>
            <a:headEnd/>
            <a:tailEnd type="triangle" w="med" len="med"/>
          </a:ln>
          <a:effectLst/>
        </p:spPr>
        <p:txBody>
          <a:bodyPr wrap="none" anchor="ctr"/>
          <a:lstStyle/>
          <a:p>
            <a:endParaRPr lang="fa-IR"/>
          </a:p>
        </p:txBody>
      </p:sp>
      <p:sp>
        <p:nvSpPr>
          <p:cNvPr id="49171" name="Oval 19"/>
          <p:cNvSpPr>
            <a:spLocks noChangeArrowheads="1"/>
          </p:cNvSpPr>
          <p:nvPr/>
        </p:nvSpPr>
        <p:spPr bwMode="auto">
          <a:xfrm>
            <a:off x="3124200" y="2438400"/>
            <a:ext cx="304800" cy="76200"/>
          </a:xfrm>
          <a:prstGeom prst="ellipse">
            <a:avLst/>
          </a:prstGeom>
          <a:solidFill>
            <a:srgbClr val="83FAE6"/>
          </a:solidFill>
          <a:ln w="9525">
            <a:solidFill>
              <a:schemeClr val="tx1"/>
            </a:solidFill>
            <a:round/>
            <a:headEnd/>
            <a:tailEnd/>
          </a:ln>
          <a:effectLst/>
        </p:spPr>
        <p:txBody>
          <a:bodyPr wrap="none" anchor="ctr"/>
          <a:lstStyle/>
          <a:p>
            <a:endParaRPr lang="fa-IR"/>
          </a:p>
        </p:txBody>
      </p:sp>
      <p:sp>
        <p:nvSpPr>
          <p:cNvPr id="49172" name="AutoShape 20"/>
          <p:cNvSpPr>
            <a:spLocks noChangeArrowheads="1"/>
          </p:cNvSpPr>
          <p:nvPr/>
        </p:nvSpPr>
        <p:spPr bwMode="auto">
          <a:xfrm>
            <a:off x="2743200" y="5867400"/>
            <a:ext cx="1371600" cy="990600"/>
          </a:xfrm>
          <a:prstGeom prst="irregularSeal2">
            <a:avLst/>
          </a:prstGeom>
          <a:solidFill>
            <a:srgbClr val="FF0000"/>
          </a:solidFill>
          <a:ln w="9525">
            <a:solidFill>
              <a:schemeClr val="tx1"/>
            </a:solidFill>
            <a:miter lim="800000"/>
            <a:headEnd/>
            <a:tailEnd/>
          </a:ln>
          <a:effectLst/>
        </p:spPr>
        <p:txBody>
          <a:bodyPr wrap="none" anchor="ctr"/>
          <a:lstStyle/>
          <a:p>
            <a:pPr algn="ctr" rtl="1"/>
            <a:r>
              <a:rPr lang="ar-SA" altLang="en-US"/>
              <a:t>منبع نود</a:t>
            </a:r>
            <a:endParaRPr lang="en-US" altLang="en-US"/>
          </a:p>
        </p:txBody>
      </p:sp>
      <p:sp>
        <p:nvSpPr>
          <p:cNvPr id="49173" name="AutoShape 21"/>
          <p:cNvSpPr>
            <a:spLocks noChangeArrowheads="1"/>
          </p:cNvSpPr>
          <p:nvPr/>
        </p:nvSpPr>
        <p:spPr bwMode="auto">
          <a:xfrm>
            <a:off x="4495800" y="4191000"/>
            <a:ext cx="1752600" cy="457200"/>
          </a:xfrm>
          <a:prstGeom prst="wedgeEllipseCallout">
            <a:avLst>
              <a:gd name="adj1" fmla="val -43750"/>
              <a:gd name="adj2" fmla="val 111806"/>
            </a:avLst>
          </a:prstGeom>
          <a:solidFill>
            <a:schemeClr val="accent1"/>
          </a:solidFill>
          <a:ln w="9525">
            <a:solidFill>
              <a:schemeClr val="tx1"/>
            </a:solidFill>
            <a:miter lim="800000"/>
            <a:headEnd/>
            <a:tailEnd/>
          </a:ln>
          <a:effectLst/>
        </p:spPr>
        <p:txBody>
          <a:bodyPr wrap="none" anchor="ctr"/>
          <a:lstStyle/>
          <a:p>
            <a:pPr algn="ctr" rtl="1"/>
            <a:r>
              <a:rPr lang="ar-SA" altLang="en-US"/>
              <a:t>تابشبند</a:t>
            </a:r>
            <a:endParaRPr lang="en-US" altLang="en-US"/>
          </a:p>
        </p:txBody>
      </p:sp>
      <p:sp>
        <p:nvSpPr>
          <p:cNvPr id="49174" name="Line 22"/>
          <p:cNvSpPr>
            <a:spLocks noChangeShapeType="1"/>
          </p:cNvSpPr>
          <p:nvPr/>
        </p:nvSpPr>
        <p:spPr bwMode="auto">
          <a:xfrm>
            <a:off x="2286000" y="4953000"/>
            <a:ext cx="381000" cy="0"/>
          </a:xfrm>
          <a:prstGeom prst="line">
            <a:avLst/>
          </a:prstGeom>
          <a:noFill/>
          <a:ln w="76200">
            <a:solidFill>
              <a:schemeClr val="tx1"/>
            </a:solidFill>
            <a:round/>
            <a:headEnd/>
            <a:tailEnd/>
          </a:ln>
          <a:effectLst/>
        </p:spPr>
        <p:txBody>
          <a:bodyPr wrap="none" anchor="ctr"/>
          <a:lstStyle/>
          <a:p>
            <a:endParaRPr lang="fa-IR"/>
          </a:p>
        </p:txBody>
      </p:sp>
      <p:sp>
        <p:nvSpPr>
          <p:cNvPr id="49175" name="AutoShape 23"/>
          <p:cNvSpPr>
            <a:spLocks noChangeArrowheads="1"/>
          </p:cNvSpPr>
          <p:nvPr/>
        </p:nvSpPr>
        <p:spPr bwMode="auto">
          <a:xfrm>
            <a:off x="914400" y="1752600"/>
            <a:ext cx="1066800" cy="609600"/>
          </a:xfrm>
          <a:prstGeom prst="wedgeEllipseCallout">
            <a:avLst>
              <a:gd name="adj1" fmla="val 158037"/>
              <a:gd name="adj2" fmla="val 70051"/>
            </a:avLst>
          </a:prstGeom>
          <a:solidFill>
            <a:schemeClr val="accent1"/>
          </a:solidFill>
          <a:ln w="9525">
            <a:solidFill>
              <a:schemeClr val="tx1"/>
            </a:solidFill>
            <a:miter lim="800000"/>
            <a:headEnd/>
            <a:tailEnd/>
          </a:ln>
          <a:effectLst/>
        </p:spPr>
        <p:txBody>
          <a:bodyPr wrap="none" anchor="ctr"/>
          <a:lstStyle/>
          <a:p>
            <a:pPr algn="ctr" rtl="1"/>
            <a:r>
              <a:rPr lang="ar-SA" altLang="en-US"/>
              <a:t>جسم</a:t>
            </a:r>
            <a:endParaRPr lang="en-US" altLang="en-US"/>
          </a:p>
        </p:txBody>
      </p:sp>
      <p:sp>
        <p:nvSpPr>
          <p:cNvPr id="49177" name="Oval 25"/>
          <p:cNvSpPr>
            <a:spLocks noChangeArrowheads="1"/>
          </p:cNvSpPr>
          <p:nvPr/>
        </p:nvSpPr>
        <p:spPr bwMode="auto">
          <a:xfrm>
            <a:off x="3048000" y="3505200"/>
            <a:ext cx="457200" cy="381000"/>
          </a:xfrm>
          <a:prstGeom prst="ellipse">
            <a:avLst/>
          </a:prstGeom>
          <a:solidFill>
            <a:schemeClr val="accent1"/>
          </a:solidFill>
          <a:ln w="9525">
            <a:solidFill>
              <a:srgbClr val="FF0000"/>
            </a:solidFill>
            <a:round/>
            <a:headEnd/>
            <a:tailEnd/>
          </a:ln>
          <a:effectLst/>
        </p:spPr>
        <p:txBody>
          <a:bodyPr wrap="none" anchor="ctr"/>
          <a:lstStyle/>
          <a:p>
            <a:endParaRPr lang="fa-IR"/>
          </a:p>
        </p:txBody>
      </p:sp>
      <p:sp>
        <p:nvSpPr>
          <p:cNvPr id="49178" name="Text Box 26"/>
          <p:cNvSpPr txBox="1">
            <a:spLocks noChangeArrowheads="1"/>
          </p:cNvSpPr>
          <p:nvPr/>
        </p:nvSpPr>
        <p:spPr bwMode="auto">
          <a:xfrm>
            <a:off x="3505200" y="1295400"/>
            <a:ext cx="4648200" cy="457200"/>
          </a:xfrm>
          <a:prstGeom prst="rect">
            <a:avLst/>
          </a:prstGeom>
          <a:noFill/>
          <a:ln w="9525">
            <a:noFill/>
            <a:miter lim="800000"/>
            <a:headEnd/>
            <a:tailEnd/>
          </a:ln>
          <a:effectLst/>
        </p:spPr>
        <p:txBody>
          <a:bodyPr>
            <a:spAutoFit/>
          </a:bodyPr>
          <a:lstStyle/>
          <a:p>
            <a:pPr>
              <a:spcBef>
                <a:spcPct val="50000"/>
              </a:spcBef>
            </a:pPr>
            <a:r>
              <a:rPr lang="en-US" altLang="ar-SA"/>
              <a:t>ABBE CONDENSER N.A&gt;1.14</a:t>
            </a:r>
          </a:p>
        </p:txBody>
      </p:sp>
      <p:sp>
        <p:nvSpPr>
          <p:cNvPr id="49179" name="Line 27"/>
          <p:cNvSpPr>
            <a:spLocks noChangeShapeType="1"/>
          </p:cNvSpPr>
          <p:nvPr/>
        </p:nvSpPr>
        <p:spPr bwMode="auto">
          <a:xfrm flipV="1">
            <a:off x="1905000" y="3581400"/>
            <a:ext cx="0" cy="1676400"/>
          </a:xfrm>
          <a:prstGeom prst="line">
            <a:avLst/>
          </a:prstGeom>
          <a:noFill/>
          <a:ln w="57150">
            <a:solidFill>
              <a:schemeClr val="tx1"/>
            </a:solidFill>
            <a:round/>
            <a:headEnd type="triangle" w="med" len="med"/>
            <a:tailEnd type="triangle" w="med" len="med"/>
          </a:ln>
          <a:effectLst/>
        </p:spPr>
        <p:txBody>
          <a:bodyPr wrap="none" anchor="ctr"/>
          <a:lstStyle/>
          <a:p>
            <a:endParaRPr lang="fa-IR"/>
          </a:p>
        </p:txBody>
      </p:sp>
      <p:sp>
        <p:nvSpPr>
          <p:cNvPr id="49180" name="Oval 28"/>
          <p:cNvSpPr>
            <a:spLocks noChangeArrowheads="1"/>
          </p:cNvSpPr>
          <p:nvPr/>
        </p:nvSpPr>
        <p:spPr bwMode="auto">
          <a:xfrm>
            <a:off x="2362200" y="4419600"/>
            <a:ext cx="1828800" cy="381000"/>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49181" name="Text Box 29"/>
          <p:cNvSpPr txBox="1">
            <a:spLocks noChangeArrowheads="1"/>
          </p:cNvSpPr>
          <p:nvPr/>
        </p:nvSpPr>
        <p:spPr bwMode="auto">
          <a:xfrm>
            <a:off x="4495800" y="2819400"/>
            <a:ext cx="4038600" cy="1373188"/>
          </a:xfrm>
          <a:prstGeom prst="rect">
            <a:avLst/>
          </a:prstGeom>
          <a:noFill/>
          <a:ln w="9525">
            <a:noFill/>
            <a:miter lim="800000"/>
            <a:headEnd/>
            <a:tailEnd/>
          </a:ln>
          <a:effectLst/>
        </p:spPr>
        <p:txBody>
          <a:bodyPr>
            <a:spAutoFit/>
          </a:bodyPr>
          <a:lstStyle/>
          <a:p>
            <a:pPr algn="ctr" rtl="1">
              <a:spcBef>
                <a:spcPct val="50000"/>
              </a:spcBef>
            </a:pPr>
            <a:r>
              <a:rPr lang="ar-SA" altLang="en-US" sz="2800" dirty="0">
                <a:cs typeface="B Traffic" pitchFamily="2" charset="-78"/>
              </a:rPr>
              <a:t>كندانسور</a:t>
            </a:r>
            <a:r>
              <a:rPr lang="en-US" altLang="en-US" sz="2800" dirty="0">
                <a:cs typeface="B Traffic" pitchFamily="2" charset="-78"/>
              </a:rPr>
              <a:t> </a:t>
            </a:r>
            <a:r>
              <a:rPr lang="ar-SA" altLang="en-US" sz="2800" dirty="0">
                <a:cs typeface="B Traffic" pitchFamily="2" charset="-78"/>
              </a:rPr>
              <a:t>آبه  داراي</a:t>
            </a:r>
            <a:r>
              <a:rPr lang="en-US" altLang="en-US" sz="2800" dirty="0">
                <a:cs typeface="B Traffic" pitchFamily="2" charset="-78"/>
              </a:rPr>
              <a:t> </a:t>
            </a:r>
            <a:r>
              <a:rPr lang="ar-SA" altLang="en-US" sz="2800" dirty="0">
                <a:cs typeface="B Traffic" pitchFamily="2" charset="-78"/>
              </a:rPr>
              <a:t>يك سيستم عدسي</a:t>
            </a:r>
            <a:r>
              <a:rPr lang="en-US" altLang="en-US" sz="2800" dirty="0">
                <a:cs typeface="B Traffic" pitchFamily="2" charset="-78"/>
              </a:rPr>
              <a:t> </a:t>
            </a:r>
            <a:r>
              <a:rPr lang="ar-SA" altLang="en-US" sz="2800" dirty="0">
                <a:cs typeface="B Traffic" pitchFamily="2" charset="-78"/>
              </a:rPr>
              <a:t>و</a:t>
            </a:r>
            <a:r>
              <a:rPr lang="en-US" altLang="en-US" sz="2800" dirty="0">
                <a:cs typeface="B Traffic" pitchFamily="2" charset="-78"/>
              </a:rPr>
              <a:t> </a:t>
            </a:r>
            <a:r>
              <a:rPr lang="ar-SA" altLang="en-US" sz="2800" dirty="0">
                <a:cs typeface="B Traffic" pitchFamily="2" charset="-78"/>
              </a:rPr>
              <a:t>يك تابشبند</a:t>
            </a:r>
            <a:r>
              <a:rPr lang="en-US" altLang="en-US" sz="2800" dirty="0">
                <a:cs typeface="B Traffic" pitchFamily="2" charset="-78"/>
              </a:rPr>
              <a:t> </a:t>
            </a:r>
            <a:r>
              <a:rPr lang="ar-SA" altLang="en-US" sz="2800" dirty="0">
                <a:cs typeface="B Traffic" pitchFamily="2" charset="-78"/>
              </a:rPr>
              <a:t>در صفحه</a:t>
            </a:r>
            <a:r>
              <a:rPr lang="en-US" altLang="en-US" sz="2800" dirty="0">
                <a:cs typeface="B Traffic" pitchFamily="2" charset="-78"/>
              </a:rPr>
              <a:t> </a:t>
            </a:r>
            <a:r>
              <a:rPr lang="ar-SA" altLang="en-US" sz="2800" dirty="0">
                <a:cs typeface="B Traffic" pitchFamily="2" charset="-78"/>
              </a:rPr>
              <a:t>كانوني پائيني</a:t>
            </a:r>
            <a:r>
              <a:rPr lang="en-US" altLang="en-US" sz="2800" dirty="0">
                <a:cs typeface="B Traffic" pitchFamily="2" charset="-78"/>
              </a:rPr>
              <a:t> </a:t>
            </a:r>
            <a:r>
              <a:rPr lang="ar-SA" altLang="en-US" sz="2800" dirty="0">
                <a:cs typeface="B Traffic" pitchFamily="2" charset="-78"/>
              </a:rPr>
              <a:t>است</a:t>
            </a:r>
            <a:endParaRPr lang="en-US" altLang="en-US" dirty="0">
              <a:cs typeface="B Traffic"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propertiesfigure1.jpg"/>
          <p:cNvPicPr>
            <a:picLocks noChangeAspect="1"/>
          </p:cNvPicPr>
          <p:nvPr/>
        </p:nvPicPr>
        <p:blipFill>
          <a:blip r:embed="rId2" cstate="print"/>
          <a:stretch>
            <a:fillRect/>
          </a:stretch>
        </p:blipFill>
        <p:spPr>
          <a:xfrm>
            <a:off x="2362200" y="1752600"/>
            <a:ext cx="3576638" cy="444898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17" name="Slide Number Placeholder 5"/>
          <p:cNvSpPr>
            <a:spLocks noGrp="1"/>
          </p:cNvSpPr>
          <p:nvPr>
            <p:ph type="sldNum" sz="quarter" idx="12"/>
          </p:nvPr>
        </p:nvSpPr>
        <p:spPr/>
        <p:txBody>
          <a:bodyPr/>
          <a:lstStyle/>
          <a:p>
            <a:fld id="{1A23E57F-4516-4CB9-91B8-D0F382ED5EBA}" type="slidenum">
              <a:rPr lang="ar-SA" altLang="en-US"/>
              <a:pPr/>
              <a:t>37</a:t>
            </a:fld>
            <a:endParaRPr lang="en-US" altLang="en-US"/>
          </a:p>
        </p:txBody>
      </p:sp>
      <p:sp>
        <p:nvSpPr>
          <p:cNvPr id="51209" name="Oval 9"/>
          <p:cNvSpPr>
            <a:spLocks noChangeArrowheads="1"/>
          </p:cNvSpPr>
          <p:nvPr/>
        </p:nvSpPr>
        <p:spPr bwMode="auto">
          <a:xfrm>
            <a:off x="2514600" y="4648200"/>
            <a:ext cx="2133600" cy="1905000"/>
          </a:xfrm>
          <a:prstGeom prst="ellipse">
            <a:avLst/>
          </a:prstGeom>
          <a:solidFill>
            <a:schemeClr val="tx1"/>
          </a:solidFill>
          <a:ln w="9525">
            <a:solidFill>
              <a:schemeClr val="tx1"/>
            </a:solidFill>
            <a:round/>
            <a:headEnd/>
            <a:tailEnd/>
          </a:ln>
          <a:effectLst/>
        </p:spPr>
        <p:txBody>
          <a:bodyPr wrap="none" anchor="ctr"/>
          <a:lstStyle/>
          <a:p>
            <a:endParaRPr lang="fa-IR"/>
          </a:p>
        </p:txBody>
      </p:sp>
      <p:sp>
        <p:nvSpPr>
          <p:cNvPr id="51202" name="Rectangle 2"/>
          <p:cNvSpPr>
            <a:spLocks noGrp="1" noChangeArrowheads="1"/>
          </p:cNvSpPr>
          <p:nvPr>
            <p:ph type="title"/>
          </p:nvPr>
        </p:nvSpPr>
        <p:spPr>
          <a:xfrm>
            <a:off x="685800" y="0"/>
            <a:ext cx="7772400" cy="1143000"/>
          </a:xfrm>
        </p:spPr>
        <p:txBody>
          <a:bodyPr/>
          <a:lstStyle/>
          <a:p>
            <a:pPr rtl="1"/>
            <a:r>
              <a:rPr lang="ar-SA" altLang="en-US" dirty="0">
                <a:solidFill>
                  <a:srgbClr val="FF0000"/>
                </a:solidFill>
                <a:cs typeface="B Titr" pitchFamily="2" charset="-78"/>
              </a:rPr>
              <a:t>روشهاي روشن سازي آزمونه</a:t>
            </a:r>
            <a:endParaRPr lang="en-US" altLang="en-US" dirty="0">
              <a:solidFill>
                <a:srgbClr val="FF0000"/>
              </a:solidFill>
              <a:cs typeface="B Titr" pitchFamily="2" charset="-78"/>
            </a:endParaRPr>
          </a:p>
        </p:txBody>
      </p:sp>
      <p:sp>
        <p:nvSpPr>
          <p:cNvPr id="51203" name="Rectangle 3"/>
          <p:cNvSpPr>
            <a:spLocks noGrp="1" noChangeArrowheads="1"/>
          </p:cNvSpPr>
          <p:nvPr>
            <p:ph type="body" idx="1"/>
          </p:nvPr>
        </p:nvSpPr>
        <p:spPr>
          <a:xfrm>
            <a:off x="685800" y="1066800"/>
            <a:ext cx="7772400" cy="5791200"/>
          </a:xfrm>
        </p:spPr>
        <p:txBody>
          <a:bodyPr/>
          <a:lstStyle/>
          <a:p>
            <a:pPr algn="r" rtl="1"/>
            <a:r>
              <a:rPr lang="ar-SA" altLang="en-US" dirty="0" smtClean="0">
                <a:cs typeface="B Traffic" pitchFamily="2" charset="-78"/>
              </a:rPr>
              <a:t>كوهلر</a:t>
            </a:r>
            <a:r>
              <a:rPr lang="en-US" altLang="en-US" dirty="0">
                <a:cs typeface="B Traffic" pitchFamily="2" charset="-78"/>
              </a:rPr>
              <a:t>KOHLER  </a:t>
            </a:r>
            <a:r>
              <a:rPr lang="ar-SA" altLang="en-US" dirty="0">
                <a:cs typeface="B Traffic" pitchFamily="2" charset="-78"/>
              </a:rPr>
              <a:t>تصوير منبع ديده نميشود</a:t>
            </a:r>
            <a:endParaRPr lang="en-US" altLang="en-US" dirty="0">
              <a:cs typeface="B Traffic" pitchFamily="2" charset="-78"/>
            </a:endParaRPr>
          </a:p>
          <a:p>
            <a:pPr algn="r" rtl="1"/>
            <a:r>
              <a:rPr lang="ar-SA" altLang="en-US" dirty="0" smtClean="0">
                <a:cs typeface="B Traffic" pitchFamily="2" charset="-78"/>
              </a:rPr>
              <a:t>نلسوني</a:t>
            </a:r>
            <a:r>
              <a:rPr lang="en-US" altLang="en-US" dirty="0" smtClean="0">
                <a:cs typeface="B Traffic" pitchFamily="2" charset="-78"/>
              </a:rPr>
              <a:t> </a:t>
            </a:r>
            <a:r>
              <a:rPr lang="en-US" altLang="en-US" dirty="0">
                <a:cs typeface="B Traffic" pitchFamily="2" charset="-78"/>
              </a:rPr>
              <a:t>- </a:t>
            </a:r>
            <a:r>
              <a:rPr lang="ar-SA" altLang="en-US" dirty="0">
                <a:cs typeface="B Traffic" pitchFamily="2" charset="-78"/>
              </a:rPr>
              <a:t>بحراني</a:t>
            </a:r>
            <a:r>
              <a:rPr lang="en-US" altLang="en-US" dirty="0">
                <a:cs typeface="B Traffic" pitchFamily="2" charset="-78"/>
              </a:rPr>
              <a:t>  </a:t>
            </a:r>
            <a:r>
              <a:rPr lang="en-US" altLang="ar-SA" sz="2800" dirty="0">
                <a:cs typeface="B Traffic" pitchFamily="2" charset="-78"/>
              </a:rPr>
              <a:t>NELSONIAN, CRITICAL</a:t>
            </a:r>
            <a:r>
              <a:rPr lang="en-US" altLang="en-US" dirty="0">
                <a:cs typeface="B Traffic" pitchFamily="2" charset="-78"/>
              </a:rPr>
              <a:t> </a:t>
            </a:r>
            <a:r>
              <a:rPr lang="en-US" altLang="en-US" sz="2800" dirty="0">
                <a:cs typeface="B Traffic" pitchFamily="2" charset="-78"/>
              </a:rPr>
              <a:t> </a:t>
            </a:r>
            <a:r>
              <a:rPr lang="ar-SA" altLang="en-US" sz="2800" dirty="0">
                <a:cs typeface="B Traffic" pitchFamily="2" charset="-78"/>
              </a:rPr>
              <a:t>تصوير منبع ديده ميشود</a:t>
            </a:r>
            <a:endParaRPr lang="en-US" altLang="en-US" dirty="0">
              <a:cs typeface="B Traffic" pitchFamily="2" charset="-78"/>
            </a:endParaRPr>
          </a:p>
          <a:p>
            <a:pPr algn="r" rtl="1"/>
            <a:r>
              <a:rPr lang="ar-SA" altLang="en-US" dirty="0" smtClean="0">
                <a:cs typeface="B Traffic" pitchFamily="2" charset="-78"/>
              </a:rPr>
              <a:t>پخش</a:t>
            </a:r>
            <a:r>
              <a:rPr lang="en-US" altLang="en-US" dirty="0" smtClean="0">
                <a:cs typeface="B Traffic" pitchFamily="2" charset="-78"/>
              </a:rPr>
              <a:t>  </a:t>
            </a:r>
            <a:r>
              <a:rPr lang="en-US" altLang="en-US" dirty="0">
                <a:cs typeface="B Traffic" pitchFamily="2" charset="-78"/>
              </a:rPr>
              <a:t>DIFFUSE</a:t>
            </a:r>
          </a:p>
          <a:p>
            <a:pPr algn="r" rtl="1"/>
            <a:r>
              <a:rPr lang="ar-SA" altLang="en-US" dirty="0" smtClean="0">
                <a:cs typeface="B Traffic" pitchFamily="2" charset="-78"/>
              </a:rPr>
              <a:t>زمينه </a:t>
            </a:r>
            <a:r>
              <a:rPr lang="ar-SA" altLang="en-US" dirty="0">
                <a:cs typeface="B Traffic" pitchFamily="2" charset="-78"/>
              </a:rPr>
              <a:t>تاريك</a:t>
            </a:r>
            <a:r>
              <a:rPr lang="en-US" altLang="en-US" dirty="0">
                <a:cs typeface="B Traffic" pitchFamily="2" charset="-78"/>
              </a:rPr>
              <a:t> DARK FIELD</a:t>
            </a:r>
          </a:p>
          <a:p>
            <a:pPr algn="r" rtl="1"/>
            <a:r>
              <a:rPr lang="ar-SA" altLang="en-US" dirty="0" smtClean="0">
                <a:cs typeface="B Traffic" pitchFamily="2" charset="-78"/>
              </a:rPr>
              <a:t>زمينه </a:t>
            </a:r>
            <a:r>
              <a:rPr lang="ar-SA" altLang="en-US" dirty="0">
                <a:cs typeface="B Traffic" pitchFamily="2" charset="-78"/>
              </a:rPr>
              <a:t>روشن</a:t>
            </a:r>
            <a:r>
              <a:rPr lang="en-US" altLang="ar-SA" dirty="0">
                <a:cs typeface="B Traffic" pitchFamily="2" charset="-78"/>
              </a:rPr>
              <a:t> BRIGHT FIELD</a:t>
            </a:r>
            <a:endParaRPr lang="en-US" altLang="en-US" dirty="0">
              <a:cs typeface="B Traffic" pitchFamily="2" charset="-78"/>
            </a:endParaRPr>
          </a:p>
        </p:txBody>
      </p:sp>
      <p:sp>
        <p:nvSpPr>
          <p:cNvPr id="51204" name="Rectangle 4"/>
          <p:cNvSpPr>
            <a:spLocks noChangeArrowheads="1"/>
          </p:cNvSpPr>
          <p:nvPr/>
        </p:nvSpPr>
        <p:spPr bwMode="auto">
          <a:xfrm>
            <a:off x="685800" y="3276600"/>
            <a:ext cx="1905000" cy="533400"/>
          </a:xfrm>
          <a:prstGeom prst="rect">
            <a:avLst/>
          </a:prstGeom>
          <a:solidFill>
            <a:schemeClr val="tx1"/>
          </a:solidFill>
          <a:ln w="9525">
            <a:solidFill>
              <a:schemeClr val="tx1"/>
            </a:solidFill>
            <a:miter lim="800000"/>
            <a:headEnd/>
            <a:tailEnd/>
          </a:ln>
          <a:effectLst/>
        </p:spPr>
        <p:txBody>
          <a:bodyPr wrap="none" anchor="ctr"/>
          <a:lstStyle/>
          <a:p>
            <a:pPr algn="ctr" rtl="1"/>
            <a:r>
              <a:rPr lang="ar-SA" altLang="en-US">
                <a:solidFill>
                  <a:schemeClr val="bg1"/>
                </a:solidFill>
              </a:rPr>
              <a:t>جسم</a:t>
            </a:r>
            <a:endParaRPr lang="en-US" altLang="en-US"/>
          </a:p>
        </p:txBody>
      </p:sp>
      <p:sp>
        <p:nvSpPr>
          <p:cNvPr id="51206" name="Rectangle 6"/>
          <p:cNvSpPr>
            <a:spLocks noChangeArrowheads="1"/>
          </p:cNvSpPr>
          <p:nvPr/>
        </p:nvSpPr>
        <p:spPr bwMode="auto">
          <a:xfrm>
            <a:off x="685800" y="3962400"/>
            <a:ext cx="1905000" cy="533400"/>
          </a:xfrm>
          <a:prstGeom prst="rect">
            <a:avLst/>
          </a:prstGeom>
          <a:solidFill>
            <a:schemeClr val="bg1"/>
          </a:solidFill>
          <a:ln w="9525">
            <a:solidFill>
              <a:schemeClr val="tx1"/>
            </a:solidFill>
            <a:miter lim="800000"/>
            <a:headEnd/>
            <a:tailEnd/>
          </a:ln>
          <a:effectLst/>
        </p:spPr>
        <p:txBody>
          <a:bodyPr wrap="none" anchor="ctr"/>
          <a:lstStyle/>
          <a:p>
            <a:pPr algn="ctr" rtl="1"/>
            <a:r>
              <a:rPr lang="ar-SA" altLang="en-US"/>
              <a:t>جسم</a:t>
            </a:r>
            <a:endParaRPr lang="en-US" altLang="en-US"/>
          </a:p>
        </p:txBody>
      </p:sp>
      <p:sp>
        <p:nvSpPr>
          <p:cNvPr id="51207" name="Line 7"/>
          <p:cNvSpPr>
            <a:spLocks noChangeShapeType="1"/>
          </p:cNvSpPr>
          <p:nvPr/>
        </p:nvSpPr>
        <p:spPr bwMode="auto">
          <a:xfrm flipH="1">
            <a:off x="381000" y="3200400"/>
            <a:ext cx="8305800" cy="0"/>
          </a:xfrm>
          <a:prstGeom prst="line">
            <a:avLst/>
          </a:prstGeom>
          <a:noFill/>
          <a:ln w="76200">
            <a:solidFill>
              <a:srgbClr val="FF0000"/>
            </a:solidFill>
            <a:round/>
            <a:headEnd/>
            <a:tailEnd/>
          </a:ln>
          <a:effectLst/>
        </p:spPr>
        <p:txBody>
          <a:bodyPr wrap="none" anchor="ctr"/>
          <a:lstStyle/>
          <a:p>
            <a:endParaRPr lang="fa-IR"/>
          </a:p>
        </p:txBody>
      </p:sp>
      <p:sp>
        <p:nvSpPr>
          <p:cNvPr id="51208" name="AutoShape 8"/>
          <p:cNvSpPr>
            <a:spLocks noChangeArrowheads="1"/>
          </p:cNvSpPr>
          <p:nvPr/>
        </p:nvSpPr>
        <p:spPr bwMode="auto">
          <a:xfrm>
            <a:off x="2895600" y="4876800"/>
            <a:ext cx="1295400" cy="1371600"/>
          </a:xfrm>
          <a:custGeom>
            <a:avLst/>
            <a:gdLst>
              <a:gd name="G0" fmla="+- 1906 0 0"/>
              <a:gd name="G1" fmla="+- 21600 0 1906"/>
              <a:gd name="G2" fmla="+- 21600 0 19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06" y="10800"/>
                </a:moveTo>
                <a:cubicBezTo>
                  <a:pt x="1906" y="15712"/>
                  <a:pt x="5888" y="19694"/>
                  <a:pt x="10800" y="19694"/>
                </a:cubicBezTo>
                <a:cubicBezTo>
                  <a:pt x="15712" y="19694"/>
                  <a:pt x="19694" y="15712"/>
                  <a:pt x="19694" y="10800"/>
                </a:cubicBezTo>
                <a:cubicBezTo>
                  <a:pt x="19694" y="5888"/>
                  <a:pt x="15712" y="1906"/>
                  <a:pt x="10800" y="1906"/>
                </a:cubicBezTo>
                <a:cubicBezTo>
                  <a:pt x="5888" y="1906"/>
                  <a:pt x="1906" y="5888"/>
                  <a:pt x="1906" y="10800"/>
                </a:cubicBezTo>
                <a:close/>
              </a:path>
            </a:pathLst>
          </a:custGeom>
          <a:solidFill>
            <a:schemeClr val="bg1"/>
          </a:solidFill>
          <a:ln w="9525">
            <a:solidFill>
              <a:schemeClr val="tx1"/>
            </a:solidFill>
            <a:round/>
            <a:headEnd/>
            <a:tailEnd/>
          </a:ln>
          <a:effectLst/>
        </p:spPr>
        <p:txBody>
          <a:bodyPr wrap="none" anchor="ctr"/>
          <a:lstStyle/>
          <a:p>
            <a:endParaRPr lang="fa-IR"/>
          </a:p>
        </p:txBody>
      </p:sp>
      <p:sp>
        <p:nvSpPr>
          <p:cNvPr id="51210" name="Line 10"/>
          <p:cNvSpPr>
            <a:spLocks noChangeShapeType="1"/>
          </p:cNvSpPr>
          <p:nvPr/>
        </p:nvSpPr>
        <p:spPr bwMode="auto">
          <a:xfrm>
            <a:off x="5638800" y="5562600"/>
            <a:ext cx="990600" cy="0"/>
          </a:xfrm>
          <a:prstGeom prst="line">
            <a:avLst/>
          </a:prstGeom>
          <a:noFill/>
          <a:ln w="76200">
            <a:solidFill>
              <a:schemeClr val="tx1"/>
            </a:solidFill>
            <a:round/>
            <a:headEnd/>
            <a:tailEnd/>
          </a:ln>
          <a:effectLst/>
        </p:spPr>
        <p:txBody>
          <a:bodyPr wrap="none" anchor="ctr"/>
          <a:lstStyle/>
          <a:p>
            <a:endParaRPr lang="fa-IR"/>
          </a:p>
        </p:txBody>
      </p:sp>
      <p:sp>
        <p:nvSpPr>
          <p:cNvPr id="51211" name="Line 11"/>
          <p:cNvSpPr>
            <a:spLocks noChangeShapeType="1"/>
          </p:cNvSpPr>
          <p:nvPr/>
        </p:nvSpPr>
        <p:spPr bwMode="auto">
          <a:xfrm>
            <a:off x="6858000" y="5562600"/>
            <a:ext cx="457200" cy="0"/>
          </a:xfrm>
          <a:prstGeom prst="line">
            <a:avLst/>
          </a:prstGeom>
          <a:noFill/>
          <a:ln w="76200">
            <a:solidFill>
              <a:schemeClr val="tx1"/>
            </a:solidFill>
            <a:round/>
            <a:headEnd/>
            <a:tailEnd/>
          </a:ln>
          <a:effectLst/>
        </p:spPr>
        <p:txBody>
          <a:bodyPr wrap="none" anchor="ctr"/>
          <a:lstStyle/>
          <a:p>
            <a:endParaRPr lang="fa-IR"/>
          </a:p>
        </p:txBody>
      </p:sp>
      <p:sp>
        <p:nvSpPr>
          <p:cNvPr id="51212" name="Line 12"/>
          <p:cNvSpPr>
            <a:spLocks noChangeShapeType="1"/>
          </p:cNvSpPr>
          <p:nvPr/>
        </p:nvSpPr>
        <p:spPr bwMode="auto">
          <a:xfrm flipH="1">
            <a:off x="4876800" y="5562600"/>
            <a:ext cx="457200" cy="0"/>
          </a:xfrm>
          <a:prstGeom prst="line">
            <a:avLst/>
          </a:prstGeom>
          <a:noFill/>
          <a:ln w="76200">
            <a:solidFill>
              <a:schemeClr val="tx1"/>
            </a:solidFill>
            <a:round/>
            <a:headEnd/>
            <a:tailEnd/>
          </a:ln>
          <a:effectLst/>
        </p:spPr>
        <p:txBody>
          <a:bodyPr wrap="none" anchor="ctr"/>
          <a:lstStyle/>
          <a:p>
            <a:endParaRPr lang="fa-IR"/>
          </a:p>
        </p:txBody>
      </p:sp>
      <p:sp>
        <p:nvSpPr>
          <p:cNvPr id="51213" name="Line 13"/>
          <p:cNvSpPr>
            <a:spLocks noChangeShapeType="1"/>
          </p:cNvSpPr>
          <p:nvPr/>
        </p:nvSpPr>
        <p:spPr bwMode="auto">
          <a:xfrm flipV="1">
            <a:off x="6248400" y="5562600"/>
            <a:ext cx="0" cy="990600"/>
          </a:xfrm>
          <a:prstGeom prst="line">
            <a:avLst/>
          </a:prstGeom>
          <a:noFill/>
          <a:ln w="9525">
            <a:solidFill>
              <a:schemeClr val="tx1"/>
            </a:solidFill>
            <a:round/>
            <a:headEnd/>
            <a:tailEnd/>
          </a:ln>
          <a:effectLst/>
        </p:spPr>
        <p:txBody>
          <a:bodyPr wrap="none" anchor="ctr"/>
          <a:lstStyle/>
          <a:p>
            <a:endParaRPr lang="fa-IR"/>
          </a:p>
        </p:txBody>
      </p:sp>
      <p:sp>
        <p:nvSpPr>
          <p:cNvPr id="51214" name="Line 14"/>
          <p:cNvSpPr>
            <a:spLocks noChangeShapeType="1"/>
          </p:cNvSpPr>
          <p:nvPr/>
        </p:nvSpPr>
        <p:spPr bwMode="auto">
          <a:xfrm flipV="1">
            <a:off x="6248400" y="4648200"/>
            <a:ext cx="838200" cy="1828800"/>
          </a:xfrm>
          <a:prstGeom prst="line">
            <a:avLst/>
          </a:prstGeom>
          <a:noFill/>
          <a:ln w="57150">
            <a:solidFill>
              <a:schemeClr val="tx1"/>
            </a:solidFill>
            <a:round/>
            <a:headEnd/>
            <a:tailEnd type="triangle" w="med" len="med"/>
          </a:ln>
          <a:effectLst/>
        </p:spPr>
        <p:txBody>
          <a:bodyPr wrap="none" anchor="ctr"/>
          <a:lstStyle/>
          <a:p>
            <a:endParaRPr lang="fa-IR"/>
          </a:p>
        </p:txBody>
      </p:sp>
      <p:sp>
        <p:nvSpPr>
          <p:cNvPr id="51215" name="Line 15"/>
          <p:cNvSpPr>
            <a:spLocks noChangeShapeType="1"/>
          </p:cNvSpPr>
          <p:nvPr/>
        </p:nvSpPr>
        <p:spPr bwMode="auto">
          <a:xfrm flipH="1" flipV="1">
            <a:off x="5181600" y="4724400"/>
            <a:ext cx="990600" cy="1752600"/>
          </a:xfrm>
          <a:prstGeom prst="line">
            <a:avLst/>
          </a:prstGeom>
          <a:noFill/>
          <a:ln w="76200">
            <a:solidFill>
              <a:schemeClr val="tx1"/>
            </a:solidFill>
            <a:round/>
            <a:headEnd/>
            <a:tailEnd type="triangle" w="med" len="med"/>
          </a:ln>
          <a:effectLst/>
        </p:spPr>
        <p:txBody>
          <a:bodyPr wrap="none" anchor="ctr"/>
          <a:lstStyle/>
          <a:p>
            <a:endParaRPr lang="fa-I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WINDOWS\Desktop\ZKX\AP5301\OM-slides\Eyepieces Oculars\eyepiecesfigure1.jpe"/>
          <p:cNvPicPr>
            <a:picLocks noChangeAspect="1" noChangeArrowheads="1"/>
          </p:cNvPicPr>
          <p:nvPr/>
        </p:nvPicPr>
        <p:blipFill>
          <a:blip r:embed="rId3" cstate="print"/>
          <a:srcRect/>
          <a:stretch>
            <a:fillRect/>
          </a:stretch>
        </p:blipFill>
        <p:spPr bwMode="auto">
          <a:xfrm>
            <a:off x="609600" y="762000"/>
            <a:ext cx="8001000" cy="4862513"/>
          </a:xfrm>
          <a:prstGeom prst="rect">
            <a:avLst/>
          </a:prstGeom>
          <a:noFill/>
        </p:spPr>
      </p:pic>
      <p:sp>
        <p:nvSpPr>
          <p:cNvPr id="17411" name="Rectangle 3"/>
          <p:cNvSpPr>
            <a:spLocks noChangeArrowheads="1"/>
          </p:cNvSpPr>
          <p:nvPr/>
        </p:nvSpPr>
        <p:spPr bwMode="auto">
          <a:xfrm>
            <a:off x="4038600" y="5257800"/>
            <a:ext cx="1295400" cy="457200"/>
          </a:xfrm>
          <a:prstGeom prst="rect">
            <a:avLst/>
          </a:prstGeom>
          <a:solidFill>
            <a:schemeClr val="bg1"/>
          </a:solidFill>
          <a:ln w="9525">
            <a:solidFill>
              <a:schemeClr val="bg1"/>
            </a:solidFill>
            <a:miter lim="800000"/>
            <a:headEnd/>
            <a:tailEnd/>
          </a:ln>
          <a:effectLst/>
        </p:spPr>
        <p:txBody>
          <a:bodyPr wrap="none" anchor="ctr"/>
          <a:lstStyle/>
          <a:p>
            <a:pPr algn="ctr"/>
            <a:endParaRPr lang="en-US"/>
          </a:p>
        </p:txBody>
      </p:sp>
      <p:sp>
        <p:nvSpPr>
          <p:cNvPr id="17412" name="Text Box 4"/>
          <p:cNvSpPr txBox="1">
            <a:spLocks noChangeArrowheads="1"/>
          </p:cNvSpPr>
          <p:nvPr/>
        </p:nvSpPr>
        <p:spPr bwMode="auto">
          <a:xfrm>
            <a:off x="7162800" y="3581400"/>
            <a:ext cx="1476375" cy="304800"/>
          </a:xfrm>
          <a:prstGeom prst="rect">
            <a:avLst/>
          </a:prstGeom>
          <a:noFill/>
          <a:ln w="9525">
            <a:noFill/>
            <a:miter lim="800000"/>
            <a:headEnd/>
            <a:tailEnd/>
          </a:ln>
          <a:effectLst/>
        </p:spPr>
        <p:txBody>
          <a:bodyPr wrap="none">
            <a:spAutoFit/>
          </a:bodyPr>
          <a:lstStyle/>
          <a:p>
            <a:r>
              <a:rPr lang="en-US" sz="1400" b="1">
                <a:solidFill>
                  <a:srgbClr val="FF3300"/>
                </a:solidFill>
              </a:rPr>
              <a:t>(Diaphragm)</a:t>
            </a:r>
          </a:p>
        </p:txBody>
      </p:sp>
      <p:sp>
        <p:nvSpPr>
          <p:cNvPr id="17413" name="Text Box 5"/>
          <p:cNvSpPr txBox="1">
            <a:spLocks noChangeArrowheads="1"/>
          </p:cNvSpPr>
          <p:nvPr/>
        </p:nvSpPr>
        <p:spPr bwMode="auto">
          <a:xfrm>
            <a:off x="1447800" y="5867400"/>
            <a:ext cx="6858000" cy="701675"/>
          </a:xfrm>
          <a:prstGeom prst="rect">
            <a:avLst/>
          </a:prstGeom>
          <a:noFill/>
          <a:ln w="9525">
            <a:noFill/>
            <a:miter lim="800000"/>
            <a:headEnd/>
            <a:tailEnd/>
          </a:ln>
          <a:effectLst/>
        </p:spPr>
        <p:txBody>
          <a:bodyPr wrap="square">
            <a:spAutoFit/>
          </a:bodyPr>
          <a:lstStyle/>
          <a:p>
            <a:r>
              <a:rPr lang="en-US" sz="2000" b="1" dirty="0">
                <a:solidFill>
                  <a:schemeClr val="accent2"/>
                </a:solidFill>
              </a:rPr>
              <a:t>Eyepieces (</a:t>
            </a:r>
            <a:r>
              <a:rPr lang="en-US" sz="2000" b="1" dirty="0">
                <a:solidFill>
                  <a:srgbClr val="0000FF"/>
                </a:solidFill>
              </a:rPr>
              <a:t>Oculars</a:t>
            </a:r>
            <a:r>
              <a:rPr lang="en-US" sz="2000" b="1" dirty="0">
                <a:solidFill>
                  <a:schemeClr val="accent2"/>
                </a:solidFill>
              </a:rPr>
              <a:t>) work in combination with microscope </a:t>
            </a:r>
          </a:p>
          <a:p>
            <a:r>
              <a:rPr lang="en-US" sz="2000" b="1" dirty="0">
                <a:solidFill>
                  <a:schemeClr val="accent2"/>
                </a:solidFill>
              </a:rPr>
              <a:t>objectives to </a:t>
            </a:r>
            <a:r>
              <a:rPr lang="en-US" sz="2000" b="1" dirty="0">
                <a:solidFill>
                  <a:srgbClr val="FF3300"/>
                </a:solidFill>
              </a:rPr>
              <a:t>further magnify</a:t>
            </a:r>
            <a:r>
              <a:rPr lang="en-US" sz="2000" b="1" dirty="0">
                <a:solidFill>
                  <a:schemeClr val="accent2"/>
                </a:solidFill>
              </a:rPr>
              <a:t> the intermediate image</a:t>
            </a:r>
            <a:r>
              <a:rPr lang="en-US" sz="2000" dirty="0"/>
              <a:t> </a:t>
            </a:r>
          </a:p>
        </p:txBody>
      </p:sp>
      <p:sp>
        <p:nvSpPr>
          <p:cNvPr id="17414" name="Rectangle 6"/>
          <p:cNvSpPr>
            <a:spLocks noGrp="1" noChangeArrowheads="1"/>
          </p:cNvSpPr>
          <p:nvPr>
            <p:ph type="title" idx="4294967295"/>
          </p:nvPr>
        </p:nvSpPr>
        <p:spPr>
          <a:xfrm>
            <a:off x="1295400" y="0"/>
            <a:ext cx="4419600" cy="838200"/>
          </a:xfrm>
        </p:spPr>
        <p:txBody>
          <a:bodyPr/>
          <a:lstStyle/>
          <a:p>
            <a:pPr rtl="1"/>
            <a:r>
              <a:rPr lang="fa-IR" sz="3200" b="1" dirty="0" smtClean="0">
                <a:solidFill>
                  <a:srgbClr val="0000FF"/>
                </a:solidFill>
                <a:latin typeface="Verdana" pitchFamily="34" charset="0"/>
                <a:cs typeface="B Titr" pitchFamily="2" charset="-78"/>
              </a:rPr>
              <a:t>چشمی   </a:t>
            </a:r>
            <a:r>
              <a:rPr lang="en-US" sz="3200" b="1" dirty="0" smtClean="0">
                <a:solidFill>
                  <a:srgbClr val="0000FF"/>
                </a:solidFill>
                <a:latin typeface="Verdana" pitchFamily="34" charset="0"/>
                <a:cs typeface="B Titr" pitchFamily="2" charset="-78"/>
              </a:rPr>
              <a:t>Eyepiece</a:t>
            </a:r>
            <a:endParaRPr lang="en-US" sz="3200" b="1" dirty="0">
              <a:solidFill>
                <a:srgbClr val="0000FF"/>
              </a:solidFill>
              <a:latin typeface="Verdana" pitchFamily="34" charset="0"/>
              <a:cs typeface="B Titr" pitchFamily="2" charset="-78"/>
            </a:endParaRPr>
          </a:p>
        </p:txBody>
      </p:sp>
      <p:sp>
        <p:nvSpPr>
          <p:cNvPr id="17417" name="Text Box 9"/>
          <p:cNvSpPr txBox="1">
            <a:spLocks noChangeArrowheads="1"/>
          </p:cNvSpPr>
          <p:nvPr/>
        </p:nvSpPr>
        <p:spPr bwMode="auto">
          <a:xfrm>
            <a:off x="3276600" y="5334000"/>
            <a:ext cx="2562225" cy="396875"/>
          </a:xfrm>
          <a:prstGeom prst="rect">
            <a:avLst/>
          </a:prstGeom>
          <a:noFill/>
          <a:ln w="9525">
            <a:noFill/>
            <a:miter lim="800000"/>
            <a:headEnd/>
            <a:tailEnd/>
          </a:ln>
          <a:effectLst/>
        </p:spPr>
        <p:txBody>
          <a:bodyPr wrap="none">
            <a:spAutoFit/>
          </a:bodyPr>
          <a:lstStyle/>
          <a:p>
            <a:r>
              <a:rPr lang="en-US" sz="2000" b="1"/>
              <a:t>M=(L/f</a:t>
            </a:r>
            <a:r>
              <a:rPr lang="en-US" sz="2400" b="1" baseline="-16000"/>
              <a:t>o</a:t>
            </a:r>
            <a:r>
              <a:rPr lang="en-US" sz="2000" b="1"/>
              <a:t>)(25/f</a:t>
            </a:r>
            <a:r>
              <a:rPr lang="en-US" sz="2400" b="1" baseline="-16000"/>
              <a:t>e</a:t>
            </a:r>
            <a:r>
              <a:rPr lang="en-US" sz="2000" b="1"/>
              <a:t>)</a:t>
            </a:r>
          </a:p>
        </p:txBody>
      </p:sp>
      <p:sp>
        <p:nvSpPr>
          <p:cNvPr id="17418" name="Rectangle 10"/>
          <p:cNvSpPr>
            <a:spLocks noChangeArrowheads="1"/>
          </p:cNvSpPr>
          <p:nvPr/>
        </p:nvSpPr>
        <p:spPr bwMode="auto">
          <a:xfrm>
            <a:off x="3200400" y="5334000"/>
            <a:ext cx="2667000" cy="381000"/>
          </a:xfrm>
          <a:prstGeom prst="rect">
            <a:avLst/>
          </a:prstGeom>
          <a:noFill/>
          <a:ln w="38100">
            <a:solidFill>
              <a:srgbClr val="FF3300"/>
            </a:solidFill>
            <a:miter lim="800000"/>
            <a:headEnd/>
            <a:tailEnd/>
          </a:ln>
          <a:effectLst/>
        </p:spPr>
        <p:txBody>
          <a:bodyPr wrap="none" anchor="ctr"/>
          <a:lstStyle/>
          <a:p>
            <a:pPr algn="ctr"/>
            <a:endParaRPr lang="en-US">
              <a:solidFill>
                <a:srgbClr val="FF3300"/>
              </a:solidFill>
            </a:endParaRPr>
          </a:p>
        </p:txBody>
      </p:sp>
      <p:sp>
        <p:nvSpPr>
          <p:cNvPr id="9" name="Rounded Rectangle 8"/>
          <p:cNvSpPr/>
          <p:nvPr/>
        </p:nvSpPr>
        <p:spPr>
          <a:xfrm>
            <a:off x="1371600" y="5791200"/>
            <a:ext cx="6477000" cy="838200"/>
          </a:xfrm>
          <a:prstGeom prst="round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Slide Number Placeholder 9"/>
          <p:cNvSpPr>
            <a:spLocks noGrp="1"/>
          </p:cNvSpPr>
          <p:nvPr>
            <p:ph type="sldNum" sz="quarter" idx="12"/>
          </p:nvPr>
        </p:nvSpPr>
        <p:spPr/>
        <p:txBody>
          <a:bodyPr/>
          <a:lstStyle/>
          <a:p>
            <a:fld id="{B6F15528-21DE-4FAA-801E-634DDDAF4B2B}" type="slidenum">
              <a:rPr lang="en-US" smtClean="0"/>
              <a:pPr/>
              <a:t>38</a:t>
            </a:fld>
            <a:endParaRPr lang="en-US"/>
          </a:p>
        </p:txBody>
      </p:sp>
      <p:sp>
        <p:nvSpPr>
          <p:cNvPr id="11" name="Footer Placeholder 10"/>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5"/>
          <p:cNvPicPr>
            <a:picLocks noGrp="1" noChangeAspect="1" noChangeArrowheads="1"/>
          </p:cNvPicPr>
          <p:nvPr>
            <p:ph idx="1"/>
          </p:nvPr>
        </p:nvPicPr>
        <p:blipFill>
          <a:blip r:embed="rId2" cstate="print"/>
          <a:srcRect/>
          <a:stretch>
            <a:fillRect/>
          </a:stretch>
        </p:blipFill>
        <p:spPr bwMode="auto">
          <a:xfrm>
            <a:off x="2367238" y="2453284"/>
            <a:ext cx="4409524" cy="2819794"/>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6" name="Footer Placeholder 5"/>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r>
              <a:rPr lang="ar-SA" altLang="en-US" smtClean="0"/>
              <a:t>ساختمان فیزیکی الیاف - دکتر مصطفی یوسفی</a:t>
            </a:r>
            <a:endParaRPr lang="en-US" altLang="en-US"/>
          </a:p>
        </p:txBody>
      </p:sp>
      <p:sp>
        <p:nvSpPr>
          <p:cNvPr id="6" name="Slide Number Placeholder 4"/>
          <p:cNvSpPr>
            <a:spLocks noGrp="1"/>
          </p:cNvSpPr>
          <p:nvPr>
            <p:ph type="sldNum" sz="quarter" idx="12"/>
          </p:nvPr>
        </p:nvSpPr>
        <p:spPr/>
        <p:txBody>
          <a:bodyPr/>
          <a:lstStyle/>
          <a:p>
            <a:fld id="{ABF1A89B-EF37-4E18-90E8-4859D6D80967}" type="slidenum">
              <a:rPr lang="ar-SA" altLang="en-US"/>
              <a:pPr/>
              <a:t>5</a:t>
            </a:fld>
            <a:endParaRPr lang="en-US" altLang="en-US"/>
          </a:p>
        </p:txBody>
      </p:sp>
      <p:sp>
        <p:nvSpPr>
          <p:cNvPr id="9218" name="Rectangle 2"/>
          <p:cNvSpPr>
            <a:spLocks noGrp="1" noChangeArrowheads="1"/>
          </p:cNvSpPr>
          <p:nvPr>
            <p:ph type="title"/>
          </p:nvPr>
        </p:nvSpPr>
        <p:spPr>
          <a:solidFill>
            <a:schemeClr val="hlink"/>
          </a:solidFill>
        </p:spPr>
        <p:txBody>
          <a:bodyPr/>
          <a:lstStyle/>
          <a:p>
            <a:pPr rtl="1"/>
            <a:r>
              <a:rPr lang="ar-SA" altLang="en-US" dirty="0">
                <a:cs typeface="B Titr" pitchFamily="2" charset="-78"/>
              </a:rPr>
              <a:t>تداخل</a:t>
            </a:r>
            <a:r>
              <a:rPr lang="en-US" altLang="en-US" dirty="0">
                <a:cs typeface="B Titr" pitchFamily="2" charset="-78"/>
              </a:rPr>
              <a:t> </a:t>
            </a:r>
            <a:r>
              <a:rPr lang="ar-SA" altLang="en-US" dirty="0">
                <a:cs typeface="B Titr" pitchFamily="2" charset="-78"/>
              </a:rPr>
              <a:t>دو</a:t>
            </a:r>
            <a:r>
              <a:rPr lang="en-US" altLang="en-US" dirty="0">
                <a:cs typeface="B Titr" pitchFamily="2" charset="-78"/>
              </a:rPr>
              <a:t> </a:t>
            </a:r>
            <a:r>
              <a:rPr lang="ar-SA" altLang="en-US" dirty="0">
                <a:cs typeface="B Titr" pitchFamily="2" charset="-78"/>
              </a:rPr>
              <a:t>موج حاصل</a:t>
            </a:r>
            <a:r>
              <a:rPr lang="en-US" altLang="en-US" dirty="0">
                <a:cs typeface="B Titr" pitchFamily="2" charset="-78"/>
              </a:rPr>
              <a:t> </a:t>
            </a:r>
            <a:r>
              <a:rPr lang="ar-SA" altLang="en-US" dirty="0">
                <a:cs typeface="B Titr" pitchFamily="2" charset="-78"/>
              </a:rPr>
              <a:t>از دو</a:t>
            </a:r>
            <a:r>
              <a:rPr lang="en-US" altLang="en-US" dirty="0">
                <a:cs typeface="B Titr" pitchFamily="2" charset="-78"/>
              </a:rPr>
              <a:t> </a:t>
            </a:r>
            <a:r>
              <a:rPr lang="ar-SA" altLang="en-US" dirty="0">
                <a:cs typeface="B Titr" pitchFamily="2" charset="-78"/>
              </a:rPr>
              <a:t>منبع ذره اي</a:t>
            </a:r>
            <a:endParaRPr lang="en-US" altLang="en-US" dirty="0">
              <a:cs typeface="B Titr" pitchFamily="2" charset="-78"/>
            </a:endParaRPr>
          </a:p>
        </p:txBody>
      </p:sp>
      <p:pic>
        <p:nvPicPr>
          <p:cNvPr id="9219" name="Picture 3" descr="E:\fiber struct\microscope\Mic-66.bmp"/>
          <p:cNvPicPr>
            <a:picLocks noChangeAspect="1" noChangeArrowheads="1"/>
          </p:cNvPicPr>
          <p:nvPr/>
        </p:nvPicPr>
        <p:blipFill>
          <a:blip r:embed="rId2" cstate="print"/>
          <a:srcRect/>
          <a:stretch>
            <a:fillRect/>
          </a:stretch>
        </p:blipFill>
        <p:spPr bwMode="auto">
          <a:xfrm>
            <a:off x="1905000" y="2743200"/>
            <a:ext cx="6172200" cy="3581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09600" y="228600"/>
            <a:ext cx="7772400" cy="1143000"/>
          </a:xfrm>
          <a:noFill/>
          <a:ln/>
        </p:spPr>
        <p:txBody>
          <a:bodyPr/>
          <a:lstStyle/>
          <a:p>
            <a:pPr rtl="1">
              <a:lnSpc>
                <a:spcPct val="90000"/>
              </a:lnSpc>
            </a:pPr>
            <a:r>
              <a:rPr lang="fa-IR" sz="3200" b="1" dirty="0" smtClean="0">
                <a:solidFill>
                  <a:srgbClr val="FF0000"/>
                </a:solidFill>
                <a:latin typeface="Verdana" pitchFamily="34" charset="0"/>
                <a:cs typeface="B Titr" pitchFamily="2" charset="-78"/>
              </a:rPr>
              <a:t>قدرت تشخیص یا تفکیک میکروسکوپ</a:t>
            </a:r>
            <a:endParaRPr lang="en-US" sz="3200" b="1" dirty="0">
              <a:solidFill>
                <a:srgbClr val="FF0000"/>
              </a:solidFill>
              <a:latin typeface="Verdana" pitchFamily="34" charset="0"/>
              <a:cs typeface="B Titr" pitchFamily="2" charset="-78"/>
            </a:endParaRPr>
          </a:p>
        </p:txBody>
      </p:sp>
      <p:sp>
        <p:nvSpPr>
          <p:cNvPr id="138243" name="Rectangle 3"/>
          <p:cNvSpPr>
            <a:spLocks noGrp="1" noChangeArrowheads="1"/>
          </p:cNvSpPr>
          <p:nvPr>
            <p:ph type="body" sz="half" idx="1"/>
          </p:nvPr>
        </p:nvSpPr>
        <p:spPr>
          <a:xfrm>
            <a:off x="457200" y="1447800"/>
            <a:ext cx="5257800" cy="4876800"/>
          </a:xfrm>
          <a:ln/>
        </p:spPr>
        <p:txBody>
          <a:bodyPr/>
          <a:lstStyle/>
          <a:p>
            <a:pPr>
              <a:buClr>
                <a:srgbClr val="000000"/>
              </a:buClr>
              <a:buSzPct val="140000"/>
              <a:buFont typeface="Wingdings" pitchFamily="2" charset="2"/>
              <a:buChar char="§"/>
            </a:pPr>
            <a:endParaRPr lang="en-US" sz="2400" dirty="0" smtClean="0">
              <a:solidFill>
                <a:srgbClr val="000000"/>
              </a:solidFill>
              <a:latin typeface="Verdana" pitchFamily="34" charset="0"/>
            </a:endParaRPr>
          </a:p>
          <a:p>
            <a:pPr algn="r" rtl="1">
              <a:buClr>
                <a:srgbClr val="000000"/>
              </a:buClr>
              <a:buSzPct val="140000"/>
              <a:buFont typeface="Wingdings" pitchFamily="2" charset="2"/>
              <a:buChar char="§"/>
            </a:pPr>
            <a:r>
              <a:rPr lang="fa-IR" sz="2400" dirty="0" smtClean="0">
                <a:solidFill>
                  <a:srgbClr val="000000"/>
                </a:solidFill>
                <a:latin typeface="Verdana" pitchFamily="34" charset="0"/>
                <a:cs typeface="B Traffic" pitchFamily="2" charset="-78"/>
                <a:sym typeface="Symbol" pitchFamily="18" charset="2"/>
              </a:rPr>
              <a:t>اختلاف را بین دو پرتو عبور کرده از دو شکاف برابر است با:</a:t>
            </a:r>
          </a:p>
          <a:p>
            <a:pPr>
              <a:buClr>
                <a:srgbClr val="000000"/>
              </a:buClr>
              <a:buSzPct val="140000"/>
              <a:buFont typeface="Wingdings" pitchFamily="2" charset="2"/>
              <a:buChar char="§"/>
            </a:pPr>
            <a:endParaRPr lang="fa-IR" sz="2400" dirty="0" smtClean="0">
              <a:solidFill>
                <a:srgbClr val="000000"/>
              </a:solidFill>
              <a:latin typeface="Verdana" pitchFamily="34" charset="0"/>
              <a:sym typeface="Symbol" pitchFamily="18" charset="2"/>
            </a:endParaRPr>
          </a:p>
          <a:p>
            <a:pPr algn="r" rtl="1">
              <a:buClr>
                <a:srgbClr val="000000"/>
              </a:buClr>
              <a:buSzPct val="140000"/>
              <a:buFont typeface="Wingdings" pitchFamily="2" charset="2"/>
              <a:buChar char="§"/>
            </a:pPr>
            <a:endParaRPr lang="fa-IR" sz="2400" dirty="0" smtClean="0">
              <a:solidFill>
                <a:srgbClr val="000000"/>
              </a:solidFill>
              <a:latin typeface="Verdana" pitchFamily="34" charset="0"/>
              <a:cs typeface="B Traffic" pitchFamily="2" charset="-78"/>
              <a:sym typeface="Symbol" pitchFamily="18" charset="2"/>
            </a:endParaRPr>
          </a:p>
          <a:p>
            <a:pPr algn="r" rtl="1">
              <a:buClr>
                <a:srgbClr val="000000"/>
              </a:buClr>
              <a:buSzPct val="140000"/>
              <a:buFont typeface="Wingdings" pitchFamily="2" charset="2"/>
              <a:buChar char="§"/>
            </a:pPr>
            <a:r>
              <a:rPr lang="fa-IR" sz="2400" dirty="0" smtClean="0">
                <a:solidFill>
                  <a:srgbClr val="000000"/>
                </a:solidFill>
                <a:latin typeface="Verdana" pitchFamily="34" charset="0"/>
                <a:cs typeface="B Traffic" pitchFamily="2" charset="-78"/>
                <a:sym typeface="Symbol" pitchFamily="18" charset="2"/>
              </a:rPr>
              <a:t>با فرض این که هر دو پرتو توسط شیئی جمع آوری شوند، </a:t>
            </a:r>
            <a:r>
              <a:rPr lang="en-US" sz="2400" i="1" dirty="0" err="1" smtClean="0">
                <a:solidFill>
                  <a:srgbClr val="000000"/>
                </a:solidFill>
                <a:latin typeface="Verdana" pitchFamily="34" charset="0"/>
                <a:cs typeface="B Traffic" pitchFamily="2" charset="-78"/>
                <a:sym typeface="Symbol" pitchFamily="18" charset="2"/>
              </a:rPr>
              <a:t>i</a:t>
            </a:r>
            <a:r>
              <a:rPr lang="en-US" sz="2400" i="1" dirty="0" smtClean="0">
                <a:solidFill>
                  <a:srgbClr val="000000"/>
                </a:solidFill>
                <a:latin typeface="Verdana" pitchFamily="34" charset="0"/>
                <a:cs typeface="B Traffic" pitchFamily="2" charset="-78"/>
                <a:sym typeface="Symbol" pitchFamily="18" charset="2"/>
              </a:rPr>
              <a:t> </a:t>
            </a:r>
            <a:r>
              <a:rPr lang="en-US" sz="2400" dirty="0" smtClean="0">
                <a:solidFill>
                  <a:srgbClr val="000000"/>
                </a:solidFill>
                <a:latin typeface="Verdana" pitchFamily="34" charset="0"/>
                <a:cs typeface="B Traffic" pitchFamily="2" charset="-78"/>
                <a:sym typeface="Symbol" pitchFamily="18" charset="2"/>
              </a:rPr>
              <a:t>=  </a:t>
            </a:r>
            <a:r>
              <a:rPr lang="fa-IR" sz="2400" dirty="0" smtClean="0">
                <a:solidFill>
                  <a:srgbClr val="000000"/>
                </a:solidFill>
                <a:latin typeface="Verdana" pitchFamily="34" charset="0"/>
                <a:cs typeface="B Traffic" pitchFamily="2" charset="-78"/>
                <a:sym typeface="Symbol" pitchFamily="18" charset="2"/>
              </a:rPr>
              <a:t> و:</a:t>
            </a:r>
          </a:p>
          <a:p>
            <a:pPr algn="r" rtl="1">
              <a:buClr>
                <a:srgbClr val="000000"/>
              </a:buClr>
              <a:buSzPct val="140000"/>
              <a:buNone/>
            </a:pPr>
            <a:endParaRPr lang="fa-IR" sz="2400" dirty="0" smtClean="0">
              <a:solidFill>
                <a:srgbClr val="000000"/>
              </a:solidFill>
              <a:latin typeface="Verdana" pitchFamily="34" charset="0"/>
              <a:cs typeface="B Traffic" pitchFamily="2" charset="-78"/>
              <a:sym typeface="Symbol" pitchFamily="18" charset="2"/>
            </a:endParaRPr>
          </a:p>
          <a:p>
            <a:pPr>
              <a:buClr>
                <a:srgbClr val="000000"/>
              </a:buClr>
              <a:buSzPct val="140000"/>
              <a:buNone/>
            </a:pPr>
            <a:r>
              <a:rPr lang="en-US" sz="2400" dirty="0">
                <a:solidFill>
                  <a:srgbClr val="000000"/>
                </a:solidFill>
                <a:latin typeface="Verdana" pitchFamily="34" charset="0"/>
                <a:sym typeface="Symbol" pitchFamily="18" charset="2"/>
              </a:rPr>
              <a:t>		</a:t>
            </a:r>
            <a:endParaRPr lang="en-US" sz="2400" b="1" dirty="0">
              <a:solidFill>
                <a:srgbClr val="000000"/>
              </a:solidFill>
              <a:latin typeface="Verdana" pitchFamily="34" charset="0"/>
            </a:endParaRPr>
          </a:p>
        </p:txBody>
      </p:sp>
      <p:graphicFrame>
        <p:nvGraphicFramePr>
          <p:cNvPr id="138244" name="Object 4"/>
          <p:cNvGraphicFramePr>
            <a:graphicFrameLocks noChangeAspect="1"/>
          </p:cNvGraphicFramePr>
          <p:nvPr/>
        </p:nvGraphicFramePr>
        <p:xfrm>
          <a:off x="2209800" y="2667000"/>
          <a:ext cx="2389188" cy="355600"/>
        </p:xfrm>
        <a:graphic>
          <a:graphicData uri="http://schemas.openxmlformats.org/presentationml/2006/ole">
            <p:oleObj spid="_x0000_s48130" name="Equation" r:id="rId4" imgW="1193760" imgH="177480" progId="Equation.3">
              <p:embed/>
            </p:oleObj>
          </a:graphicData>
        </a:graphic>
      </p:graphicFrame>
      <p:pic>
        <p:nvPicPr>
          <p:cNvPr id="138245" name="Picture 5" descr="C:\My Documents\LEC_NOTE\Materials Examination Technique\Optical Microscope\Optical microscope\light collection by objective.tif"/>
          <p:cNvPicPr>
            <a:picLocks noChangeAspect="1" noChangeArrowheads="1"/>
          </p:cNvPicPr>
          <p:nvPr/>
        </p:nvPicPr>
        <p:blipFill>
          <a:blip r:embed="rId5" cstate="print"/>
          <a:srcRect/>
          <a:stretch>
            <a:fillRect/>
          </a:stretch>
        </p:blipFill>
        <p:spPr bwMode="auto">
          <a:xfrm>
            <a:off x="6096000" y="1371600"/>
            <a:ext cx="2170113" cy="2362200"/>
          </a:xfrm>
          <a:prstGeom prst="rect">
            <a:avLst/>
          </a:prstGeom>
          <a:noFill/>
        </p:spPr>
      </p:pic>
      <p:pic>
        <p:nvPicPr>
          <p:cNvPr id="138246" name="Picture 6" descr="C:\My Documents\LEC_NOTE\Materials Examination Technique\Optical Microscope\Optical microscope\path difference for diffracted light.tif"/>
          <p:cNvPicPr>
            <a:picLocks noChangeAspect="1" noChangeArrowheads="1"/>
          </p:cNvPicPr>
          <p:nvPr/>
        </p:nvPicPr>
        <p:blipFill>
          <a:blip r:embed="rId6" cstate="print"/>
          <a:srcRect/>
          <a:stretch>
            <a:fillRect/>
          </a:stretch>
        </p:blipFill>
        <p:spPr bwMode="auto">
          <a:xfrm>
            <a:off x="5638800" y="3657600"/>
            <a:ext cx="3276600" cy="2840038"/>
          </a:xfrm>
          <a:prstGeom prst="rect">
            <a:avLst/>
          </a:prstGeom>
          <a:noFill/>
        </p:spPr>
      </p:pic>
      <p:sp>
        <p:nvSpPr>
          <p:cNvPr id="138248" name="Text Box 8"/>
          <p:cNvSpPr txBox="1">
            <a:spLocks noChangeArrowheads="1"/>
          </p:cNvSpPr>
          <p:nvPr/>
        </p:nvSpPr>
        <p:spPr bwMode="auto">
          <a:xfrm>
            <a:off x="6096000" y="6248400"/>
            <a:ext cx="1296988" cy="396875"/>
          </a:xfrm>
          <a:prstGeom prst="rect">
            <a:avLst/>
          </a:prstGeom>
          <a:noFill/>
          <a:ln w="12700">
            <a:noFill/>
            <a:miter lim="800000"/>
            <a:headEnd type="none" w="sm" len="sm"/>
            <a:tailEnd type="none" w="sm" len="sm"/>
          </a:ln>
          <a:effectLst/>
        </p:spPr>
        <p:txBody>
          <a:bodyPr wrap="none">
            <a:spAutoFit/>
          </a:bodyPr>
          <a:lstStyle/>
          <a:p>
            <a:pPr eaLnBrk="0" hangingPunct="0"/>
            <a:r>
              <a:rPr lang="en-US" sz="2000" b="1">
                <a:solidFill>
                  <a:srgbClr val="000000"/>
                </a:solidFill>
              </a:rPr>
              <a:t>I        II</a:t>
            </a:r>
          </a:p>
        </p:txBody>
      </p:sp>
      <p:sp>
        <p:nvSpPr>
          <p:cNvPr id="138249" name="Text Box 9"/>
          <p:cNvSpPr txBox="1">
            <a:spLocks noChangeArrowheads="1"/>
          </p:cNvSpPr>
          <p:nvPr/>
        </p:nvSpPr>
        <p:spPr bwMode="auto">
          <a:xfrm>
            <a:off x="6156325" y="4044950"/>
            <a:ext cx="322263" cy="396875"/>
          </a:xfrm>
          <a:prstGeom prst="rect">
            <a:avLst/>
          </a:prstGeom>
          <a:noFill/>
          <a:ln w="12700">
            <a:noFill/>
            <a:miter lim="800000"/>
            <a:headEnd type="none" w="sm" len="sm"/>
            <a:tailEnd type="none" w="sm" len="sm"/>
          </a:ln>
          <a:effectLst/>
        </p:spPr>
        <p:txBody>
          <a:bodyPr wrap="none">
            <a:spAutoFit/>
          </a:bodyPr>
          <a:lstStyle/>
          <a:p>
            <a:pPr eaLnBrk="0" hangingPunct="0"/>
            <a:r>
              <a:rPr lang="en-US" sz="2000" b="1">
                <a:solidFill>
                  <a:srgbClr val="000000"/>
                </a:solidFill>
              </a:rPr>
              <a:t>I</a:t>
            </a:r>
          </a:p>
        </p:txBody>
      </p:sp>
      <p:sp>
        <p:nvSpPr>
          <p:cNvPr id="138250" name="Text Box 10"/>
          <p:cNvSpPr txBox="1">
            <a:spLocks noChangeArrowheads="1"/>
          </p:cNvSpPr>
          <p:nvPr/>
        </p:nvSpPr>
        <p:spPr bwMode="auto">
          <a:xfrm>
            <a:off x="6994525" y="4044950"/>
            <a:ext cx="460375" cy="396875"/>
          </a:xfrm>
          <a:prstGeom prst="rect">
            <a:avLst/>
          </a:prstGeom>
          <a:noFill/>
          <a:ln w="12700">
            <a:noFill/>
            <a:miter lim="800000"/>
            <a:headEnd type="none" w="sm" len="sm"/>
            <a:tailEnd type="none" w="sm" len="sm"/>
          </a:ln>
          <a:effectLst/>
        </p:spPr>
        <p:txBody>
          <a:bodyPr wrap="none">
            <a:spAutoFit/>
          </a:bodyPr>
          <a:lstStyle/>
          <a:p>
            <a:pPr eaLnBrk="0" hangingPunct="0"/>
            <a:r>
              <a:rPr lang="en-US" sz="2000" b="1">
                <a:solidFill>
                  <a:srgbClr val="000000"/>
                </a:solidFill>
              </a:rPr>
              <a:t>II</a:t>
            </a:r>
          </a:p>
        </p:txBody>
      </p:sp>
      <p:graphicFrame>
        <p:nvGraphicFramePr>
          <p:cNvPr id="12" name="Object 11"/>
          <p:cNvGraphicFramePr>
            <a:graphicFrameLocks noChangeAspect="1"/>
          </p:cNvGraphicFramePr>
          <p:nvPr/>
        </p:nvGraphicFramePr>
        <p:xfrm>
          <a:off x="2209800" y="4724400"/>
          <a:ext cx="1743529" cy="393700"/>
        </p:xfrm>
        <a:graphic>
          <a:graphicData uri="http://schemas.openxmlformats.org/presentationml/2006/ole">
            <p:oleObj spid="_x0000_s48131" name="Equation" r:id="rId7" imgW="787320" imgH="177480" progId="Equation.3">
              <p:embed/>
            </p:oleObj>
          </a:graphicData>
        </a:graphic>
      </p:graphicFrame>
      <p:graphicFrame>
        <p:nvGraphicFramePr>
          <p:cNvPr id="13" name="Object 12"/>
          <p:cNvGraphicFramePr>
            <a:graphicFrameLocks noChangeAspect="1"/>
          </p:cNvGraphicFramePr>
          <p:nvPr/>
        </p:nvGraphicFramePr>
        <p:xfrm>
          <a:off x="2262188" y="5257800"/>
          <a:ext cx="1941512" cy="698500"/>
        </p:xfrm>
        <a:graphic>
          <a:graphicData uri="http://schemas.openxmlformats.org/presentationml/2006/ole">
            <p:oleObj spid="_x0000_s48132" name="Equation" r:id="rId8" imgW="863280" imgH="393480" progId="Equation.3">
              <p:embed/>
            </p:oleObj>
          </a:graphicData>
        </a:graphic>
      </p:graphicFrame>
      <p:sp>
        <p:nvSpPr>
          <p:cNvPr id="14" name="Slide Number Placeholder 13"/>
          <p:cNvSpPr>
            <a:spLocks noGrp="1"/>
          </p:cNvSpPr>
          <p:nvPr>
            <p:ph type="sldNum" sz="quarter" idx="12"/>
          </p:nvPr>
        </p:nvSpPr>
        <p:spPr/>
        <p:txBody>
          <a:bodyPr/>
          <a:lstStyle/>
          <a:p>
            <a:fld id="{A1FC3D91-312F-4C3A-B845-951529CF6CD8}" type="slidenum">
              <a:rPr lang="en-US" smtClean="0"/>
              <a:pPr/>
              <a:t>6</a:t>
            </a:fld>
            <a:endParaRPr lang="en-US"/>
          </a:p>
        </p:txBody>
      </p:sp>
      <p:sp>
        <p:nvSpPr>
          <p:cNvPr id="15" name="Footer Placeholder 1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09600" y="0"/>
            <a:ext cx="7772400" cy="1143000"/>
          </a:xfrm>
          <a:noFill/>
          <a:ln/>
        </p:spPr>
        <p:txBody>
          <a:bodyPr/>
          <a:lstStyle/>
          <a:p>
            <a:pPr rtl="1">
              <a:lnSpc>
                <a:spcPct val="80000"/>
              </a:lnSpc>
            </a:pPr>
            <a:r>
              <a:rPr lang="fa-IR" sz="3200" b="1" dirty="0" smtClean="0">
                <a:solidFill>
                  <a:srgbClr val="FF0000"/>
                </a:solidFill>
                <a:latin typeface="Verdana" pitchFamily="34" charset="0"/>
                <a:cs typeface="B Titr" pitchFamily="2" charset="-78"/>
              </a:rPr>
              <a:t>قدرت تشخیص یا تفکیک میکروسکوپ</a:t>
            </a:r>
            <a:endParaRPr lang="en-US" sz="3200" b="1" dirty="0">
              <a:solidFill>
                <a:srgbClr val="000000"/>
              </a:solidFill>
              <a:latin typeface="Verdana" pitchFamily="34" charset="0"/>
            </a:endParaRPr>
          </a:p>
        </p:txBody>
      </p:sp>
      <p:sp>
        <p:nvSpPr>
          <p:cNvPr id="140291" name="Rectangle 3"/>
          <p:cNvSpPr>
            <a:spLocks noGrp="1" noChangeArrowheads="1"/>
          </p:cNvSpPr>
          <p:nvPr>
            <p:ph type="body" idx="1"/>
          </p:nvPr>
        </p:nvSpPr>
        <p:spPr>
          <a:xfrm>
            <a:off x="228600" y="1066800"/>
            <a:ext cx="8534400" cy="2819400"/>
          </a:xfrm>
          <a:ln/>
        </p:spPr>
        <p:txBody>
          <a:bodyPr>
            <a:normAutofit/>
          </a:bodyPr>
          <a:lstStyle/>
          <a:p>
            <a:pPr algn="r" rtl="1">
              <a:lnSpc>
                <a:spcPct val="90000"/>
              </a:lnSpc>
              <a:buClr>
                <a:schemeClr val="bg2"/>
              </a:buClr>
              <a:buSzPct val="140000"/>
              <a:buFont typeface="Wingdings" pitchFamily="2" charset="2"/>
              <a:buChar char="§"/>
            </a:pPr>
            <a:r>
              <a:rPr lang="fa-IR" sz="2400" dirty="0" smtClean="0">
                <a:solidFill>
                  <a:srgbClr val="0070C0"/>
                </a:solidFill>
                <a:latin typeface="Verdana" pitchFamily="34" charset="0"/>
                <a:cs typeface="B Traffic" pitchFamily="2" charset="-78"/>
                <a:sym typeface="Symbol" pitchFamily="18" charset="2"/>
              </a:rPr>
              <a:t>چون طول موج نور در یک محیط با ضریب شکست </a:t>
            </a:r>
            <a:r>
              <a:rPr lang="en-US" sz="2400" dirty="0" smtClean="0">
                <a:solidFill>
                  <a:srgbClr val="0070C0"/>
                </a:solidFill>
                <a:latin typeface="Verdana" pitchFamily="34" charset="0"/>
                <a:cs typeface="B Traffic" pitchFamily="2" charset="-78"/>
                <a:sym typeface="Symbol" pitchFamily="18" charset="2"/>
              </a:rPr>
              <a:t>n</a:t>
            </a:r>
            <a:r>
              <a:rPr lang="fa-IR" sz="2400" dirty="0" smtClean="0">
                <a:solidFill>
                  <a:srgbClr val="0070C0"/>
                </a:solidFill>
                <a:latin typeface="Verdana" pitchFamily="34" charset="0"/>
                <a:cs typeface="B Traffic" pitchFamily="2" charset="-78"/>
                <a:sym typeface="Symbol" pitchFamily="18" charset="2"/>
              </a:rPr>
              <a:t> برابر است با:</a:t>
            </a:r>
          </a:p>
          <a:p>
            <a:pPr algn="ctr" rtl="1">
              <a:lnSpc>
                <a:spcPct val="90000"/>
              </a:lnSpc>
              <a:buClr>
                <a:schemeClr val="bg2"/>
              </a:buClr>
              <a:buSzPct val="140000"/>
              <a:buFont typeface="Wingdings" pitchFamily="2" charset="2"/>
              <a:buChar char="§"/>
            </a:pPr>
            <a:endParaRPr lang="fa-IR" sz="2400" dirty="0" smtClean="0">
              <a:solidFill>
                <a:srgbClr val="FF0000"/>
              </a:solidFill>
              <a:latin typeface="Verdana" pitchFamily="34" charset="0"/>
              <a:cs typeface="B Traffic" pitchFamily="2" charset="-78"/>
              <a:sym typeface="Symbol" pitchFamily="18" charset="2"/>
            </a:endParaRPr>
          </a:p>
          <a:p>
            <a:pPr algn="ctr" rtl="1">
              <a:lnSpc>
                <a:spcPct val="90000"/>
              </a:lnSpc>
              <a:buClr>
                <a:schemeClr val="bg2"/>
              </a:buClr>
              <a:buSzPct val="140000"/>
              <a:buFont typeface="Wingdings" pitchFamily="2" charset="2"/>
              <a:buChar char="§"/>
            </a:pPr>
            <a:endParaRPr lang="fa-IR" sz="2400" dirty="0" smtClean="0">
              <a:solidFill>
                <a:srgbClr val="FF0000"/>
              </a:solidFill>
              <a:latin typeface="Verdana" pitchFamily="34" charset="0"/>
              <a:cs typeface="B Traffic" pitchFamily="2" charset="-78"/>
              <a:sym typeface="Symbol" pitchFamily="18" charset="2"/>
            </a:endParaRPr>
          </a:p>
          <a:p>
            <a:pPr algn="r" rtl="1">
              <a:lnSpc>
                <a:spcPct val="90000"/>
              </a:lnSpc>
              <a:buClr>
                <a:schemeClr val="bg2"/>
              </a:buClr>
              <a:buSzPct val="140000"/>
              <a:buFont typeface="Wingdings" pitchFamily="2" charset="2"/>
              <a:buChar char="§"/>
            </a:pPr>
            <a:r>
              <a:rPr lang="fa-IR" sz="2400" dirty="0" smtClean="0">
                <a:solidFill>
                  <a:srgbClr val="0070C0"/>
                </a:solidFill>
                <a:latin typeface="Verdana" pitchFamily="34" charset="0"/>
                <a:cs typeface="B Traffic" pitchFamily="2" charset="-78"/>
                <a:sym typeface="Symbol" pitchFamily="18" charset="2"/>
              </a:rPr>
              <a:t>بنابر این فرمول به صورت زیر در می آید:</a:t>
            </a:r>
          </a:p>
          <a:p>
            <a:pPr algn="r" rtl="1">
              <a:lnSpc>
                <a:spcPct val="90000"/>
              </a:lnSpc>
              <a:buClr>
                <a:schemeClr val="bg2"/>
              </a:buClr>
              <a:buSzPct val="140000"/>
              <a:buFont typeface="Wingdings" pitchFamily="2" charset="2"/>
              <a:buChar char="§"/>
            </a:pPr>
            <a:endParaRPr lang="en-US" sz="2400" dirty="0">
              <a:solidFill>
                <a:srgbClr val="FF0000"/>
              </a:solidFill>
              <a:latin typeface="Verdana" pitchFamily="34" charset="0"/>
              <a:cs typeface="B Traffic" pitchFamily="2" charset="-78"/>
              <a:sym typeface="Symbol" pitchFamily="18" charset="2"/>
            </a:endParaRPr>
          </a:p>
        </p:txBody>
      </p:sp>
      <p:graphicFrame>
        <p:nvGraphicFramePr>
          <p:cNvPr id="7" name="Object 6"/>
          <p:cNvGraphicFramePr>
            <a:graphicFrameLocks noChangeAspect="1"/>
          </p:cNvGraphicFramePr>
          <p:nvPr/>
        </p:nvGraphicFramePr>
        <p:xfrm>
          <a:off x="1981200" y="1600200"/>
          <a:ext cx="848032" cy="730250"/>
        </p:xfrm>
        <a:graphic>
          <a:graphicData uri="http://schemas.openxmlformats.org/presentationml/2006/ole">
            <p:oleObj spid="_x0000_s50178" name="Equation" r:id="rId4" imgW="457200" imgH="393480" progId="Equation.3">
              <p:embed/>
            </p:oleObj>
          </a:graphicData>
        </a:graphic>
      </p:graphicFrame>
      <p:graphicFrame>
        <p:nvGraphicFramePr>
          <p:cNvPr id="8" name="Object 7"/>
          <p:cNvGraphicFramePr>
            <a:graphicFrameLocks noChangeAspect="1"/>
          </p:cNvGraphicFramePr>
          <p:nvPr/>
        </p:nvGraphicFramePr>
        <p:xfrm>
          <a:off x="1524000" y="2819400"/>
          <a:ext cx="1766734" cy="730250"/>
        </p:xfrm>
        <a:graphic>
          <a:graphicData uri="http://schemas.openxmlformats.org/presentationml/2006/ole">
            <p:oleObj spid="_x0000_s50179" name="Equation" r:id="rId5" imgW="952200" imgH="393480" progId="Equation.3">
              <p:embed/>
            </p:oleObj>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9" name="Footer Placeholder 8"/>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C:\WINDOWS\Desktop\ZKX\AP5301\OM-slides\Molecular Expressions Microscopy Primer Anatomy of the Microscope - Numerical Aperture and Resolution_files\nuaper.jpe"/>
          <p:cNvPicPr>
            <a:picLocks noChangeAspect="1" noChangeArrowheads="1"/>
          </p:cNvPicPr>
          <p:nvPr/>
        </p:nvPicPr>
        <p:blipFill>
          <a:blip r:embed="rId4" cstate="print"/>
          <a:srcRect/>
          <a:stretch>
            <a:fillRect/>
          </a:stretch>
        </p:blipFill>
        <p:spPr bwMode="auto">
          <a:xfrm>
            <a:off x="2590800" y="762000"/>
            <a:ext cx="4027488" cy="4343400"/>
          </a:xfrm>
          <a:prstGeom prst="rect">
            <a:avLst/>
          </a:prstGeom>
          <a:noFill/>
        </p:spPr>
      </p:pic>
      <p:sp>
        <p:nvSpPr>
          <p:cNvPr id="142339" name="Text Box 3"/>
          <p:cNvSpPr txBox="1">
            <a:spLocks noChangeArrowheads="1"/>
          </p:cNvSpPr>
          <p:nvPr/>
        </p:nvSpPr>
        <p:spPr bwMode="auto">
          <a:xfrm>
            <a:off x="1143000" y="5105400"/>
            <a:ext cx="7239000" cy="1323439"/>
          </a:xfrm>
          <a:prstGeom prst="rect">
            <a:avLst/>
          </a:prstGeom>
          <a:noFill/>
          <a:ln w="9525">
            <a:noFill/>
            <a:miter lim="800000"/>
            <a:headEnd/>
            <a:tailEnd/>
          </a:ln>
          <a:effectLst/>
        </p:spPr>
        <p:txBody>
          <a:bodyPr wrap="square">
            <a:spAutoFit/>
          </a:bodyPr>
          <a:lstStyle/>
          <a:p>
            <a:pPr algn="r" rtl="1"/>
            <a:r>
              <a:rPr lang="fa-IR" sz="2000" dirty="0" smtClean="0">
                <a:solidFill>
                  <a:srgbClr val="FF3300"/>
                </a:solidFill>
                <a:cs typeface="B Traffic" pitchFamily="2" charset="-78"/>
              </a:rPr>
              <a:t>در واقع نمره دروازه ای عدسی شیئی به صورت زیر تعریف می شود:</a:t>
            </a:r>
          </a:p>
          <a:p>
            <a:pPr algn="r" rtl="1"/>
            <a:endParaRPr lang="fa-IR" sz="2000" b="1" dirty="0" smtClean="0">
              <a:solidFill>
                <a:srgbClr val="FF3300"/>
              </a:solidFill>
            </a:endParaRPr>
          </a:p>
          <a:p>
            <a:endParaRPr lang="fa-IR" sz="2000" b="1" dirty="0" smtClean="0">
              <a:solidFill>
                <a:srgbClr val="FF3300"/>
              </a:solidFill>
            </a:endParaRPr>
          </a:p>
          <a:p>
            <a:endParaRPr lang="en-US" sz="2000" dirty="0">
              <a:solidFill>
                <a:schemeClr val="accent2"/>
              </a:solidFill>
            </a:endParaRPr>
          </a:p>
        </p:txBody>
      </p:sp>
      <p:sp>
        <p:nvSpPr>
          <p:cNvPr id="142341" name="Rectangle 5"/>
          <p:cNvSpPr>
            <a:spLocks noChangeArrowheads="1"/>
          </p:cNvSpPr>
          <p:nvPr/>
        </p:nvSpPr>
        <p:spPr bwMode="auto">
          <a:xfrm>
            <a:off x="3556000" y="4743450"/>
            <a:ext cx="2032000" cy="342900"/>
          </a:xfrm>
          <a:prstGeom prst="rect">
            <a:avLst/>
          </a:prstGeom>
          <a:solidFill>
            <a:schemeClr val="bg1"/>
          </a:solidFill>
          <a:ln w="9525">
            <a:noFill/>
            <a:miter lim="800000"/>
            <a:headEnd/>
            <a:tailEnd/>
          </a:ln>
          <a:effectLst/>
        </p:spPr>
        <p:txBody>
          <a:bodyPr wrap="none" anchor="ctr"/>
          <a:lstStyle/>
          <a:p>
            <a:endParaRPr lang="en-GB"/>
          </a:p>
        </p:txBody>
      </p:sp>
      <p:sp>
        <p:nvSpPr>
          <p:cNvPr id="142343" name="Rectangle 7"/>
          <p:cNvSpPr>
            <a:spLocks noGrp="1" noChangeArrowheads="1"/>
          </p:cNvSpPr>
          <p:nvPr>
            <p:ph type="title" idx="4294967295"/>
          </p:nvPr>
        </p:nvSpPr>
        <p:spPr>
          <a:xfrm>
            <a:off x="609600" y="0"/>
            <a:ext cx="7696200" cy="990600"/>
          </a:xfrm>
          <a:ln/>
        </p:spPr>
        <p:txBody>
          <a:bodyPr>
            <a:normAutofit/>
          </a:bodyPr>
          <a:lstStyle/>
          <a:p>
            <a:pPr rtl="1"/>
            <a:r>
              <a:rPr lang="fa-IR" sz="2400" dirty="0" smtClean="0">
                <a:solidFill>
                  <a:srgbClr val="FF0000"/>
                </a:solidFill>
                <a:latin typeface="Verdana" pitchFamily="34" charset="0"/>
                <a:cs typeface="B Titr" pitchFamily="2" charset="-78"/>
              </a:rPr>
              <a:t>نمره دروازه ای - </a:t>
            </a:r>
            <a:r>
              <a:rPr lang="en-US" sz="2400" dirty="0" smtClean="0">
                <a:solidFill>
                  <a:srgbClr val="FF0000"/>
                </a:solidFill>
                <a:latin typeface="Verdana" pitchFamily="34" charset="0"/>
                <a:cs typeface="B Titr" pitchFamily="2" charset="-78"/>
              </a:rPr>
              <a:t>Numerical </a:t>
            </a:r>
            <a:r>
              <a:rPr lang="en-US" sz="2400" dirty="0">
                <a:solidFill>
                  <a:srgbClr val="FF0000"/>
                </a:solidFill>
                <a:latin typeface="Verdana" pitchFamily="34" charset="0"/>
                <a:cs typeface="B Titr" pitchFamily="2" charset="-78"/>
              </a:rPr>
              <a:t>Aperture (NA)</a:t>
            </a:r>
          </a:p>
        </p:txBody>
      </p:sp>
      <p:sp>
        <p:nvSpPr>
          <p:cNvPr id="142345" name="Rectangle 9"/>
          <p:cNvSpPr>
            <a:spLocks noChangeArrowheads="1"/>
          </p:cNvSpPr>
          <p:nvPr/>
        </p:nvSpPr>
        <p:spPr bwMode="auto">
          <a:xfrm>
            <a:off x="5105400" y="3429000"/>
            <a:ext cx="304800" cy="304800"/>
          </a:xfrm>
          <a:prstGeom prst="rect">
            <a:avLst/>
          </a:prstGeom>
          <a:solidFill>
            <a:schemeClr val="tx1"/>
          </a:solidFill>
          <a:ln w="12700">
            <a:noFill/>
            <a:miter lim="800000"/>
            <a:headEnd type="none" w="sm" len="sm"/>
            <a:tailEnd type="none" w="sm" len="sm"/>
          </a:ln>
          <a:effectLst/>
        </p:spPr>
        <p:txBody>
          <a:bodyPr wrap="none" anchor="ctr"/>
          <a:lstStyle/>
          <a:p>
            <a:endParaRPr lang="en-GB"/>
          </a:p>
        </p:txBody>
      </p:sp>
      <p:sp>
        <p:nvSpPr>
          <p:cNvPr id="142346" name="Text Box 10"/>
          <p:cNvSpPr txBox="1">
            <a:spLocks noChangeArrowheads="1"/>
          </p:cNvSpPr>
          <p:nvPr/>
        </p:nvSpPr>
        <p:spPr bwMode="auto">
          <a:xfrm>
            <a:off x="5029200" y="3276600"/>
            <a:ext cx="409575" cy="519113"/>
          </a:xfrm>
          <a:prstGeom prst="rect">
            <a:avLst/>
          </a:prstGeom>
          <a:solidFill>
            <a:schemeClr val="bg1"/>
          </a:solidFill>
          <a:ln w="12700">
            <a:noFill/>
            <a:miter lim="800000"/>
            <a:headEnd type="none" w="sm" len="sm"/>
            <a:tailEnd type="none" w="sm" len="sm"/>
          </a:ln>
          <a:effectLst/>
        </p:spPr>
        <p:txBody>
          <a:bodyPr wrap="none">
            <a:spAutoFit/>
          </a:bodyPr>
          <a:lstStyle/>
          <a:p>
            <a:pPr eaLnBrk="0" hangingPunct="0"/>
            <a:r>
              <a:rPr lang="en-US" b="1">
                <a:solidFill>
                  <a:srgbClr val="000000"/>
                </a:solidFill>
                <a:sym typeface="Symbol" pitchFamily="18" charset="2"/>
              </a:rPr>
              <a:t></a:t>
            </a:r>
            <a:endParaRPr lang="en-US" b="1">
              <a:solidFill>
                <a:srgbClr val="000000"/>
              </a:solidFill>
            </a:endParaRPr>
          </a:p>
        </p:txBody>
      </p:sp>
      <p:sp>
        <p:nvSpPr>
          <p:cNvPr id="142348" name="Text Box 12"/>
          <p:cNvSpPr txBox="1">
            <a:spLocks noChangeArrowheads="1"/>
          </p:cNvSpPr>
          <p:nvPr/>
        </p:nvSpPr>
        <p:spPr bwMode="auto">
          <a:xfrm>
            <a:off x="5470525" y="3359150"/>
            <a:ext cx="2355850" cy="396875"/>
          </a:xfrm>
          <a:prstGeom prst="rect">
            <a:avLst/>
          </a:prstGeom>
          <a:noFill/>
          <a:ln w="12700">
            <a:noFill/>
            <a:miter lim="800000"/>
            <a:headEnd type="none" w="sm" len="sm"/>
            <a:tailEnd type="none" w="sm" len="sm"/>
          </a:ln>
          <a:effectLst/>
        </p:spPr>
        <p:txBody>
          <a:bodyPr wrap="none">
            <a:spAutoFit/>
          </a:bodyPr>
          <a:lstStyle/>
          <a:p>
            <a:pPr eaLnBrk="0" hangingPunct="0"/>
            <a:r>
              <a:rPr lang="en-US" sz="2000" b="1">
                <a:solidFill>
                  <a:srgbClr val="000000"/>
                </a:solidFill>
              </a:rPr>
              <a:t>One half of A-A</a:t>
            </a:r>
          </a:p>
        </p:txBody>
      </p:sp>
      <p:sp>
        <p:nvSpPr>
          <p:cNvPr id="142350" name="Rectangle 14"/>
          <p:cNvSpPr>
            <a:spLocks noChangeArrowheads="1"/>
          </p:cNvSpPr>
          <p:nvPr/>
        </p:nvSpPr>
        <p:spPr bwMode="auto">
          <a:xfrm>
            <a:off x="3429000" y="685800"/>
            <a:ext cx="2286000" cy="304800"/>
          </a:xfrm>
          <a:prstGeom prst="rect">
            <a:avLst/>
          </a:prstGeom>
          <a:solidFill>
            <a:schemeClr val="bg1"/>
          </a:solidFill>
          <a:ln w="9525">
            <a:noFill/>
            <a:miter lim="800000"/>
            <a:headEnd/>
            <a:tailEnd/>
          </a:ln>
          <a:effectLst/>
        </p:spPr>
        <p:txBody>
          <a:bodyPr wrap="none" anchor="ctr"/>
          <a:lstStyle/>
          <a:p>
            <a:endParaRPr lang="en-GB"/>
          </a:p>
        </p:txBody>
      </p:sp>
      <p:graphicFrame>
        <p:nvGraphicFramePr>
          <p:cNvPr id="14" name="Object 13"/>
          <p:cNvGraphicFramePr>
            <a:graphicFrameLocks noChangeAspect="1"/>
          </p:cNvGraphicFramePr>
          <p:nvPr/>
        </p:nvGraphicFramePr>
        <p:xfrm>
          <a:off x="1752600" y="5715000"/>
          <a:ext cx="2873829" cy="558800"/>
        </p:xfrm>
        <a:graphic>
          <a:graphicData uri="http://schemas.openxmlformats.org/presentationml/2006/ole">
            <p:oleObj spid="_x0000_s51202" name="Equation" r:id="rId5" imgW="799920" imgH="177480" progId="Equation.3">
              <p:embed/>
            </p:oleObj>
          </a:graphicData>
        </a:graphic>
      </p:graphicFrame>
      <p:sp>
        <p:nvSpPr>
          <p:cNvPr id="11" name="Slide Number Placeholder 10"/>
          <p:cNvSpPr>
            <a:spLocks noGrp="1"/>
          </p:cNvSpPr>
          <p:nvPr>
            <p:ph type="sldNum" sz="quarter" idx="12"/>
          </p:nvPr>
        </p:nvSpPr>
        <p:spPr/>
        <p:txBody>
          <a:bodyPr/>
          <a:lstStyle/>
          <a:p>
            <a:fld id="{B6F15528-21DE-4FAA-801E-634DDDAF4B2B}" type="slidenum">
              <a:rPr lang="en-US" smtClean="0"/>
              <a:pPr/>
              <a:t>8</a:t>
            </a:fld>
            <a:endParaRPr lang="en-US"/>
          </a:p>
        </p:txBody>
      </p:sp>
      <p:sp>
        <p:nvSpPr>
          <p:cNvPr id="12" name="Footer Placeholder 11"/>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2"/>
          <p:cNvGraphicFramePr>
            <a:graphicFrameLocks noChangeAspect="1"/>
          </p:cNvGraphicFramePr>
          <p:nvPr/>
        </p:nvGraphicFramePr>
        <p:xfrm>
          <a:off x="2209800" y="3886200"/>
          <a:ext cx="4157988" cy="1111250"/>
        </p:xfrm>
        <a:graphic>
          <a:graphicData uri="http://schemas.openxmlformats.org/presentationml/2006/ole">
            <p:oleObj spid="_x0000_s93186" name="Equation" r:id="rId3" imgW="1473120" imgH="393480" progId="Equation.3">
              <p:embed/>
            </p:oleObj>
          </a:graphicData>
        </a:graphic>
      </p:graphicFrame>
      <p:sp>
        <p:nvSpPr>
          <p:cNvPr id="3" name="TextBox 2"/>
          <p:cNvSpPr txBox="1"/>
          <p:nvPr/>
        </p:nvSpPr>
        <p:spPr>
          <a:xfrm>
            <a:off x="2514600" y="3048000"/>
            <a:ext cx="4147289" cy="584775"/>
          </a:xfrm>
          <a:prstGeom prst="rect">
            <a:avLst/>
          </a:prstGeom>
          <a:noFill/>
        </p:spPr>
        <p:txBody>
          <a:bodyPr wrap="none" rtlCol="0">
            <a:spAutoFit/>
          </a:bodyPr>
          <a:lstStyle/>
          <a:p>
            <a:pPr algn="r" rtl="1"/>
            <a:r>
              <a:rPr lang="fa-IR" sz="3200" dirty="0" smtClean="0">
                <a:solidFill>
                  <a:srgbClr val="7030A0"/>
                </a:solidFill>
                <a:cs typeface="B Traffic" pitchFamily="2" charset="-78"/>
              </a:rPr>
              <a:t>فرمول کلی قدرت تشخیص:</a:t>
            </a:r>
            <a:endParaRPr lang="en-GB" sz="3200" dirty="0">
              <a:solidFill>
                <a:srgbClr val="7030A0"/>
              </a:solidFill>
              <a:cs typeface="B Traffic"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1"/>
          </p:nvPr>
        </p:nvSpPr>
        <p:spPr/>
        <p:txBody>
          <a:bodyPr/>
          <a:lstStyle/>
          <a:p>
            <a:r>
              <a:rPr lang="fa-IR" smtClean="0"/>
              <a:t>ساختمان فیزیکی الیاف - دکتر مصطفی یوسفی</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1523</Words>
  <Application>Microsoft Office PowerPoint</Application>
  <PresentationFormat>On-screen Show (4:3)</PresentationFormat>
  <Paragraphs>255</Paragraphs>
  <Slides>38</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Office Theme</vt:lpstr>
      <vt:lpstr>Equation</vt:lpstr>
      <vt:lpstr>CorelDRAW</vt:lpstr>
      <vt:lpstr>ساختمان فیزیکی الیاف</vt:lpstr>
      <vt:lpstr>قدرت تشخیص یا تفکیک میکروسکوپ</vt:lpstr>
      <vt:lpstr>تداخل دوائر ايري  Airy Rings</vt:lpstr>
      <vt:lpstr>Slide 4</vt:lpstr>
      <vt:lpstr>تداخل دو موج حاصل از دو منبع ذره اي</vt:lpstr>
      <vt:lpstr>قدرت تشخیص یا تفکیک میکروسکوپ</vt:lpstr>
      <vt:lpstr>قدرت تشخیص یا تفکیک میکروسکوپ</vt:lpstr>
      <vt:lpstr>نمره دروازه ای - Numerical Aperture (NA)</vt:lpstr>
      <vt:lpstr>Slide 9</vt:lpstr>
      <vt:lpstr>Factors Affecting Resolution</vt:lpstr>
      <vt:lpstr>Slide 11</vt:lpstr>
      <vt:lpstr>Slide 12</vt:lpstr>
      <vt:lpstr>Slide 13</vt:lpstr>
      <vt:lpstr>Slide 14</vt:lpstr>
      <vt:lpstr>Slide 15</vt:lpstr>
      <vt:lpstr>Slide 16</vt:lpstr>
      <vt:lpstr>Slide 17</vt:lpstr>
      <vt:lpstr>Slide 18</vt:lpstr>
      <vt:lpstr>Slide 19</vt:lpstr>
      <vt:lpstr>LENS ABERRATIONS</vt:lpstr>
      <vt:lpstr>خطا های عدسی ها  Optical Aberrations</vt:lpstr>
      <vt:lpstr>Slide 22</vt:lpstr>
      <vt:lpstr>خاصیت پخش در شیشه های مختلف</vt:lpstr>
      <vt:lpstr>روش اصلاح خطای رنگی</vt:lpstr>
      <vt:lpstr>خطا های عدسی ها  Optical Aberrations</vt:lpstr>
      <vt:lpstr>خطا های عدسی ها  Optical Aberrations</vt:lpstr>
      <vt:lpstr>خطا های عدسی ها  Optical Aberrations</vt:lpstr>
      <vt:lpstr>خطا های عدسی ها  Optical Aberrations</vt:lpstr>
      <vt:lpstr>خطا های عدسی ها  Optical Aberrations</vt:lpstr>
      <vt:lpstr>انواع شيئي ها</vt:lpstr>
      <vt:lpstr>Microscope Objectives</vt:lpstr>
      <vt:lpstr>Slide 32</vt:lpstr>
      <vt:lpstr>Slide 33</vt:lpstr>
      <vt:lpstr>Slide 34</vt:lpstr>
      <vt:lpstr>عدسيهاي جمع كننده  condensers</vt:lpstr>
      <vt:lpstr>Slide 36</vt:lpstr>
      <vt:lpstr>روشهاي روشن سازي آزمونه</vt:lpstr>
      <vt:lpstr>چشمی   Eyepiece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Mostafa</cp:lastModifiedBy>
  <cp:revision>51</cp:revision>
  <dcterms:created xsi:type="dcterms:W3CDTF">2006-08-16T00:00:00Z</dcterms:created>
  <dcterms:modified xsi:type="dcterms:W3CDTF">2011-06-19T15:52:55Z</dcterms:modified>
</cp:coreProperties>
</file>