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2"/>
  </p:notesMasterIdLst>
  <p:sldIdLst>
    <p:sldId id="339" r:id="rId2"/>
    <p:sldId id="280" r:id="rId3"/>
    <p:sldId id="287" r:id="rId4"/>
    <p:sldId id="288" r:id="rId5"/>
    <p:sldId id="290" r:id="rId6"/>
    <p:sldId id="301" r:id="rId7"/>
    <p:sldId id="302" r:id="rId8"/>
    <p:sldId id="303" r:id="rId9"/>
    <p:sldId id="304" r:id="rId10"/>
    <p:sldId id="305" r:id="rId11"/>
    <p:sldId id="309" r:id="rId12"/>
    <p:sldId id="306" r:id="rId13"/>
    <p:sldId id="310" r:id="rId14"/>
    <p:sldId id="311" r:id="rId15"/>
    <p:sldId id="307" r:id="rId16"/>
    <p:sldId id="308" r:id="rId17"/>
    <p:sldId id="312" r:id="rId18"/>
    <p:sldId id="315" r:id="rId19"/>
    <p:sldId id="316" r:id="rId20"/>
    <p:sldId id="317" r:id="rId21"/>
    <p:sldId id="314" r:id="rId22"/>
    <p:sldId id="318" r:id="rId23"/>
    <p:sldId id="289" r:id="rId24"/>
    <p:sldId id="278" r:id="rId25"/>
    <p:sldId id="279" r:id="rId26"/>
    <p:sldId id="286" r:id="rId27"/>
    <p:sldId id="285" r:id="rId28"/>
    <p:sldId id="297" r:id="rId29"/>
    <p:sldId id="294" r:id="rId30"/>
    <p:sldId id="298" r:id="rId31"/>
    <p:sldId id="291" r:id="rId32"/>
    <p:sldId id="299" r:id="rId33"/>
    <p:sldId id="292" r:id="rId34"/>
    <p:sldId id="293" r:id="rId35"/>
    <p:sldId id="281" r:id="rId36"/>
    <p:sldId id="264" r:id="rId37"/>
    <p:sldId id="320" r:id="rId38"/>
    <p:sldId id="330" r:id="rId39"/>
    <p:sldId id="321" r:id="rId40"/>
    <p:sldId id="335" r:id="rId41"/>
    <p:sldId id="333" r:id="rId42"/>
    <p:sldId id="332" r:id="rId43"/>
    <p:sldId id="331" r:id="rId44"/>
    <p:sldId id="322" r:id="rId45"/>
    <p:sldId id="323" r:id="rId46"/>
    <p:sldId id="334" r:id="rId47"/>
    <p:sldId id="336" r:id="rId48"/>
    <p:sldId id="337" r:id="rId49"/>
    <p:sldId id="338" r:id="rId50"/>
    <p:sldId id="324" r:id="rId51"/>
    <p:sldId id="325" r:id="rId52"/>
    <p:sldId id="326" r:id="rId53"/>
    <p:sldId id="327" r:id="rId54"/>
    <p:sldId id="328" r:id="rId55"/>
    <p:sldId id="329" r:id="rId56"/>
    <p:sldId id="319" r:id="rId57"/>
    <p:sldId id="295" r:id="rId58"/>
    <p:sldId id="296" r:id="rId59"/>
    <p:sldId id="266" r:id="rId60"/>
    <p:sldId id="271"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13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4" Type="http://schemas.openxmlformats.org/officeDocument/2006/relationships/image" Target="../media/image47.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4" Type="http://schemas.openxmlformats.org/officeDocument/2006/relationships/image" Target="../media/image5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16.wmf"/><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AE2152-59EC-4EF4-8826-7D4DF2436B1C}" type="datetimeFigureOut">
              <a:rPr lang="en-US" smtClean="0"/>
              <a:pPr/>
              <a:t>6/19/2011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D8DB41-42DC-4F38-91EE-2FCD3CCC4358}"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9"/>
          <p:cNvSpPr>
            <a:spLocks noGrp="1" noChangeArrowheads="1"/>
          </p:cNvSpPr>
          <p:nvPr>
            <p:ph type="sldNum" sz="quarter"/>
          </p:nvPr>
        </p:nvSpPr>
        <p:spPr>
          <a:noFill/>
        </p:spPr>
        <p:txBody>
          <a:bodyPr/>
          <a:lstStyle/>
          <a:p>
            <a:pPr>
              <a:buFont typeface="Times New Roman" pitchFamily="18" charset="0"/>
              <a:buNone/>
            </a:pPr>
            <a:fld id="{D474E6EE-523F-4D73-B40E-317F91740758}" type="slidenum">
              <a:rPr lang="en-US" smtClean="0">
                <a:latin typeface="Arial" pitchFamily="34" charset="0"/>
                <a:ea typeface="MS PGothic" pitchFamily="34" charset="-128"/>
              </a:rPr>
              <a:pPr>
                <a:buFont typeface="Times New Roman" pitchFamily="18" charset="0"/>
                <a:buNone/>
              </a:pPr>
              <a:t>4</a:t>
            </a:fld>
            <a:endParaRPr lang="en-US" smtClean="0">
              <a:latin typeface="Arial" pitchFamily="34" charset="0"/>
              <a:ea typeface="MS PGothic" pitchFamily="34" charset="-128"/>
            </a:endParaRPr>
          </a:p>
        </p:txBody>
      </p:sp>
      <p:sp>
        <p:nvSpPr>
          <p:cNvPr id="40963" name="Text Box 1"/>
          <p:cNvSpPr txBox="1">
            <a:spLocks noChangeArrowheads="1"/>
          </p:cNvSpPr>
          <p:nvPr/>
        </p:nvSpPr>
        <p:spPr bwMode="auto">
          <a:xfrm>
            <a:off x="3886200" y="8686800"/>
            <a:ext cx="2968625" cy="454025"/>
          </a:xfrm>
          <a:prstGeom prst="rect">
            <a:avLst/>
          </a:prstGeom>
          <a:noFill/>
          <a:ln w="9525">
            <a:noFill/>
            <a:round/>
            <a:headEnd/>
            <a:tailEnd/>
          </a:ln>
        </p:spPr>
        <p:txBody>
          <a:bodyPr lIns="90000" tIns="46800" rIns="90000" bIns="46800" anchor="b"/>
          <a:lstStyle/>
          <a:p>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7C321C56-ACEC-4D05-B7BB-B70EEC9C0D6A}" type="slidenum">
              <a:rPr lang="en-US" sz="1200">
                <a:solidFill>
                  <a:srgbClr val="000000"/>
                </a:solidFill>
              </a:rPr>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a:t>
            </a:fld>
            <a:endParaRPr lang="en-US" sz="1200">
              <a:solidFill>
                <a:srgbClr val="000000"/>
              </a:solidFill>
            </a:endParaRPr>
          </a:p>
        </p:txBody>
      </p:sp>
      <p:sp>
        <p:nvSpPr>
          <p:cNvPr id="40964"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40965" name="Text Box 3"/>
          <p:cNvSpPr>
            <a:spLocks noGrp="1" noChangeArrowheads="1"/>
          </p:cNvSpPr>
          <p:nvPr>
            <p:ph type="body"/>
          </p:nvPr>
        </p:nvSpPr>
        <p:spPr>
          <a:xfrm>
            <a:off x="914400" y="4343400"/>
            <a:ext cx="5027613" cy="4208463"/>
          </a:xfrm>
          <a:noFill/>
          <a:ln/>
        </p:spPr>
        <p:txBody>
          <a:bodyPr anchor="ctr" anchorCtr="1"/>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latin typeface="Times New Roman" pitchFamily="18" charset="0"/>
                <a:ea typeface="DejaVu Sans" charset="0"/>
                <a:cs typeface="DejaVu Sans" charset="0"/>
              </a:rPr>
              <a:t>First of all it is important to realize that in order to understand most microscopy techniques, even the most sophisticated ones, and to be able to compare their relative advantages and disadvantages it is sufficient to know a very limited number of facts about the basic properties of light. Moreover, we’ll show later how the different kind of microscopes are build around those properties. Let’s consider those, following from the wave properties of light:</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latin typeface="Times New Roman" pitchFamily="18" charset="0"/>
                <a:ea typeface="DejaVu Sans" charset="0"/>
                <a:cs typeface="DejaVu Sans" charset="0"/>
              </a:rPr>
              <a:t>*) light can be described as a </a:t>
            </a:r>
            <a:r>
              <a:rPr lang="en-US" b="1" smtClean="0">
                <a:latin typeface="Times New Roman" pitchFamily="18" charset="0"/>
                <a:ea typeface="DejaVu Sans" charset="0"/>
                <a:cs typeface="DejaVu Sans" charset="0"/>
              </a:rPr>
              <a:t>sinusoidal wave </a:t>
            </a:r>
            <a:r>
              <a:rPr lang="en-US" smtClean="0">
                <a:latin typeface="Times New Roman" pitchFamily="18" charset="0"/>
                <a:ea typeface="DejaVu Sans" charset="0"/>
                <a:cs typeface="DejaVu Sans" charset="0"/>
              </a:rPr>
              <a:t>(which have the electric and magnetic components). We describe this sinusoid with several parameters: the </a:t>
            </a:r>
            <a:r>
              <a:rPr lang="en-US" b="1" smtClean="0">
                <a:latin typeface="Times New Roman" pitchFamily="18" charset="0"/>
                <a:ea typeface="DejaVu Sans" charset="0"/>
                <a:cs typeface="DejaVu Sans" charset="0"/>
              </a:rPr>
              <a:t>amplitude</a:t>
            </a:r>
            <a:r>
              <a:rPr lang="en-US" smtClean="0">
                <a:latin typeface="Times New Roman" pitchFamily="18" charset="0"/>
                <a:ea typeface="DejaVu Sans" charset="0"/>
                <a:cs typeface="DejaVu Sans" charset="0"/>
              </a:rPr>
              <a:t> (E</a:t>
            </a:r>
            <a:r>
              <a:rPr lang="en-US" baseline="-25000" smtClean="0">
                <a:latin typeface="Times New Roman" pitchFamily="18" charset="0"/>
                <a:ea typeface="DejaVu Sans" charset="0"/>
                <a:cs typeface="DejaVu Sans" charset="0"/>
              </a:rPr>
              <a:t>0</a:t>
            </a:r>
            <a:r>
              <a:rPr lang="en-US" smtClean="0">
                <a:latin typeface="Times New Roman" pitchFamily="18" charset="0"/>
                <a:ea typeface="DejaVu Sans" charset="0"/>
                <a:cs typeface="DejaVu Sans" charset="0"/>
              </a:rPr>
              <a:t>), </a:t>
            </a:r>
            <a:r>
              <a:rPr lang="en-US" b="1" smtClean="0">
                <a:latin typeface="Times New Roman" pitchFamily="18" charset="0"/>
                <a:ea typeface="DejaVu Sans" charset="0"/>
                <a:cs typeface="DejaVu Sans" charset="0"/>
              </a:rPr>
              <a:t>wavelength</a:t>
            </a:r>
            <a:r>
              <a:rPr lang="en-US" smtClean="0">
                <a:latin typeface="Times New Roman" pitchFamily="18" charset="0"/>
                <a:ea typeface="DejaVu Sans" charset="0"/>
                <a:cs typeface="DejaVu Sans" charset="0"/>
              </a:rPr>
              <a:t> (</a:t>
            </a:r>
            <a:r>
              <a:rPr lang="el-GR" smtClean="0">
                <a:latin typeface="Times New Roman" pitchFamily="18" charset="0"/>
                <a:ea typeface="DejaVu Sans" charset="0"/>
                <a:cs typeface="DejaVu Sans" charset="0"/>
              </a:rPr>
              <a:t>λ</a:t>
            </a:r>
            <a:r>
              <a:rPr lang="en-US" smtClean="0">
                <a:latin typeface="Times New Roman" pitchFamily="18" charset="0"/>
                <a:ea typeface="DejaVu Sans" charset="0"/>
                <a:cs typeface="DejaVu Sans" charset="0"/>
              </a:rPr>
              <a:t>), the </a:t>
            </a:r>
            <a:r>
              <a:rPr lang="en-US" b="1" smtClean="0">
                <a:latin typeface="Times New Roman" pitchFamily="18" charset="0"/>
                <a:ea typeface="DejaVu Sans" charset="0"/>
                <a:cs typeface="DejaVu Sans" charset="0"/>
              </a:rPr>
              <a:t>frequency</a:t>
            </a:r>
            <a:r>
              <a:rPr lang="en-US" smtClean="0">
                <a:latin typeface="Times New Roman" pitchFamily="18" charset="0"/>
                <a:ea typeface="DejaVu Sans" charset="0"/>
                <a:cs typeface="DejaVu Sans" charset="0"/>
              </a:rPr>
              <a:t> (which is interchangeable with the wavelength, unless the speed of light changes, as in the case when light penetrates a medium with a different refraction index. In this case the wavelength changes, whereas the frequency does not), the </a:t>
            </a:r>
            <a:r>
              <a:rPr lang="en-US" b="1" smtClean="0">
                <a:latin typeface="Times New Roman" pitchFamily="18" charset="0"/>
                <a:ea typeface="DejaVu Sans" charset="0"/>
                <a:cs typeface="DejaVu Sans" charset="0"/>
              </a:rPr>
              <a:t>phase</a:t>
            </a:r>
            <a:r>
              <a:rPr lang="en-US" smtClean="0">
                <a:latin typeface="Times New Roman" pitchFamily="18" charset="0"/>
                <a:ea typeface="DejaVu Sans" charset="0"/>
                <a:cs typeface="DejaVu Sans" charset="0"/>
              </a:rPr>
              <a:t> (</a:t>
            </a:r>
            <a:r>
              <a:rPr lang="en-US" i="1" smtClean="0">
                <a:latin typeface="Times New Roman" pitchFamily="18" charset="0"/>
                <a:ea typeface="DejaVu Sans" charset="0"/>
                <a:cs typeface="DejaVu Sans" charset="0"/>
              </a:rPr>
              <a:t>ct</a:t>
            </a:r>
            <a:r>
              <a:rPr lang="en-US" smtClean="0">
                <a:latin typeface="Times New Roman" pitchFamily="18" charset="0"/>
                <a:ea typeface="DejaVu Sans" charset="0"/>
                <a:cs typeface="DejaVu Sans" charset="0"/>
              </a:rPr>
              <a:t> here, </a:t>
            </a:r>
            <a:r>
              <a:rPr lang="el-GR" smtClean="0">
                <a:latin typeface="Times New Roman" pitchFamily="18" charset="0"/>
                <a:ea typeface="DejaVu Sans" charset="0"/>
                <a:cs typeface="DejaVu Sans" charset="0"/>
              </a:rPr>
              <a:t>φ</a:t>
            </a:r>
            <a:r>
              <a:rPr lang="en-US" smtClean="0">
                <a:latin typeface="Times New Roman" pitchFamily="18" charset="0"/>
                <a:ea typeface="DejaVu Sans" charset="0"/>
                <a:cs typeface="DejaVu Sans" charset="0"/>
              </a:rPr>
              <a:t> commonly), and the </a:t>
            </a:r>
            <a:r>
              <a:rPr lang="en-US" b="1" smtClean="0">
                <a:latin typeface="Times New Roman" pitchFamily="18" charset="0"/>
                <a:ea typeface="DejaVu Sans" charset="0"/>
                <a:cs typeface="DejaVu Sans" charset="0"/>
              </a:rPr>
              <a:t>polarization </a:t>
            </a:r>
            <a:r>
              <a:rPr lang="en-US" smtClean="0">
                <a:latin typeface="Times New Roman" pitchFamily="18" charset="0"/>
                <a:ea typeface="DejaVu Sans" charset="0"/>
                <a:cs typeface="DejaVu Sans" charset="0"/>
              </a:rPr>
              <a:t>(does not follow from the simple equation shown; the rotation of the electric field vector in 3D around the axis of propagation - to be described at the next slide).</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latin typeface="Times New Roman" pitchFamily="18" charset="0"/>
                <a:ea typeface="DejaVu Sans" charset="0"/>
                <a:cs typeface="DejaVu Sans" charset="0"/>
              </a:rPr>
              <a:t>And the figure with the </a:t>
            </a:r>
            <a:r>
              <a:rPr lang="en-US" b="1" smtClean="0">
                <a:latin typeface="Times New Roman" pitchFamily="18" charset="0"/>
                <a:ea typeface="DejaVu Sans" charset="0"/>
                <a:cs typeface="DejaVu Sans" charset="0"/>
              </a:rPr>
              <a:t>light spectrum</a:t>
            </a:r>
            <a:r>
              <a:rPr lang="en-US" smtClean="0">
                <a:latin typeface="Times New Roman" pitchFamily="18" charset="0"/>
                <a:ea typeface="DejaVu Sans" charset="0"/>
                <a:cs typeface="DejaVu Sans" charset="0"/>
              </a:rPr>
              <a:t> is here as a reminder that in the microscopes we are normally dealing with a very narrow spectrum of the light, which usually spans from </a:t>
            </a:r>
            <a:r>
              <a:rPr lang="en-US" b="1" smtClean="0">
                <a:latin typeface="Times New Roman" pitchFamily="18" charset="0"/>
                <a:ea typeface="DejaVu Sans" charset="0"/>
                <a:cs typeface="DejaVu Sans" charset="0"/>
              </a:rPr>
              <a:t>300-1200 nm</a:t>
            </a:r>
            <a:r>
              <a:rPr lang="en-US" smtClean="0">
                <a:latin typeface="Times New Roman" pitchFamily="18" charset="0"/>
                <a:ea typeface="DejaVu Sans" charset="0"/>
                <a:cs typeface="DejaVu Sans" charset="0"/>
              </a:rPr>
              <a:t> in wavelength (reasons for this are described later, but involves such light-matter interactions as wavelength dependence of the light absorption and destruction of the specimen, when illuminated with a high energy (low wavelength) light).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9"/>
          <p:cNvSpPr>
            <a:spLocks noGrp="1" noChangeArrowheads="1"/>
          </p:cNvSpPr>
          <p:nvPr>
            <p:ph type="sldNum" sz="quarter"/>
          </p:nvPr>
        </p:nvSpPr>
        <p:spPr>
          <a:noFill/>
        </p:spPr>
        <p:txBody>
          <a:bodyPr/>
          <a:lstStyle/>
          <a:p>
            <a:pPr>
              <a:buFont typeface="Times New Roman" pitchFamily="18" charset="0"/>
              <a:buNone/>
            </a:pPr>
            <a:fld id="{BDD8173B-8448-46B9-B71E-B96A30F1E8C7}" type="slidenum">
              <a:rPr lang="en-US" smtClean="0">
                <a:latin typeface="Arial" pitchFamily="34" charset="0"/>
                <a:ea typeface="MS PGothic" pitchFamily="34" charset="-128"/>
              </a:rPr>
              <a:pPr>
                <a:buFont typeface="Times New Roman" pitchFamily="18" charset="0"/>
                <a:buNone/>
              </a:pPr>
              <a:t>5</a:t>
            </a:fld>
            <a:endParaRPr lang="en-US" smtClean="0">
              <a:latin typeface="Arial" pitchFamily="34" charset="0"/>
              <a:ea typeface="MS PGothic" pitchFamily="34" charset="-128"/>
            </a:endParaRPr>
          </a:p>
        </p:txBody>
      </p:sp>
      <p:sp>
        <p:nvSpPr>
          <p:cNvPr id="43011" name="Text Box 1"/>
          <p:cNvSpPr txBox="1">
            <a:spLocks noChangeArrowheads="1"/>
          </p:cNvSpPr>
          <p:nvPr/>
        </p:nvSpPr>
        <p:spPr bwMode="auto">
          <a:xfrm>
            <a:off x="3886200" y="8686800"/>
            <a:ext cx="2968625" cy="454025"/>
          </a:xfrm>
          <a:prstGeom prst="rect">
            <a:avLst/>
          </a:prstGeom>
          <a:noFill/>
          <a:ln w="9525">
            <a:noFill/>
            <a:round/>
            <a:headEnd/>
            <a:tailEnd/>
          </a:ln>
        </p:spPr>
        <p:txBody>
          <a:bodyPr lIns="90000" tIns="46800" rIns="90000" bIns="46800" anchor="b"/>
          <a:lstStyle/>
          <a:p>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CED04A9F-A4B9-4F0B-A472-C4BF387F0873}" type="slidenum">
              <a:rPr lang="en-US" sz="1200">
                <a:solidFill>
                  <a:srgbClr val="000000"/>
                </a:solidFill>
              </a:rPr>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5</a:t>
            </a:fld>
            <a:endParaRPr lang="en-US" sz="1200">
              <a:solidFill>
                <a:srgbClr val="000000"/>
              </a:solidFill>
            </a:endParaRPr>
          </a:p>
        </p:txBody>
      </p:sp>
      <p:sp>
        <p:nvSpPr>
          <p:cNvPr id="43012"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43013" name="Text Box 3"/>
          <p:cNvSpPr>
            <a:spLocks noGrp="1" noChangeArrowheads="1"/>
          </p:cNvSpPr>
          <p:nvPr>
            <p:ph type="body"/>
          </p:nvPr>
        </p:nvSpPr>
        <p:spPr>
          <a:xfrm>
            <a:off x="914400" y="4343400"/>
            <a:ext cx="5029200" cy="4114800"/>
          </a:xfrm>
          <a:noFill/>
          <a:ln/>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smtClean="0">
                <a:latin typeface="Arial" pitchFamily="34" charset="0"/>
                <a:ea typeface="MS PGothic" pitchFamily="34" charset="-128"/>
              </a:rPr>
              <a:t>Wave properties which it is harder to explain </a:t>
            </a:r>
            <a:r>
              <a:rPr lang="en-US" smtClean="0">
                <a:latin typeface="Arial" pitchFamily="34" charset="0"/>
                <a:ea typeface="MS PGothic" pitchFamily="34" charset="-128"/>
              </a:rPr>
              <a:t>(should be done properly using quantum mechanics formalism):</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smtClean="0">
                <a:latin typeface="Arial" pitchFamily="34" charset="0"/>
                <a:ea typeface="MS PGothic" pitchFamily="34" charset="-128"/>
              </a:rPr>
              <a:t>Change of polarization</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smtClean="0">
                <a:latin typeface="Arial" pitchFamily="34" charset="0"/>
                <a:cs typeface="Arial" pitchFamily="34" charset="0"/>
              </a:rPr>
              <a:t>Change of Phase</a:t>
            </a:r>
            <a:r>
              <a:rPr lang="en-US" smtClean="0">
                <a:latin typeface="Arial" pitchFamily="34" charset="0"/>
                <a:cs typeface="Arial" pitchFamily="34" charset="0"/>
              </a:rPr>
              <a:t> </a:t>
            </a:r>
            <a:r>
              <a:rPr lang="en-US" smtClean="0">
                <a:latin typeface="Arial" pitchFamily="34" charset="0"/>
                <a:ea typeface="MS PGothic" pitchFamily="34" charset="-128"/>
              </a:rPr>
              <a:t>(by </a:t>
            </a:r>
            <a:r>
              <a:rPr lang="en-US" b="1" smtClean="0">
                <a:latin typeface="Arial" pitchFamily="34" charset="0"/>
                <a:ea typeface="MS PGothic" pitchFamily="34" charset="-128"/>
              </a:rPr>
              <a:t>~</a:t>
            </a:r>
            <a:r>
              <a:rPr lang="el-GR" b="1" smtClean="0">
                <a:latin typeface="Arial" pitchFamily="34" charset="0"/>
                <a:cs typeface="Arial" pitchFamily="34" charset="0"/>
              </a:rPr>
              <a:t>λ</a:t>
            </a:r>
            <a:r>
              <a:rPr lang="en-US" b="1" smtClean="0">
                <a:latin typeface="Arial" pitchFamily="34" charset="0"/>
                <a:cs typeface="Arial" pitchFamily="34" charset="0"/>
              </a:rPr>
              <a:t>/4 by thin specimen</a:t>
            </a:r>
            <a:r>
              <a:rPr lang="en-US" smtClean="0">
                <a:latin typeface="Arial" pitchFamily="34" charset="0"/>
                <a:cs typeface="Arial" pitchFamily="34" charset="0"/>
              </a:rPr>
              <a:t>) of deflected light is conditioned on the constructive interference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9"/>
          <p:cNvSpPr>
            <a:spLocks noGrp="1" noChangeArrowheads="1"/>
          </p:cNvSpPr>
          <p:nvPr>
            <p:ph type="sldNum" sz="quarter"/>
          </p:nvPr>
        </p:nvSpPr>
        <p:spPr>
          <a:noFill/>
        </p:spPr>
        <p:txBody>
          <a:bodyPr/>
          <a:lstStyle/>
          <a:p>
            <a:pPr>
              <a:buFont typeface="Times New Roman" pitchFamily="18" charset="0"/>
              <a:buNone/>
            </a:pPr>
            <a:fld id="{C2815816-7890-4511-8401-B4C714490613}" type="slidenum">
              <a:rPr lang="en-US" smtClean="0">
                <a:latin typeface="Arial" pitchFamily="34" charset="0"/>
                <a:ea typeface="MS PGothic" pitchFamily="34" charset="-128"/>
              </a:rPr>
              <a:pPr>
                <a:buFont typeface="Times New Roman" pitchFamily="18" charset="0"/>
                <a:buNone/>
              </a:pPr>
              <a:t>23</a:t>
            </a:fld>
            <a:endParaRPr lang="en-US" smtClean="0">
              <a:latin typeface="Arial" pitchFamily="34" charset="0"/>
              <a:ea typeface="MS PGothic" pitchFamily="34" charset="-128"/>
            </a:endParaRPr>
          </a:p>
        </p:txBody>
      </p:sp>
      <p:sp>
        <p:nvSpPr>
          <p:cNvPr id="41987" name="Text Box 1"/>
          <p:cNvSpPr txBox="1">
            <a:spLocks noChangeArrowheads="1"/>
          </p:cNvSpPr>
          <p:nvPr/>
        </p:nvSpPr>
        <p:spPr bwMode="auto">
          <a:xfrm>
            <a:off x="3886200" y="8686800"/>
            <a:ext cx="2968625" cy="454025"/>
          </a:xfrm>
          <a:prstGeom prst="rect">
            <a:avLst/>
          </a:prstGeom>
          <a:noFill/>
          <a:ln w="9525">
            <a:noFill/>
            <a:round/>
            <a:headEnd/>
            <a:tailEnd/>
          </a:ln>
        </p:spPr>
        <p:txBody>
          <a:bodyPr lIns="90000" tIns="46800" rIns="90000" bIns="46800" anchor="b"/>
          <a:lstStyle/>
          <a:p>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F7D8F406-7F74-48A5-A93E-9D310CB59696}" type="slidenum">
              <a:rPr lang="en-US" sz="1200">
                <a:solidFill>
                  <a:srgbClr val="000000"/>
                </a:solidFill>
              </a:rPr>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23</a:t>
            </a:fld>
            <a:endParaRPr lang="en-US" sz="1200">
              <a:solidFill>
                <a:srgbClr val="000000"/>
              </a:solidFill>
            </a:endParaRPr>
          </a:p>
        </p:txBody>
      </p:sp>
      <p:sp>
        <p:nvSpPr>
          <p:cNvPr id="41988"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41989" name="Text Box 3"/>
          <p:cNvSpPr>
            <a:spLocks noGrp="1" noChangeArrowheads="1"/>
          </p:cNvSpPr>
          <p:nvPr>
            <p:ph type="body"/>
          </p:nvPr>
        </p:nvSpPr>
        <p:spPr>
          <a:xfrm>
            <a:off x="914400" y="4343400"/>
            <a:ext cx="5027613" cy="4208463"/>
          </a:xfrm>
          <a:noFill/>
          <a:ln/>
        </p:spPr>
        <p:txBody>
          <a:bodyPr anchor="ctr" anchorCtr="1"/>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latin typeface="Times New Roman" pitchFamily="18" charset="0"/>
                <a:ea typeface="DejaVu Sans" charset="0"/>
                <a:cs typeface="DejaVu Sans" charset="0"/>
              </a:rPr>
              <a:t>Electric field is always perpendicular to the magnetic field. So it suffice to consider the direction of the electric field vector only.</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latin typeface="Times New Roman" pitchFamily="18" charset="0"/>
                <a:ea typeface="DejaVu Sans" charset="0"/>
                <a:cs typeface="DejaVu Sans" charset="0"/>
              </a:rPr>
              <a:t>If we are to describe the wave in real values (usually the complex description is used for simplicity), we have to amend the equation on the previous slide by expressing the electric field vector (propagating along Z-axis) as: \</a:t>
            </a:r>
            <a:r>
              <a:rPr lang="en-US" dirty="0" err="1" smtClean="0">
                <a:latin typeface="Times New Roman" pitchFamily="18" charset="0"/>
                <a:ea typeface="DejaVu Sans" charset="0"/>
                <a:cs typeface="DejaVu Sans" charset="0"/>
              </a:rPr>
              <a:t>vec</a:t>
            </a:r>
            <a:r>
              <a:rPr lang="en-US" dirty="0" smtClean="0">
                <a:latin typeface="Times New Roman" pitchFamily="18" charset="0"/>
                <a:ea typeface="DejaVu Sans" charset="0"/>
                <a:cs typeface="DejaVu Sans" charset="0"/>
              </a:rPr>
              <a:t>(E)  = [</a:t>
            </a:r>
            <a:r>
              <a:rPr lang="en-US" dirty="0" err="1" smtClean="0">
                <a:latin typeface="Times New Roman" pitchFamily="18" charset="0"/>
                <a:ea typeface="DejaVu Sans" charset="0"/>
                <a:cs typeface="DejaVu Sans" charset="0"/>
              </a:rPr>
              <a:t>E</a:t>
            </a:r>
            <a:r>
              <a:rPr lang="en-US" baseline="-25000" dirty="0" err="1" smtClean="0">
                <a:latin typeface="Times New Roman" pitchFamily="18" charset="0"/>
                <a:ea typeface="DejaVu Sans" charset="0"/>
                <a:cs typeface="DejaVu Sans" charset="0"/>
              </a:rPr>
              <a:t>x</a:t>
            </a:r>
            <a:r>
              <a:rPr lang="en-US" dirty="0" err="1" smtClean="0">
                <a:latin typeface="Times New Roman" pitchFamily="18" charset="0"/>
                <a:ea typeface="DejaVu Sans" charset="0"/>
                <a:cs typeface="DejaVu Sans" charset="0"/>
              </a:rPr>
              <a:t>∙cos</a:t>
            </a:r>
            <a:r>
              <a:rPr lang="en-US" dirty="0" smtClean="0">
                <a:latin typeface="Times New Roman" pitchFamily="18" charset="0"/>
                <a:ea typeface="DejaVu Sans" charset="0"/>
                <a:cs typeface="DejaVu Sans" charset="0"/>
              </a:rPr>
              <a:t>(</a:t>
            </a:r>
            <a:r>
              <a:rPr lang="en-US" dirty="0" err="1" smtClean="0">
                <a:latin typeface="Times New Roman" pitchFamily="18" charset="0"/>
                <a:ea typeface="DejaVu Sans" charset="0"/>
                <a:cs typeface="DejaVu Sans" charset="0"/>
              </a:rPr>
              <a:t>kz</a:t>
            </a:r>
            <a:r>
              <a:rPr lang="en-US" dirty="0" smtClean="0">
                <a:latin typeface="Times New Roman" pitchFamily="18" charset="0"/>
                <a:ea typeface="DejaVu Sans" charset="0"/>
                <a:cs typeface="DejaVu Sans" charset="0"/>
              </a:rPr>
              <a:t>-</a:t>
            </a:r>
            <a:r>
              <a:rPr lang="el-GR" dirty="0" smtClean="0">
                <a:latin typeface="Times New Roman" pitchFamily="18" charset="0"/>
                <a:ea typeface="DejaVu Sans" charset="0"/>
                <a:cs typeface="DejaVu Sans" charset="0"/>
              </a:rPr>
              <a:t>ω</a:t>
            </a:r>
            <a:r>
              <a:rPr lang="en-US" dirty="0" smtClean="0">
                <a:latin typeface="Times New Roman" pitchFamily="18" charset="0"/>
                <a:ea typeface="DejaVu Sans" charset="0"/>
                <a:cs typeface="DejaVu Sans" charset="0"/>
              </a:rPr>
              <a:t>t), </a:t>
            </a:r>
            <a:r>
              <a:rPr lang="en-US" dirty="0" err="1" smtClean="0">
                <a:latin typeface="Times New Roman" pitchFamily="18" charset="0"/>
                <a:ea typeface="DejaVu Sans" charset="0"/>
                <a:cs typeface="DejaVu Sans" charset="0"/>
              </a:rPr>
              <a:t>E</a:t>
            </a:r>
            <a:r>
              <a:rPr lang="en-US" baseline="-25000" dirty="0" err="1" smtClean="0">
                <a:latin typeface="Times New Roman" pitchFamily="18" charset="0"/>
                <a:ea typeface="DejaVu Sans" charset="0"/>
                <a:cs typeface="DejaVu Sans" charset="0"/>
              </a:rPr>
              <a:t>y</a:t>
            </a:r>
            <a:r>
              <a:rPr lang="en-US" dirty="0" err="1" smtClean="0">
                <a:latin typeface="Times New Roman" pitchFamily="18" charset="0"/>
                <a:ea typeface="DejaVu Sans" charset="0"/>
                <a:cs typeface="DejaVu Sans" charset="0"/>
              </a:rPr>
              <a:t>∙cos</a:t>
            </a:r>
            <a:r>
              <a:rPr lang="en-US" dirty="0" smtClean="0">
                <a:latin typeface="Times New Roman" pitchFamily="18" charset="0"/>
                <a:ea typeface="DejaVu Sans" charset="0"/>
                <a:cs typeface="DejaVu Sans" charset="0"/>
              </a:rPr>
              <a:t>(</a:t>
            </a:r>
            <a:r>
              <a:rPr lang="en-US" dirty="0" err="1" smtClean="0">
                <a:latin typeface="Times New Roman" pitchFamily="18" charset="0"/>
                <a:ea typeface="DejaVu Sans" charset="0"/>
                <a:cs typeface="DejaVu Sans" charset="0"/>
              </a:rPr>
              <a:t>kz</a:t>
            </a:r>
            <a:r>
              <a:rPr lang="en-US" dirty="0" smtClean="0">
                <a:latin typeface="Times New Roman" pitchFamily="18" charset="0"/>
                <a:ea typeface="DejaVu Sans" charset="0"/>
                <a:cs typeface="DejaVu Sans" charset="0"/>
              </a:rPr>
              <a:t>-</a:t>
            </a:r>
            <a:r>
              <a:rPr lang="el-GR" dirty="0" smtClean="0">
                <a:latin typeface="Times New Roman" pitchFamily="18" charset="0"/>
                <a:ea typeface="DejaVu Sans" charset="0"/>
                <a:cs typeface="DejaVu Sans" charset="0"/>
              </a:rPr>
              <a:t>ω</a:t>
            </a:r>
            <a:r>
              <a:rPr lang="en-US" dirty="0" smtClean="0">
                <a:latin typeface="Times New Roman" pitchFamily="18" charset="0"/>
                <a:ea typeface="DejaVu Sans" charset="0"/>
                <a:cs typeface="DejaVu Sans" charset="0"/>
              </a:rPr>
              <a:t>t+</a:t>
            </a:r>
            <a:r>
              <a:rPr lang="el-GR" dirty="0" smtClean="0">
                <a:latin typeface="Times New Roman" pitchFamily="18" charset="0"/>
                <a:ea typeface="DejaVu Sans" charset="0"/>
                <a:cs typeface="DejaVu Sans" charset="0"/>
              </a:rPr>
              <a:t>φ</a:t>
            </a:r>
            <a:r>
              <a:rPr lang="en-US" dirty="0" smtClean="0">
                <a:latin typeface="Times New Roman" pitchFamily="18" charset="0"/>
                <a:ea typeface="DejaVu Sans" charset="0"/>
                <a:cs typeface="DejaVu Sans" charset="0"/>
              </a:rPr>
              <a:t>),0]</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latin typeface="Times New Roman" pitchFamily="18" charset="0"/>
                <a:ea typeface="DejaVu Sans" charset="0"/>
                <a:cs typeface="DejaVu Sans" charset="0"/>
              </a:rPr>
              <a:t>Linear</a:t>
            </a:r>
            <a:r>
              <a:rPr lang="en-US" dirty="0" smtClean="0">
                <a:latin typeface="Times New Roman" pitchFamily="18" charset="0"/>
                <a:ea typeface="DejaVu Sans" charset="0"/>
                <a:cs typeface="DejaVu Sans" charset="0"/>
              </a:rPr>
              <a:t>, </a:t>
            </a:r>
            <a:r>
              <a:rPr lang="en-US" b="1" dirty="0" smtClean="0">
                <a:latin typeface="Times New Roman" pitchFamily="18" charset="0"/>
                <a:ea typeface="DejaVu Sans" charset="0"/>
                <a:cs typeface="DejaVu Sans" charset="0"/>
              </a:rPr>
              <a:t>circular</a:t>
            </a:r>
            <a:r>
              <a:rPr lang="en-US" dirty="0" smtClean="0">
                <a:latin typeface="Times New Roman" pitchFamily="18" charset="0"/>
                <a:ea typeface="DejaVu Sans" charset="0"/>
                <a:cs typeface="DejaVu Sans" charset="0"/>
              </a:rPr>
              <a:t> and </a:t>
            </a:r>
            <a:r>
              <a:rPr lang="en-US" b="1" dirty="0" smtClean="0">
                <a:latin typeface="Times New Roman" pitchFamily="18" charset="0"/>
                <a:ea typeface="DejaVu Sans" charset="0"/>
                <a:cs typeface="DejaVu Sans" charset="0"/>
              </a:rPr>
              <a:t>elliptical</a:t>
            </a:r>
            <a:r>
              <a:rPr lang="en-US" dirty="0" smtClean="0">
                <a:latin typeface="Times New Roman" pitchFamily="18" charset="0"/>
                <a:ea typeface="DejaVu Sans" charset="0"/>
                <a:cs typeface="DejaVu Sans" charset="0"/>
              </a:rPr>
              <a:t> polarizations (</a:t>
            </a:r>
            <a:r>
              <a:rPr lang="en-US" b="1" dirty="0" smtClean="0">
                <a:latin typeface="Times New Roman" pitchFamily="18" charset="0"/>
                <a:ea typeface="DejaVu Sans" charset="0"/>
                <a:cs typeface="DejaVu Sans" charset="0"/>
              </a:rPr>
              <a:t>draw on the board!!</a:t>
            </a:r>
            <a:r>
              <a:rPr lang="en-US" dirty="0" smtClean="0">
                <a:latin typeface="Times New Roman" pitchFamily="18" charset="0"/>
                <a:ea typeface="DejaVu Sans" charset="0"/>
                <a:cs typeface="DejaVu Sans" charset="0"/>
              </a:rPr>
              <a:t>). </a:t>
            </a:r>
            <a:r>
              <a:rPr lang="en-US" b="1" dirty="0" err="1" smtClean="0">
                <a:latin typeface="Times New Roman" pitchFamily="18" charset="0"/>
                <a:ea typeface="DejaVu Sans" charset="0"/>
                <a:cs typeface="DejaVu Sans" charset="0"/>
              </a:rPr>
              <a:t>Unpolarized</a:t>
            </a:r>
            <a:r>
              <a:rPr lang="en-US" dirty="0" smtClean="0">
                <a:latin typeface="Times New Roman" pitchFamily="18" charset="0"/>
                <a:ea typeface="DejaVu Sans" charset="0"/>
                <a:cs typeface="DejaVu Sans" charset="0"/>
              </a:rPr>
              <a:t> light (</a:t>
            </a:r>
            <a:r>
              <a:rPr lang="el-GR" dirty="0" smtClean="0">
                <a:latin typeface="Times New Roman" pitchFamily="18" charset="0"/>
                <a:ea typeface="DejaVu Sans" charset="0"/>
                <a:cs typeface="DejaVu Sans" charset="0"/>
              </a:rPr>
              <a:t>φ</a:t>
            </a:r>
            <a:r>
              <a:rPr lang="en-US" dirty="0" smtClean="0">
                <a:latin typeface="Times New Roman" pitchFamily="18" charset="0"/>
                <a:ea typeface="DejaVu Sans" charset="0"/>
                <a:cs typeface="DejaVu Sans" charset="0"/>
              </a:rPr>
              <a:t>(t) randomly changes from one time moment to the next; source – uncorrelated atoms and molecules).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latin typeface="Times New Roman" pitchFamily="18" charset="0"/>
                <a:ea typeface="DejaVu Sans" charset="0"/>
                <a:cs typeface="DejaVu Sans" charset="0"/>
              </a:rPr>
              <a:t>The </a:t>
            </a:r>
            <a:r>
              <a:rPr lang="en-US" b="1" dirty="0" err="1" smtClean="0">
                <a:latin typeface="Times New Roman" pitchFamily="18" charset="0"/>
                <a:ea typeface="DejaVu Sans" charset="0"/>
                <a:cs typeface="DejaVu Sans" charset="0"/>
              </a:rPr>
              <a:t>polarizers</a:t>
            </a:r>
            <a:r>
              <a:rPr lang="en-US" dirty="0" smtClean="0">
                <a:latin typeface="Times New Roman" pitchFamily="18" charset="0"/>
                <a:ea typeface="DejaVu Sans" charset="0"/>
                <a:cs typeface="DejaVu Sans" charset="0"/>
              </a:rPr>
              <a:t> can be used to select a particular linear component of light. That’s one of the demonstrations of the wave side of light – the wave particles crossing going through the polarizer would not experience such a selection.</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latin typeface="Times New Roman" pitchFamily="18" charset="0"/>
                <a:ea typeface="DejaVu Sans" charset="0"/>
                <a:cs typeface="DejaVu Sans" charset="0"/>
              </a:rPr>
              <a:t>One of the </a:t>
            </a:r>
            <a:r>
              <a:rPr lang="en-US" b="1" dirty="0" smtClean="0">
                <a:latin typeface="Times New Roman" pitchFamily="18" charset="0"/>
                <a:ea typeface="DejaVu Sans" charset="0"/>
                <a:cs typeface="DejaVu Sans" charset="0"/>
              </a:rPr>
              <a:t>examples</a:t>
            </a:r>
            <a:r>
              <a:rPr lang="en-US" dirty="0" smtClean="0">
                <a:latin typeface="Times New Roman" pitchFamily="18" charset="0"/>
                <a:ea typeface="DejaVu Sans" charset="0"/>
                <a:cs typeface="DejaVu Sans" charset="0"/>
              </a:rPr>
              <a:t> of the polarized light </a:t>
            </a:r>
            <a:r>
              <a:rPr lang="en-US" b="1" dirty="0" smtClean="0">
                <a:latin typeface="Times New Roman" pitchFamily="18" charset="0"/>
                <a:ea typeface="DejaVu Sans" charset="0"/>
                <a:cs typeface="DejaVu Sans" charset="0"/>
              </a:rPr>
              <a:t>in nature </a:t>
            </a:r>
            <a:r>
              <a:rPr lang="en-US" dirty="0" smtClean="0">
                <a:latin typeface="Times New Roman" pitchFamily="18" charset="0"/>
                <a:ea typeface="DejaVu Sans" charset="0"/>
                <a:cs typeface="DejaVu Sans" charset="0"/>
              </a:rPr>
              <a:t>– the </a:t>
            </a:r>
            <a:r>
              <a:rPr lang="en-US" b="1" dirty="0" smtClean="0">
                <a:latin typeface="Times New Roman" pitchFamily="18" charset="0"/>
                <a:ea typeface="DejaVu Sans" charset="0"/>
                <a:cs typeface="DejaVu Sans" charset="0"/>
              </a:rPr>
              <a:t>scattered light from the blue sky</a:t>
            </a:r>
            <a:r>
              <a:rPr lang="en-US" dirty="0" smtClean="0">
                <a:latin typeface="Times New Roman" pitchFamily="18" charset="0"/>
                <a:ea typeface="DejaVu Sans" charset="0"/>
                <a:cs typeface="DejaVu Sans" charset="0"/>
              </a:rPr>
              <a:t> (scattering on small particles at 90̊ produces totally linearly polarized light, same for all wavelength) -&gt; use of the polarizer filters for increasing the contrast. </a:t>
            </a:r>
            <a:r>
              <a:rPr lang="en-US" b="1" dirty="0" smtClean="0">
                <a:latin typeface="Times New Roman" pitchFamily="18" charset="0"/>
                <a:ea typeface="DejaVu Sans" charset="0"/>
                <a:cs typeface="DejaVu Sans" charset="0"/>
              </a:rPr>
              <a:t>Rainbow</a:t>
            </a:r>
            <a:r>
              <a:rPr lang="en-US" dirty="0" smtClean="0">
                <a:latin typeface="Times New Roman" pitchFamily="18" charset="0"/>
                <a:ea typeface="DejaVu Sans" charset="0"/>
                <a:cs typeface="DejaVu Sans" charset="0"/>
              </a:rPr>
              <a:t>.</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latin typeface="Times New Roman" pitchFamily="18" charset="0"/>
                <a:ea typeface="DejaVu Sans" charset="0"/>
                <a:cs typeface="DejaVu Sans" charset="0"/>
              </a:rPr>
              <a:t>Or the polarizer film on the </a:t>
            </a:r>
            <a:r>
              <a:rPr lang="en-US" b="1" dirty="0" smtClean="0">
                <a:latin typeface="Times New Roman" pitchFamily="18" charset="0"/>
                <a:ea typeface="DejaVu Sans" charset="0"/>
                <a:cs typeface="DejaVu Sans" charset="0"/>
              </a:rPr>
              <a:t>eye-glasses</a:t>
            </a:r>
            <a:r>
              <a:rPr lang="en-US" dirty="0" smtClean="0">
                <a:latin typeface="Times New Roman" pitchFamily="18" charset="0"/>
                <a:ea typeface="DejaVu Sans" charset="0"/>
                <a:cs typeface="DejaVu Sans" charset="0"/>
              </a:rPr>
              <a:t> (to reduce the glare)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AE4B79-A64B-4B1F-8652-4E4B20DDAF7B}" type="slidenum">
              <a:rPr lang="en-US"/>
              <a:pPr/>
              <a:t>35</a:t>
            </a:fld>
            <a:endParaRPr lang="en-US"/>
          </a:p>
        </p:txBody>
      </p:sp>
      <p:sp>
        <p:nvSpPr>
          <p:cNvPr id="185346" name="Rectangle 2"/>
          <p:cNvSpPr>
            <a:spLocks noGrp="1" noRot="1" noChangeAspect="1" noChangeArrowheads="1" noTextEdit="1"/>
          </p:cNvSpPr>
          <p:nvPr>
            <p:ph type="sldImg"/>
          </p:nvPr>
        </p:nvSpPr>
        <p:spPr bwMode="auto">
          <a:xfrm>
            <a:off x="1150938" y="690563"/>
            <a:ext cx="4556125" cy="3417887"/>
          </a:xfrm>
          <a:prstGeom prst="rect">
            <a:avLst/>
          </a:prstGeom>
          <a:solidFill>
            <a:srgbClr val="FFFFFF"/>
          </a:solidFill>
          <a:ln>
            <a:solidFill>
              <a:srgbClr val="000000"/>
            </a:solidFill>
            <a:miter lim="800000"/>
            <a:headEnd/>
            <a:tailEnd/>
          </a:ln>
        </p:spPr>
      </p:sp>
      <p:sp>
        <p:nvSpPr>
          <p:cNvPr id="185347" name="Rectangle 3"/>
          <p:cNvSpPr>
            <a:spLocks noGrp="1" noChangeArrowheads="1"/>
          </p:cNvSpPr>
          <p:nvPr>
            <p:ph type="body" idx="1"/>
          </p:nvPr>
        </p:nvSpPr>
        <p:spPr bwMode="auto">
          <a:xfrm>
            <a:off x="915054" y="4343179"/>
            <a:ext cx="5027893" cy="4114358"/>
          </a:xfrm>
          <a:prstGeom prst="rect">
            <a:avLst/>
          </a:prstGeom>
          <a:solidFill>
            <a:srgbClr val="FFFFFF"/>
          </a:solidFill>
          <a:ln>
            <a:solidFill>
              <a:srgbClr val="000000"/>
            </a:solidFill>
            <a:miter lim="800000"/>
            <a:headEnd/>
            <a:tailEnd/>
          </a:ln>
        </p:spPr>
        <p:txBody>
          <a:bodyPr/>
          <a:lstStyle/>
          <a:p>
            <a:r>
              <a:rPr lang="en-US"/>
              <a:t>http://micro.magnet.fsu.edu/primer/virtual/polarizing/index.html</a:t>
            </a:r>
          </a:p>
          <a:p>
            <a:r>
              <a:rPr lang="en-US"/>
              <a:t>http://micro.magnet.fsu.edu/primer/lightandcolor/birefringence.html</a:t>
            </a:r>
          </a:p>
          <a:p>
            <a:r>
              <a:rPr lang="en-US"/>
              <a:t>http://micro.magnet.fsu.edu/primer/java/polarizedlight/crystal/index.html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C6A4DE-BFFF-44D9-A8D8-0092478C8132}" type="datetime1">
              <a:rPr lang="en-US" smtClean="0"/>
              <a:t>6/19/2011</a:t>
            </a:fld>
            <a:endParaRPr lang="en-US"/>
          </a:p>
        </p:txBody>
      </p:sp>
      <p:sp>
        <p:nvSpPr>
          <p:cNvPr id="5" name="Footer Placeholder 4"/>
          <p:cNvSpPr>
            <a:spLocks noGrp="1"/>
          </p:cNvSpPr>
          <p:nvPr>
            <p:ph type="ftr" sz="quarter" idx="11"/>
          </p:nvPr>
        </p:nvSpPr>
        <p:spPr/>
        <p:txBody>
          <a:bodyPr/>
          <a:lstStyle/>
          <a:p>
            <a:r>
              <a:rPr lang="fa-IR" smtClean="0"/>
              <a:t>ساختمان فیزیکی الیاف - دکتر مصطفی یوسفی</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AF31F5-96A1-4CF6-B562-3B44154CAD49}" type="datetime1">
              <a:rPr lang="en-US" smtClean="0"/>
              <a:t>6/19/2011</a:t>
            </a:fld>
            <a:endParaRPr lang="en-US"/>
          </a:p>
        </p:txBody>
      </p:sp>
      <p:sp>
        <p:nvSpPr>
          <p:cNvPr id="5" name="Footer Placeholder 4"/>
          <p:cNvSpPr>
            <a:spLocks noGrp="1"/>
          </p:cNvSpPr>
          <p:nvPr>
            <p:ph type="ftr" sz="quarter" idx="11"/>
          </p:nvPr>
        </p:nvSpPr>
        <p:spPr/>
        <p:txBody>
          <a:bodyPr/>
          <a:lstStyle/>
          <a:p>
            <a:r>
              <a:rPr lang="fa-IR" smtClean="0"/>
              <a:t>ساختمان فیزیکی الیاف - دکتر مصطفی یوسفی</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3B9826-DF52-4B5E-9938-190D5BD14CCD}" type="datetime1">
              <a:rPr lang="en-US" smtClean="0"/>
              <a:t>6/19/2011</a:t>
            </a:fld>
            <a:endParaRPr lang="en-US"/>
          </a:p>
        </p:txBody>
      </p:sp>
      <p:sp>
        <p:nvSpPr>
          <p:cNvPr id="5" name="Footer Placeholder 4"/>
          <p:cNvSpPr>
            <a:spLocks noGrp="1"/>
          </p:cNvSpPr>
          <p:nvPr>
            <p:ph type="ftr" sz="quarter" idx="11"/>
          </p:nvPr>
        </p:nvSpPr>
        <p:spPr/>
        <p:txBody>
          <a:bodyPr/>
          <a:lstStyle/>
          <a:p>
            <a:r>
              <a:rPr lang="fa-IR" smtClean="0"/>
              <a:t>ساختمان فیزیکی الیاف - دکتر مصطفی یوسفی</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a:lstStyle/>
          <a:p>
            <a:endParaRPr lang="en-GB"/>
          </a:p>
        </p:txBody>
      </p:sp>
      <p:sp>
        <p:nvSpPr>
          <p:cNvPr id="4" name="Date Placeholder 3"/>
          <p:cNvSpPr>
            <a:spLocks noGrp="1"/>
          </p:cNvSpPr>
          <p:nvPr>
            <p:ph type="dt" sz="half" idx="10"/>
          </p:nvPr>
        </p:nvSpPr>
        <p:spPr>
          <a:xfrm>
            <a:off x="6553200" y="6248400"/>
            <a:ext cx="1905000" cy="457200"/>
          </a:xfrm>
        </p:spPr>
        <p:txBody>
          <a:bodyPr/>
          <a:lstStyle>
            <a:lvl1pPr>
              <a:defRPr/>
            </a:lvl1pPr>
          </a:lstStyle>
          <a:p>
            <a:fld id="{A1F73901-D624-45F4-A306-AFD2AF3AA215}" type="datetime1">
              <a:rPr lang="en-US" altLang="en-US" smtClean="0"/>
              <a:t>6/19/2011</a:t>
            </a:fld>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fa-IR" altLang="en-US" smtClean="0"/>
              <a:t>ساختمان فیزیکی الیاف - دکتر مصطفی یوسفی</a:t>
            </a:r>
            <a:endParaRPr lang="en-US" altLang="en-US"/>
          </a:p>
        </p:txBody>
      </p:sp>
      <p:sp>
        <p:nvSpPr>
          <p:cNvPr id="6" name="Slide Number Placeholder 5"/>
          <p:cNvSpPr>
            <a:spLocks noGrp="1"/>
          </p:cNvSpPr>
          <p:nvPr>
            <p:ph type="sldNum" sz="quarter" idx="12"/>
          </p:nvPr>
        </p:nvSpPr>
        <p:spPr>
          <a:xfrm>
            <a:off x="685800" y="6248400"/>
            <a:ext cx="1905000" cy="457200"/>
          </a:xfrm>
        </p:spPr>
        <p:txBody>
          <a:bodyPr/>
          <a:lstStyle>
            <a:lvl1pPr>
              <a:defRPr/>
            </a:lvl1pPr>
          </a:lstStyle>
          <a:p>
            <a:fld id="{1DE3F45B-70EA-441C-8941-6B95EB193465}"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C41488-9D41-4FE6-B30F-DE3E1D544400}" type="datetime1">
              <a:rPr lang="en-US" smtClean="0"/>
              <a:t>6/19/2011</a:t>
            </a:fld>
            <a:endParaRPr lang="en-US"/>
          </a:p>
        </p:txBody>
      </p:sp>
      <p:sp>
        <p:nvSpPr>
          <p:cNvPr id="5" name="Footer Placeholder 4"/>
          <p:cNvSpPr>
            <a:spLocks noGrp="1"/>
          </p:cNvSpPr>
          <p:nvPr>
            <p:ph type="ftr" sz="quarter" idx="11"/>
          </p:nvPr>
        </p:nvSpPr>
        <p:spPr/>
        <p:txBody>
          <a:bodyPr/>
          <a:lstStyle/>
          <a:p>
            <a:r>
              <a:rPr lang="fa-IR" smtClean="0"/>
              <a:t>ساختمان فیزیکی الیاف - دکتر مصطفی یوسفی</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C4A39E-2A9C-4401-ABA9-A408D3F767C2}" type="datetime1">
              <a:rPr lang="en-US" smtClean="0"/>
              <a:t>6/19/2011</a:t>
            </a:fld>
            <a:endParaRPr lang="en-US"/>
          </a:p>
        </p:txBody>
      </p:sp>
      <p:sp>
        <p:nvSpPr>
          <p:cNvPr id="5" name="Footer Placeholder 4"/>
          <p:cNvSpPr>
            <a:spLocks noGrp="1"/>
          </p:cNvSpPr>
          <p:nvPr>
            <p:ph type="ftr" sz="quarter" idx="11"/>
          </p:nvPr>
        </p:nvSpPr>
        <p:spPr/>
        <p:txBody>
          <a:bodyPr/>
          <a:lstStyle/>
          <a:p>
            <a:r>
              <a:rPr lang="fa-IR" smtClean="0"/>
              <a:t>ساختمان فیزیکی الیاف - دکتر مصطفی یوسفی</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4B7393-D4CF-4940-9DBE-0FF11A9F6C6B}" type="datetime1">
              <a:rPr lang="en-US" smtClean="0"/>
              <a:t>6/19/2011</a:t>
            </a:fld>
            <a:endParaRPr lang="en-US"/>
          </a:p>
        </p:txBody>
      </p:sp>
      <p:sp>
        <p:nvSpPr>
          <p:cNvPr id="6" name="Footer Placeholder 5"/>
          <p:cNvSpPr>
            <a:spLocks noGrp="1"/>
          </p:cNvSpPr>
          <p:nvPr>
            <p:ph type="ftr" sz="quarter" idx="11"/>
          </p:nvPr>
        </p:nvSpPr>
        <p:spPr/>
        <p:txBody>
          <a:bodyPr/>
          <a:lstStyle/>
          <a:p>
            <a:r>
              <a:rPr lang="fa-IR" smtClean="0"/>
              <a:t>ساختمان فیزیکی الیاف - دکتر مصطفی یوسفی</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2A175F-3574-4DC2-87AA-68233D2DA9F5}" type="datetime1">
              <a:rPr lang="en-US" smtClean="0"/>
              <a:t>6/19/2011</a:t>
            </a:fld>
            <a:endParaRPr lang="en-US"/>
          </a:p>
        </p:txBody>
      </p:sp>
      <p:sp>
        <p:nvSpPr>
          <p:cNvPr id="8" name="Footer Placeholder 7"/>
          <p:cNvSpPr>
            <a:spLocks noGrp="1"/>
          </p:cNvSpPr>
          <p:nvPr>
            <p:ph type="ftr" sz="quarter" idx="11"/>
          </p:nvPr>
        </p:nvSpPr>
        <p:spPr/>
        <p:txBody>
          <a:bodyPr/>
          <a:lstStyle/>
          <a:p>
            <a:r>
              <a:rPr lang="fa-IR" smtClean="0"/>
              <a:t>ساختمان فیزیکی الیاف - دکتر مصطفی یوسفی</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4D7AAE-6216-489F-93F5-373B1F599D1E}" type="datetime1">
              <a:rPr lang="en-US" smtClean="0"/>
              <a:t>6/19/2011</a:t>
            </a:fld>
            <a:endParaRPr lang="en-US"/>
          </a:p>
        </p:txBody>
      </p:sp>
      <p:sp>
        <p:nvSpPr>
          <p:cNvPr id="4" name="Footer Placeholder 3"/>
          <p:cNvSpPr>
            <a:spLocks noGrp="1"/>
          </p:cNvSpPr>
          <p:nvPr>
            <p:ph type="ftr" sz="quarter" idx="11"/>
          </p:nvPr>
        </p:nvSpPr>
        <p:spPr/>
        <p:txBody>
          <a:bodyPr/>
          <a:lstStyle/>
          <a:p>
            <a:r>
              <a:rPr lang="fa-IR" smtClean="0"/>
              <a:t>ساختمان فیزیکی الیاف - دکتر مصطفی یوسفی</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DDAF98-561F-4D6A-831A-E37D4DF2E24D}" type="datetime1">
              <a:rPr lang="en-US" smtClean="0"/>
              <a:t>6/19/2011</a:t>
            </a:fld>
            <a:endParaRPr lang="en-US"/>
          </a:p>
        </p:txBody>
      </p:sp>
      <p:sp>
        <p:nvSpPr>
          <p:cNvPr id="3" name="Footer Placeholder 2"/>
          <p:cNvSpPr>
            <a:spLocks noGrp="1"/>
          </p:cNvSpPr>
          <p:nvPr>
            <p:ph type="ftr" sz="quarter" idx="11"/>
          </p:nvPr>
        </p:nvSpPr>
        <p:spPr/>
        <p:txBody>
          <a:bodyPr/>
          <a:lstStyle/>
          <a:p>
            <a:r>
              <a:rPr lang="fa-IR" smtClean="0"/>
              <a:t>ساختمان فیزیکی الیاف - دکتر مصطفی یوسفی</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3533E2-08DD-4D9F-8CFD-AA8D030C9551}" type="datetime1">
              <a:rPr lang="en-US" smtClean="0"/>
              <a:t>6/19/2011</a:t>
            </a:fld>
            <a:endParaRPr lang="en-US"/>
          </a:p>
        </p:txBody>
      </p:sp>
      <p:sp>
        <p:nvSpPr>
          <p:cNvPr id="6" name="Footer Placeholder 5"/>
          <p:cNvSpPr>
            <a:spLocks noGrp="1"/>
          </p:cNvSpPr>
          <p:nvPr>
            <p:ph type="ftr" sz="quarter" idx="11"/>
          </p:nvPr>
        </p:nvSpPr>
        <p:spPr/>
        <p:txBody>
          <a:bodyPr/>
          <a:lstStyle/>
          <a:p>
            <a:r>
              <a:rPr lang="fa-IR" smtClean="0"/>
              <a:t>ساختمان فیزیکی الیاف - دکتر مصطفی یوسفی</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FC9041-1310-43AC-97F6-BF5EB2ABBC5B}" type="datetime1">
              <a:rPr lang="en-US" smtClean="0"/>
              <a:t>6/19/2011</a:t>
            </a:fld>
            <a:endParaRPr lang="en-US"/>
          </a:p>
        </p:txBody>
      </p:sp>
      <p:sp>
        <p:nvSpPr>
          <p:cNvPr id="6" name="Footer Placeholder 5"/>
          <p:cNvSpPr>
            <a:spLocks noGrp="1"/>
          </p:cNvSpPr>
          <p:nvPr>
            <p:ph type="ftr" sz="quarter" idx="11"/>
          </p:nvPr>
        </p:nvSpPr>
        <p:spPr/>
        <p:txBody>
          <a:bodyPr/>
          <a:lstStyle/>
          <a:p>
            <a:r>
              <a:rPr lang="fa-IR" smtClean="0"/>
              <a:t>ساختمان فیزیکی الیاف - دکتر مصطفی یوسفی</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D53F5A-8392-4886-9FF2-E7082AAFFF92}" type="datetime1">
              <a:rPr lang="en-US" smtClean="0"/>
              <a:t>6/19/2011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a-IR" smtClean="0"/>
              <a:t>ساختمان فیزیکی الیاف - دکتر مصطفی یوسفی</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jpe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4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oleObject" Target="../embeddings/oleObject21.bin"/><Relationship Id="rId4" Type="http://schemas.openxmlformats.org/officeDocument/2006/relationships/oleObject" Target="../embeddings/oleObject20.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5.bin"/><Relationship Id="rId5" Type="http://schemas.openxmlformats.org/officeDocument/2006/relationships/oleObject" Target="../embeddings/oleObject24.bin"/><Relationship Id="rId4" Type="http://schemas.openxmlformats.org/officeDocument/2006/relationships/oleObject" Target="../embeddings/oleObject23.bin"/></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oleObject27.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31.bin"/><Relationship Id="rId5" Type="http://schemas.openxmlformats.org/officeDocument/2006/relationships/oleObject" Target="../embeddings/oleObject30.bin"/><Relationship Id="rId4" Type="http://schemas.openxmlformats.org/officeDocument/2006/relationships/oleObject" Target="../embeddings/oleObject29.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6.xml"/><Relationship Id="rId1" Type="http://schemas.openxmlformats.org/officeDocument/2006/relationships/vmlDrawing" Target="../drawings/vmlDrawing15.v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6.xml"/><Relationship Id="rId4" Type="http://schemas.openxmlformats.org/officeDocument/2006/relationships/image" Target="../media/image6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63.gif"/><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64.gif"/><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05200"/>
            <a:ext cx="7772400" cy="1085850"/>
          </a:xfrm>
        </p:spPr>
        <p:txBody>
          <a:bodyPr/>
          <a:lstStyle/>
          <a:p>
            <a:pPr rtl="1"/>
            <a:r>
              <a:rPr lang="fa-IR" dirty="0" smtClean="0">
                <a:solidFill>
                  <a:srgbClr val="FF0000"/>
                </a:solidFill>
                <a:cs typeface="B Traffic" pitchFamily="2" charset="-78"/>
              </a:rPr>
              <a:t>ساختمان فیزیکی الیاف</a:t>
            </a:r>
            <a:endParaRPr lang="en-GB" dirty="0">
              <a:solidFill>
                <a:srgbClr val="FF0000"/>
              </a:solidFill>
              <a:cs typeface="B Traffic" pitchFamily="2" charset="-78"/>
            </a:endParaRPr>
          </a:p>
        </p:txBody>
      </p:sp>
      <p:sp>
        <p:nvSpPr>
          <p:cNvPr id="3" name="Subtitle 2"/>
          <p:cNvSpPr>
            <a:spLocks noGrp="1"/>
          </p:cNvSpPr>
          <p:nvPr>
            <p:ph type="subTitle" idx="1"/>
          </p:nvPr>
        </p:nvSpPr>
        <p:spPr>
          <a:xfrm>
            <a:off x="1447800" y="4648200"/>
            <a:ext cx="6400800" cy="762000"/>
          </a:xfrm>
        </p:spPr>
        <p:txBody>
          <a:bodyPr/>
          <a:lstStyle/>
          <a:p>
            <a:pPr rtl="1"/>
            <a:r>
              <a:rPr lang="fa-IR" dirty="0" smtClean="0">
                <a:solidFill>
                  <a:srgbClr val="002060"/>
                </a:solidFill>
                <a:cs typeface="B Traffic" pitchFamily="2" charset="-78"/>
              </a:rPr>
              <a:t>دکتر مصطفی یوسفی</a:t>
            </a:r>
            <a:endParaRPr lang="en-GB" dirty="0">
              <a:solidFill>
                <a:srgbClr val="002060"/>
              </a:solidFill>
              <a:cs typeface="B Traffic" pitchFamily="2" charset="-78"/>
            </a:endParaRPr>
          </a:p>
        </p:txBody>
      </p:sp>
      <p:pic>
        <p:nvPicPr>
          <p:cNvPr id="1026" name="Picture 2" descr="E:\900000\IMPORTANT\homepage\you\fa\index_files\image421.gif"/>
          <p:cNvPicPr>
            <a:picLocks noChangeAspect="1" noChangeArrowheads="1"/>
          </p:cNvPicPr>
          <p:nvPr/>
        </p:nvPicPr>
        <p:blipFill>
          <a:blip r:embed="rId2" cstate="print"/>
          <a:srcRect/>
          <a:stretch>
            <a:fillRect/>
          </a:stretch>
        </p:blipFill>
        <p:spPr bwMode="auto">
          <a:xfrm>
            <a:off x="3810000" y="457200"/>
            <a:ext cx="1333780" cy="1314450"/>
          </a:xfrm>
          <a:prstGeom prst="rect">
            <a:avLst/>
          </a:prstGeom>
          <a:noFill/>
        </p:spPr>
      </p:pic>
      <p:sp>
        <p:nvSpPr>
          <p:cNvPr id="7" name="TextBox 6"/>
          <p:cNvSpPr txBox="1"/>
          <p:nvPr/>
        </p:nvSpPr>
        <p:spPr>
          <a:xfrm>
            <a:off x="2266993" y="2057400"/>
            <a:ext cx="4277133" cy="369332"/>
          </a:xfrm>
          <a:prstGeom prst="rect">
            <a:avLst/>
          </a:prstGeom>
          <a:noFill/>
        </p:spPr>
        <p:txBody>
          <a:bodyPr wrap="none" rtlCol="1">
            <a:spAutoFit/>
          </a:bodyPr>
          <a:lstStyle/>
          <a:p>
            <a:pPr algn="r" rtl="1"/>
            <a:r>
              <a:rPr lang="fa-IR" dirty="0" smtClean="0">
                <a:cs typeface="B Titr" pitchFamily="2" charset="-78"/>
              </a:rPr>
              <a:t>دانشکده مهندسی نساجی – دانشگاه صنعتی اصفهان</a:t>
            </a:r>
            <a:endParaRPr lang="fa-IR" dirty="0">
              <a:cs typeface="B Titr" pitchFamily="2" charset="-7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32" name="Oval 72"/>
          <p:cNvSpPr>
            <a:spLocks noChangeArrowheads="1"/>
          </p:cNvSpPr>
          <p:nvPr/>
        </p:nvSpPr>
        <p:spPr bwMode="auto">
          <a:xfrm>
            <a:off x="609600" y="457200"/>
            <a:ext cx="5257800" cy="1600200"/>
          </a:xfrm>
          <a:prstGeom prst="ellipse">
            <a:avLst/>
          </a:prstGeom>
          <a:solidFill>
            <a:schemeClr val="accent1"/>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15365" name="Oval 5"/>
          <p:cNvSpPr>
            <a:spLocks noChangeArrowheads="1"/>
          </p:cNvSpPr>
          <p:nvPr/>
        </p:nvSpPr>
        <p:spPr bwMode="auto">
          <a:xfrm>
            <a:off x="4267200" y="762000"/>
            <a:ext cx="838200" cy="838200"/>
          </a:xfrm>
          <a:prstGeom prst="ellipse">
            <a:avLst/>
          </a:prstGeom>
          <a:solidFill>
            <a:srgbClr val="FFCCCC"/>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15366" name="Oval 6"/>
          <p:cNvSpPr>
            <a:spLocks noChangeArrowheads="1"/>
          </p:cNvSpPr>
          <p:nvPr/>
        </p:nvSpPr>
        <p:spPr bwMode="auto">
          <a:xfrm>
            <a:off x="1752600" y="762000"/>
            <a:ext cx="914400" cy="838200"/>
          </a:xfrm>
          <a:prstGeom prst="ellipse">
            <a:avLst/>
          </a:prstGeom>
          <a:solidFill>
            <a:srgbClr val="FFCCCC"/>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15367" name="Oval 7"/>
          <p:cNvSpPr>
            <a:spLocks noChangeArrowheads="1"/>
          </p:cNvSpPr>
          <p:nvPr/>
        </p:nvSpPr>
        <p:spPr bwMode="auto">
          <a:xfrm>
            <a:off x="2667000" y="1524000"/>
            <a:ext cx="76200" cy="76200"/>
          </a:xfrm>
          <a:prstGeom prst="ellipse">
            <a:avLst/>
          </a:prstGeom>
          <a:solidFill>
            <a:srgbClr val="FFCCCC"/>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15368" name="Oval 8"/>
          <p:cNvSpPr>
            <a:spLocks noChangeArrowheads="1"/>
          </p:cNvSpPr>
          <p:nvPr/>
        </p:nvSpPr>
        <p:spPr bwMode="auto">
          <a:xfrm>
            <a:off x="4038600" y="838200"/>
            <a:ext cx="76200" cy="76200"/>
          </a:xfrm>
          <a:prstGeom prst="ellipse">
            <a:avLst/>
          </a:prstGeom>
          <a:solidFill>
            <a:srgbClr val="FFCCCC"/>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15369" name="Oval 9"/>
          <p:cNvSpPr>
            <a:spLocks noChangeArrowheads="1"/>
          </p:cNvSpPr>
          <p:nvPr/>
        </p:nvSpPr>
        <p:spPr bwMode="auto">
          <a:xfrm>
            <a:off x="5715000" y="1219200"/>
            <a:ext cx="76200" cy="76200"/>
          </a:xfrm>
          <a:prstGeom prst="ellipse">
            <a:avLst/>
          </a:prstGeom>
          <a:solidFill>
            <a:srgbClr val="FFCCCC"/>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15372" name="Oval 12"/>
          <p:cNvSpPr>
            <a:spLocks noChangeArrowheads="1"/>
          </p:cNvSpPr>
          <p:nvPr/>
        </p:nvSpPr>
        <p:spPr bwMode="auto">
          <a:xfrm>
            <a:off x="4267200" y="1600200"/>
            <a:ext cx="76200" cy="76200"/>
          </a:xfrm>
          <a:prstGeom prst="ellipse">
            <a:avLst/>
          </a:prstGeom>
          <a:solidFill>
            <a:srgbClr val="FFCCCC"/>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15376" name="Oval 16"/>
          <p:cNvSpPr>
            <a:spLocks noChangeArrowheads="1"/>
          </p:cNvSpPr>
          <p:nvPr/>
        </p:nvSpPr>
        <p:spPr bwMode="auto">
          <a:xfrm>
            <a:off x="4343400" y="1905000"/>
            <a:ext cx="76200" cy="76200"/>
          </a:xfrm>
          <a:prstGeom prst="ellipse">
            <a:avLst/>
          </a:prstGeom>
          <a:solidFill>
            <a:srgbClr val="FFCCCC"/>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15377" name="Oval 17"/>
          <p:cNvSpPr>
            <a:spLocks noChangeArrowheads="1"/>
          </p:cNvSpPr>
          <p:nvPr/>
        </p:nvSpPr>
        <p:spPr bwMode="auto">
          <a:xfrm>
            <a:off x="2743200" y="609600"/>
            <a:ext cx="76200" cy="76200"/>
          </a:xfrm>
          <a:prstGeom prst="ellipse">
            <a:avLst/>
          </a:prstGeom>
          <a:solidFill>
            <a:srgbClr val="FFCCCC"/>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15378" name="Oval 18"/>
          <p:cNvSpPr>
            <a:spLocks noChangeArrowheads="1"/>
          </p:cNvSpPr>
          <p:nvPr/>
        </p:nvSpPr>
        <p:spPr bwMode="auto">
          <a:xfrm>
            <a:off x="4343400" y="533400"/>
            <a:ext cx="76200" cy="76200"/>
          </a:xfrm>
          <a:prstGeom prst="ellipse">
            <a:avLst/>
          </a:prstGeom>
          <a:solidFill>
            <a:srgbClr val="FFCCCC"/>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15379" name="Oval 19"/>
          <p:cNvSpPr>
            <a:spLocks noChangeArrowheads="1"/>
          </p:cNvSpPr>
          <p:nvPr/>
        </p:nvSpPr>
        <p:spPr bwMode="auto">
          <a:xfrm>
            <a:off x="1219200" y="1447800"/>
            <a:ext cx="76200" cy="76200"/>
          </a:xfrm>
          <a:prstGeom prst="ellipse">
            <a:avLst/>
          </a:prstGeom>
          <a:solidFill>
            <a:srgbClr val="FFCCCC"/>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15380" name="Oval 20"/>
          <p:cNvSpPr>
            <a:spLocks noChangeArrowheads="1"/>
          </p:cNvSpPr>
          <p:nvPr/>
        </p:nvSpPr>
        <p:spPr bwMode="auto">
          <a:xfrm>
            <a:off x="2819400" y="1752600"/>
            <a:ext cx="76200" cy="76200"/>
          </a:xfrm>
          <a:prstGeom prst="ellipse">
            <a:avLst/>
          </a:prstGeom>
          <a:solidFill>
            <a:srgbClr val="FFCCCC"/>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15381" name="Oval 21"/>
          <p:cNvSpPr>
            <a:spLocks noChangeArrowheads="1"/>
          </p:cNvSpPr>
          <p:nvPr/>
        </p:nvSpPr>
        <p:spPr bwMode="auto">
          <a:xfrm>
            <a:off x="3276600" y="1828800"/>
            <a:ext cx="76200" cy="76200"/>
          </a:xfrm>
          <a:prstGeom prst="ellipse">
            <a:avLst/>
          </a:prstGeom>
          <a:solidFill>
            <a:srgbClr val="FFCCCC"/>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15382" name="Oval 22"/>
          <p:cNvSpPr>
            <a:spLocks noChangeArrowheads="1"/>
          </p:cNvSpPr>
          <p:nvPr/>
        </p:nvSpPr>
        <p:spPr bwMode="auto">
          <a:xfrm>
            <a:off x="1600200" y="1524000"/>
            <a:ext cx="76200" cy="76200"/>
          </a:xfrm>
          <a:prstGeom prst="ellipse">
            <a:avLst/>
          </a:prstGeom>
          <a:solidFill>
            <a:srgbClr val="FFCCCC"/>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15383" name="Oval 23"/>
          <p:cNvSpPr>
            <a:spLocks noChangeArrowheads="1"/>
          </p:cNvSpPr>
          <p:nvPr/>
        </p:nvSpPr>
        <p:spPr bwMode="auto">
          <a:xfrm>
            <a:off x="3657600" y="1143000"/>
            <a:ext cx="76200" cy="76200"/>
          </a:xfrm>
          <a:prstGeom prst="ellipse">
            <a:avLst/>
          </a:prstGeom>
          <a:solidFill>
            <a:srgbClr val="FFCCCC"/>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15384" name="Oval 24"/>
          <p:cNvSpPr>
            <a:spLocks noChangeArrowheads="1"/>
          </p:cNvSpPr>
          <p:nvPr/>
        </p:nvSpPr>
        <p:spPr bwMode="auto">
          <a:xfrm>
            <a:off x="3962400" y="1143000"/>
            <a:ext cx="76200" cy="76200"/>
          </a:xfrm>
          <a:prstGeom prst="ellipse">
            <a:avLst/>
          </a:prstGeom>
          <a:solidFill>
            <a:srgbClr val="FFCCCC"/>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15385" name="Oval 25"/>
          <p:cNvSpPr>
            <a:spLocks noChangeArrowheads="1"/>
          </p:cNvSpPr>
          <p:nvPr/>
        </p:nvSpPr>
        <p:spPr bwMode="auto">
          <a:xfrm>
            <a:off x="1752600" y="1752600"/>
            <a:ext cx="76200" cy="76200"/>
          </a:xfrm>
          <a:prstGeom prst="ellipse">
            <a:avLst/>
          </a:prstGeom>
          <a:solidFill>
            <a:srgbClr val="FFCCCC"/>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15386" name="Oval 26"/>
          <p:cNvSpPr>
            <a:spLocks noChangeArrowheads="1"/>
          </p:cNvSpPr>
          <p:nvPr/>
        </p:nvSpPr>
        <p:spPr bwMode="auto">
          <a:xfrm>
            <a:off x="5181600" y="1219200"/>
            <a:ext cx="76200" cy="76200"/>
          </a:xfrm>
          <a:prstGeom prst="ellipse">
            <a:avLst/>
          </a:prstGeom>
          <a:solidFill>
            <a:srgbClr val="FFCCCC"/>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15388" name="Oval 28"/>
          <p:cNvSpPr>
            <a:spLocks noChangeArrowheads="1"/>
          </p:cNvSpPr>
          <p:nvPr/>
        </p:nvSpPr>
        <p:spPr bwMode="auto">
          <a:xfrm>
            <a:off x="2819400" y="762000"/>
            <a:ext cx="76200" cy="76200"/>
          </a:xfrm>
          <a:prstGeom prst="ellipse">
            <a:avLst/>
          </a:prstGeom>
          <a:solidFill>
            <a:srgbClr val="FFCCCC"/>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15389" name="Oval 29"/>
          <p:cNvSpPr>
            <a:spLocks noChangeArrowheads="1"/>
          </p:cNvSpPr>
          <p:nvPr/>
        </p:nvSpPr>
        <p:spPr bwMode="auto">
          <a:xfrm>
            <a:off x="1295400" y="1295400"/>
            <a:ext cx="76200" cy="76200"/>
          </a:xfrm>
          <a:prstGeom prst="ellipse">
            <a:avLst/>
          </a:prstGeom>
          <a:solidFill>
            <a:srgbClr val="FFCCCC"/>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15390" name="Oval 30"/>
          <p:cNvSpPr>
            <a:spLocks noChangeArrowheads="1"/>
          </p:cNvSpPr>
          <p:nvPr/>
        </p:nvSpPr>
        <p:spPr bwMode="auto">
          <a:xfrm>
            <a:off x="3733800" y="609600"/>
            <a:ext cx="76200" cy="76200"/>
          </a:xfrm>
          <a:prstGeom prst="ellipse">
            <a:avLst/>
          </a:prstGeom>
          <a:solidFill>
            <a:srgbClr val="FFCCCC"/>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15391" name="Oval 31"/>
          <p:cNvSpPr>
            <a:spLocks noChangeArrowheads="1"/>
          </p:cNvSpPr>
          <p:nvPr/>
        </p:nvSpPr>
        <p:spPr bwMode="auto">
          <a:xfrm>
            <a:off x="914400" y="1143000"/>
            <a:ext cx="76200" cy="76200"/>
          </a:xfrm>
          <a:prstGeom prst="ellipse">
            <a:avLst/>
          </a:prstGeom>
          <a:solidFill>
            <a:srgbClr val="FFCCCC"/>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15392" name="Oval 32"/>
          <p:cNvSpPr>
            <a:spLocks noChangeArrowheads="1"/>
          </p:cNvSpPr>
          <p:nvPr/>
        </p:nvSpPr>
        <p:spPr bwMode="auto">
          <a:xfrm>
            <a:off x="2819400" y="1981200"/>
            <a:ext cx="76200" cy="76200"/>
          </a:xfrm>
          <a:prstGeom prst="ellipse">
            <a:avLst/>
          </a:prstGeom>
          <a:solidFill>
            <a:srgbClr val="FFCCCC"/>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15393" name="Oval 33"/>
          <p:cNvSpPr>
            <a:spLocks noChangeArrowheads="1"/>
          </p:cNvSpPr>
          <p:nvPr/>
        </p:nvSpPr>
        <p:spPr bwMode="auto">
          <a:xfrm flipH="1">
            <a:off x="2971800" y="990600"/>
            <a:ext cx="76200" cy="74613"/>
          </a:xfrm>
          <a:prstGeom prst="ellipse">
            <a:avLst/>
          </a:prstGeom>
          <a:solidFill>
            <a:srgbClr val="FFCCCC"/>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15394" name="Oval 34"/>
          <p:cNvSpPr>
            <a:spLocks noChangeArrowheads="1"/>
          </p:cNvSpPr>
          <p:nvPr/>
        </p:nvSpPr>
        <p:spPr bwMode="auto">
          <a:xfrm flipH="1">
            <a:off x="3352800" y="914400"/>
            <a:ext cx="76200" cy="74613"/>
          </a:xfrm>
          <a:prstGeom prst="ellipse">
            <a:avLst/>
          </a:prstGeom>
          <a:solidFill>
            <a:srgbClr val="FFCCCC"/>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15395" name="Oval 35"/>
          <p:cNvSpPr>
            <a:spLocks noChangeArrowheads="1"/>
          </p:cNvSpPr>
          <p:nvPr/>
        </p:nvSpPr>
        <p:spPr bwMode="auto">
          <a:xfrm flipH="1">
            <a:off x="3048000" y="609600"/>
            <a:ext cx="76200" cy="74613"/>
          </a:xfrm>
          <a:prstGeom prst="ellipse">
            <a:avLst/>
          </a:prstGeom>
          <a:solidFill>
            <a:srgbClr val="FFCCCC"/>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15396" name="Oval 36"/>
          <p:cNvSpPr>
            <a:spLocks noChangeArrowheads="1"/>
          </p:cNvSpPr>
          <p:nvPr/>
        </p:nvSpPr>
        <p:spPr bwMode="auto">
          <a:xfrm flipH="1">
            <a:off x="1371600" y="914400"/>
            <a:ext cx="76200" cy="74613"/>
          </a:xfrm>
          <a:prstGeom prst="ellipse">
            <a:avLst/>
          </a:prstGeom>
          <a:solidFill>
            <a:srgbClr val="FFCCCC"/>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15397" name="Oval 37"/>
          <p:cNvSpPr>
            <a:spLocks noChangeArrowheads="1"/>
          </p:cNvSpPr>
          <p:nvPr/>
        </p:nvSpPr>
        <p:spPr bwMode="auto">
          <a:xfrm flipH="1">
            <a:off x="3657600" y="1600200"/>
            <a:ext cx="76200" cy="74613"/>
          </a:xfrm>
          <a:prstGeom prst="ellipse">
            <a:avLst/>
          </a:prstGeom>
          <a:solidFill>
            <a:srgbClr val="FFCCCC"/>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15398" name="Oval 38"/>
          <p:cNvSpPr>
            <a:spLocks noChangeArrowheads="1"/>
          </p:cNvSpPr>
          <p:nvPr/>
        </p:nvSpPr>
        <p:spPr bwMode="auto">
          <a:xfrm flipH="1">
            <a:off x="5105400" y="1752600"/>
            <a:ext cx="76200" cy="74613"/>
          </a:xfrm>
          <a:prstGeom prst="ellipse">
            <a:avLst/>
          </a:prstGeom>
          <a:solidFill>
            <a:srgbClr val="FFCCCC"/>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15399" name="Oval 39"/>
          <p:cNvSpPr>
            <a:spLocks noChangeArrowheads="1"/>
          </p:cNvSpPr>
          <p:nvPr/>
        </p:nvSpPr>
        <p:spPr bwMode="auto">
          <a:xfrm flipH="1">
            <a:off x="1447800" y="685800"/>
            <a:ext cx="76200" cy="74613"/>
          </a:xfrm>
          <a:prstGeom prst="ellipse">
            <a:avLst/>
          </a:prstGeom>
          <a:solidFill>
            <a:srgbClr val="FFCCCC"/>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15400" name="Oval 40"/>
          <p:cNvSpPr>
            <a:spLocks noChangeArrowheads="1"/>
          </p:cNvSpPr>
          <p:nvPr/>
        </p:nvSpPr>
        <p:spPr bwMode="auto">
          <a:xfrm flipH="1">
            <a:off x="2743200" y="1219200"/>
            <a:ext cx="76200" cy="74613"/>
          </a:xfrm>
          <a:prstGeom prst="ellipse">
            <a:avLst/>
          </a:prstGeom>
          <a:solidFill>
            <a:srgbClr val="FFCCCC"/>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15401" name="Oval 41"/>
          <p:cNvSpPr>
            <a:spLocks noChangeArrowheads="1"/>
          </p:cNvSpPr>
          <p:nvPr/>
        </p:nvSpPr>
        <p:spPr bwMode="auto">
          <a:xfrm flipH="1">
            <a:off x="4038600" y="1828800"/>
            <a:ext cx="76200" cy="74613"/>
          </a:xfrm>
          <a:prstGeom prst="ellipse">
            <a:avLst/>
          </a:prstGeom>
          <a:solidFill>
            <a:srgbClr val="FFCCCC"/>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15402" name="Oval 42"/>
          <p:cNvSpPr>
            <a:spLocks noChangeArrowheads="1"/>
          </p:cNvSpPr>
          <p:nvPr/>
        </p:nvSpPr>
        <p:spPr bwMode="auto">
          <a:xfrm flipH="1">
            <a:off x="4038600" y="1295400"/>
            <a:ext cx="76200" cy="74613"/>
          </a:xfrm>
          <a:prstGeom prst="ellipse">
            <a:avLst/>
          </a:prstGeom>
          <a:solidFill>
            <a:srgbClr val="FFCCCC"/>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15403" name="Oval 43"/>
          <p:cNvSpPr>
            <a:spLocks noChangeArrowheads="1"/>
          </p:cNvSpPr>
          <p:nvPr/>
        </p:nvSpPr>
        <p:spPr bwMode="auto">
          <a:xfrm flipH="1">
            <a:off x="5486400" y="1524000"/>
            <a:ext cx="76200" cy="74613"/>
          </a:xfrm>
          <a:prstGeom prst="ellipse">
            <a:avLst/>
          </a:prstGeom>
          <a:solidFill>
            <a:srgbClr val="FFCCCC"/>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15404" name="Oval 44"/>
          <p:cNvSpPr>
            <a:spLocks noChangeArrowheads="1"/>
          </p:cNvSpPr>
          <p:nvPr/>
        </p:nvSpPr>
        <p:spPr bwMode="auto">
          <a:xfrm flipH="1">
            <a:off x="3581400" y="1828800"/>
            <a:ext cx="76200" cy="74613"/>
          </a:xfrm>
          <a:prstGeom prst="ellipse">
            <a:avLst/>
          </a:prstGeom>
          <a:solidFill>
            <a:srgbClr val="FFCCCC"/>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15405" name="Oval 45"/>
          <p:cNvSpPr>
            <a:spLocks noChangeArrowheads="1"/>
          </p:cNvSpPr>
          <p:nvPr/>
        </p:nvSpPr>
        <p:spPr bwMode="auto">
          <a:xfrm flipH="1">
            <a:off x="4495800" y="1752600"/>
            <a:ext cx="77788" cy="76200"/>
          </a:xfrm>
          <a:prstGeom prst="ellipse">
            <a:avLst/>
          </a:prstGeom>
          <a:solidFill>
            <a:srgbClr val="FFCCCC"/>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15406" name="Oval 46"/>
          <p:cNvSpPr>
            <a:spLocks noChangeArrowheads="1"/>
          </p:cNvSpPr>
          <p:nvPr/>
        </p:nvSpPr>
        <p:spPr bwMode="auto">
          <a:xfrm flipH="1">
            <a:off x="3810000" y="762000"/>
            <a:ext cx="76200" cy="74613"/>
          </a:xfrm>
          <a:prstGeom prst="ellipse">
            <a:avLst/>
          </a:prstGeom>
          <a:solidFill>
            <a:srgbClr val="FFCCCC"/>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15407" name="Oval 47"/>
          <p:cNvSpPr>
            <a:spLocks noChangeArrowheads="1"/>
          </p:cNvSpPr>
          <p:nvPr/>
        </p:nvSpPr>
        <p:spPr bwMode="auto">
          <a:xfrm flipH="1">
            <a:off x="3200400" y="1219200"/>
            <a:ext cx="76200" cy="74613"/>
          </a:xfrm>
          <a:prstGeom prst="ellipse">
            <a:avLst/>
          </a:prstGeom>
          <a:solidFill>
            <a:srgbClr val="FFCCCC"/>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15408" name="Oval 48"/>
          <p:cNvSpPr>
            <a:spLocks noChangeArrowheads="1"/>
          </p:cNvSpPr>
          <p:nvPr/>
        </p:nvSpPr>
        <p:spPr bwMode="auto">
          <a:xfrm flipH="1">
            <a:off x="2362200" y="1676400"/>
            <a:ext cx="76200" cy="74613"/>
          </a:xfrm>
          <a:prstGeom prst="ellipse">
            <a:avLst/>
          </a:prstGeom>
          <a:solidFill>
            <a:srgbClr val="FFCCCC"/>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15425" name="Oval 65"/>
          <p:cNvSpPr>
            <a:spLocks noChangeArrowheads="1"/>
          </p:cNvSpPr>
          <p:nvPr/>
        </p:nvSpPr>
        <p:spPr bwMode="auto">
          <a:xfrm>
            <a:off x="1676400" y="685800"/>
            <a:ext cx="76200" cy="76200"/>
          </a:xfrm>
          <a:prstGeom prst="ellipse">
            <a:avLst/>
          </a:prstGeom>
          <a:solidFill>
            <a:srgbClr val="FFCCCC"/>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15426" name="Oval 66"/>
          <p:cNvSpPr>
            <a:spLocks noChangeArrowheads="1"/>
          </p:cNvSpPr>
          <p:nvPr/>
        </p:nvSpPr>
        <p:spPr bwMode="auto">
          <a:xfrm>
            <a:off x="3276600" y="533400"/>
            <a:ext cx="76200" cy="76200"/>
          </a:xfrm>
          <a:prstGeom prst="ellipse">
            <a:avLst/>
          </a:prstGeom>
          <a:solidFill>
            <a:srgbClr val="FFCCCC"/>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15427" name="Oval 67"/>
          <p:cNvSpPr>
            <a:spLocks noChangeArrowheads="1"/>
          </p:cNvSpPr>
          <p:nvPr/>
        </p:nvSpPr>
        <p:spPr bwMode="auto">
          <a:xfrm>
            <a:off x="1447800" y="1295400"/>
            <a:ext cx="76200" cy="76200"/>
          </a:xfrm>
          <a:prstGeom prst="ellipse">
            <a:avLst/>
          </a:prstGeom>
          <a:solidFill>
            <a:srgbClr val="FFCCCC"/>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15428" name="Oval 68"/>
          <p:cNvSpPr>
            <a:spLocks noChangeArrowheads="1"/>
          </p:cNvSpPr>
          <p:nvPr/>
        </p:nvSpPr>
        <p:spPr bwMode="auto">
          <a:xfrm>
            <a:off x="5334000" y="914400"/>
            <a:ext cx="76200" cy="76200"/>
          </a:xfrm>
          <a:prstGeom prst="ellipse">
            <a:avLst/>
          </a:prstGeom>
          <a:solidFill>
            <a:srgbClr val="FFCCCC"/>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15429" name="Oval 69"/>
          <p:cNvSpPr>
            <a:spLocks noChangeArrowheads="1"/>
          </p:cNvSpPr>
          <p:nvPr/>
        </p:nvSpPr>
        <p:spPr bwMode="auto">
          <a:xfrm flipH="1">
            <a:off x="2438400" y="1905000"/>
            <a:ext cx="76200" cy="74613"/>
          </a:xfrm>
          <a:prstGeom prst="ellipse">
            <a:avLst/>
          </a:prstGeom>
          <a:solidFill>
            <a:srgbClr val="FFCCCC"/>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15430" name="Oval 70"/>
          <p:cNvSpPr>
            <a:spLocks noChangeArrowheads="1"/>
          </p:cNvSpPr>
          <p:nvPr/>
        </p:nvSpPr>
        <p:spPr bwMode="auto">
          <a:xfrm flipH="1">
            <a:off x="3200400" y="1524000"/>
            <a:ext cx="76200" cy="74613"/>
          </a:xfrm>
          <a:prstGeom prst="ellipse">
            <a:avLst/>
          </a:prstGeom>
          <a:solidFill>
            <a:srgbClr val="FFCCCC"/>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15431" name="Oval 71"/>
          <p:cNvSpPr>
            <a:spLocks noChangeArrowheads="1"/>
          </p:cNvSpPr>
          <p:nvPr/>
        </p:nvSpPr>
        <p:spPr bwMode="auto">
          <a:xfrm flipH="1">
            <a:off x="2286000" y="609600"/>
            <a:ext cx="76200" cy="74613"/>
          </a:xfrm>
          <a:prstGeom prst="ellipse">
            <a:avLst/>
          </a:prstGeom>
          <a:solidFill>
            <a:srgbClr val="FFCCCC"/>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15433" name="Oval 73"/>
          <p:cNvSpPr>
            <a:spLocks noChangeArrowheads="1"/>
          </p:cNvSpPr>
          <p:nvPr/>
        </p:nvSpPr>
        <p:spPr bwMode="auto">
          <a:xfrm>
            <a:off x="609600" y="2286000"/>
            <a:ext cx="4953000" cy="1524000"/>
          </a:xfrm>
          <a:prstGeom prst="ellipse">
            <a:avLst/>
          </a:prstGeom>
          <a:solidFill>
            <a:schemeClr val="accent1"/>
          </a:solidFill>
          <a:ln w="9525">
            <a:solidFill>
              <a:schemeClr val="tx1"/>
            </a:solidFill>
            <a:round/>
            <a:headEnd/>
            <a:tailEnd/>
          </a:ln>
          <a:effectLst/>
        </p:spPr>
        <p:txBody>
          <a:bodyPr wrap="none" anchor="ctr"/>
          <a:lstStyle/>
          <a:p>
            <a:pPr algn="ctr" rtl="1"/>
            <a:endParaRPr lang="en-US" altLang="en-US">
              <a:cs typeface="B Traffic" pitchFamily="2" charset="-78"/>
            </a:endParaRPr>
          </a:p>
        </p:txBody>
      </p:sp>
      <p:sp>
        <p:nvSpPr>
          <p:cNvPr id="15434" name="Oval 74"/>
          <p:cNvSpPr>
            <a:spLocks noChangeArrowheads="1"/>
          </p:cNvSpPr>
          <p:nvPr/>
        </p:nvSpPr>
        <p:spPr bwMode="auto">
          <a:xfrm>
            <a:off x="4038600" y="2590800"/>
            <a:ext cx="838200" cy="838200"/>
          </a:xfrm>
          <a:prstGeom prst="ellipse">
            <a:avLst/>
          </a:prstGeom>
          <a:solidFill>
            <a:srgbClr val="FFCCCC"/>
          </a:solidFill>
          <a:ln w="9525">
            <a:solidFill>
              <a:schemeClr val="tx1"/>
            </a:solidFill>
            <a:round/>
            <a:headEnd/>
            <a:tailEnd/>
          </a:ln>
          <a:effectLst/>
        </p:spPr>
        <p:txBody>
          <a:bodyPr wrap="none" anchor="ctr"/>
          <a:lstStyle/>
          <a:p>
            <a:pPr algn="ctr" rtl="1"/>
            <a:endParaRPr lang="en-US" altLang="en-US">
              <a:cs typeface="B Traffic" pitchFamily="2" charset="-78"/>
            </a:endParaRPr>
          </a:p>
        </p:txBody>
      </p:sp>
      <p:sp>
        <p:nvSpPr>
          <p:cNvPr id="15435" name="Oval 75"/>
          <p:cNvSpPr>
            <a:spLocks noChangeArrowheads="1"/>
          </p:cNvSpPr>
          <p:nvPr/>
        </p:nvSpPr>
        <p:spPr bwMode="auto">
          <a:xfrm>
            <a:off x="1524000" y="2667000"/>
            <a:ext cx="914400" cy="838200"/>
          </a:xfrm>
          <a:prstGeom prst="ellipse">
            <a:avLst/>
          </a:prstGeom>
          <a:solidFill>
            <a:srgbClr val="FFCCCC"/>
          </a:solidFill>
          <a:ln w="9525">
            <a:solidFill>
              <a:schemeClr val="tx1"/>
            </a:solidFill>
            <a:round/>
            <a:headEnd/>
            <a:tailEnd/>
          </a:ln>
          <a:effectLst/>
        </p:spPr>
        <p:txBody>
          <a:bodyPr wrap="none" anchor="ctr"/>
          <a:lstStyle/>
          <a:p>
            <a:pPr algn="ctr" rtl="1"/>
            <a:endParaRPr lang="en-US" altLang="en-US">
              <a:cs typeface="B Traffic" pitchFamily="2" charset="-78"/>
            </a:endParaRPr>
          </a:p>
        </p:txBody>
      </p:sp>
      <p:sp>
        <p:nvSpPr>
          <p:cNvPr id="15437" name="Oval 77"/>
          <p:cNvSpPr>
            <a:spLocks noChangeArrowheads="1"/>
          </p:cNvSpPr>
          <p:nvPr/>
        </p:nvSpPr>
        <p:spPr bwMode="auto">
          <a:xfrm>
            <a:off x="5029200" y="1600200"/>
            <a:ext cx="76200" cy="76200"/>
          </a:xfrm>
          <a:prstGeom prst="ellipse">
            <a:avLst/>
          </a:prstGeom>
          <a:solidFill>
            <a:srgbClr val="FFCCCC"/>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15442" name="Oval 82"/>
          <p:cNvSpPr>
            <a:spLocks noChangeArrowheads="1"/>
          </p:cNvSpPr>
          <p:nvPr/>
        </p:nvSpPr>
        <p:spPr bwMode="auto">
          <a:xfrm>
            <a:off x="3124200" y="1600200"/>
            <a:ext cx="76200" cy="76200"/>
          </a:xfrm>
          <a:prstGeom prst="ellipse">
            <a:avLst/>
          </a:prstGeom>
          <a:solidFill>
            <a:srgbClr val="FFCCCC"/>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15446" name="Oval 86"/>
          <p:cNvSpPr>
            <a:spLocks noChangeArrowheads="1"/>
          </p:cNvSpPr>
          <p:nvPr/>
        </p:nvSpPr>
        <p:spPr bwMode="auto">
          <a:xfrm>
            <a:off x="838200" y="1447800"/>
            <a:ext cx="76200" cy="76200"/>
          </a:xfrm>
          <a:prstGeom prst="ellipse">
            <a:avLst/>
          </a:prstGeom>
          <a:solidFill>
            <a:srgbClr val="FFCCCC"/>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15468" name="Oval 108"/>
          <p:cNvSpPr>
            <a:spLocks noChangeArrowheads="1"/>
          </p:cNvSpPr>
          <p:nvPr/>
        </p:nvSpPr>
        <p:spPr bwMode="auto">
          <a:xfrm flipH="1">
            <a:off x="3657600" y="1600200"/>
            <a:ext cx="77788" cy="76200"/>
          </a:xfrm>
          <a:prstGeom prst="ellipse">
            <a:avLst/>
          </a:prstGeom>
          <a:solidFill>
            <a:srgbClr val="FFCCCC"/>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15473" name="Oval 113"/>
          <p:cNvSpPr>
            <a:spLocks noChangeArrowheads="1"/>
          </p:cNvSpPr>
          <p:nvPr/>
        </p:nvSpPr>
        <p:spPr bwMode="auto">
          <a:xfrm>
            <a:off x="2057400" y="1600200"/>
            <a:ext cx="76200" cy="76200"/>
          </a:xfrm>
          <a:prstGeom prst="ellipse">
            <a:avLst/>
          </a:prstGeom>
          <a:solidFill>
            <a:srgbClr val="FFCCCC"/>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15478" name="Oval 118"/>
          <p:cNvSpPr>
            <a:spLocks noChangeArrowheads="1"/>
          </p:cNvSpPr>
          <p:nvPr/>
        </p:nvSpPr>
        <p:spPr bwMode="auto">
          <a:xfrm flipH="1">
            <a:off x="5334000" y="1295400"/>
            <a:ext cx="76200" cy="74613"/>
          </a:xfrm>
          <a:prstGeom prst="ellipse">
            <a:avLst/>
          </a:prstGeom>
          <a:solidFill>
            <a:srgbClr val="FFCCCC"/>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15526" name="Oval 166"/>
          <p:cNvSpPr>
            <a:spLocks noChangeArrowheads="1"/>
          </p:cNvSpPr>
          <p:nvPr/>
        </p:nvSpPr>
        <p:spPr bwMode="auto">
          <a:xfrm>
            <a:off x="685800" y="4724400"/>
            <a:ext cx="4953000" cy="1524000"/>
          </a:xfrm>
          <a:prstGeom prst="ellipse">
            <a:avLst/>
          </a:prstGeom>
          <a:solidFill>
            <a:schemeClr val="accent1"/>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15527" name="Oval 167"/>
          <p:cNvSpPr>
            <a:spLocks noChangeArrowheads="1"/>
          </p:cNvSpPr>
          <p:nvPr/>
        </p:nvSpPr>
        <p:spPr bwMode="auto">
          <a:xfrm>
            <a:off x="4114800" y="5029200"/>
            <a:ext cx="838200" cy="838200"/>
          </a:xfrm>
          <a:prstGeom prst="ellipse">
            <a:avLst/>
          </a:prstGeom>
          <a:solidFill>
            <a:srgbClr val="FFCCCC"/>
          </a:solidFill>
          <a:ln w="9525">
            <a:solidFill>
              <a:schemeClr val="tx1"/>
            </a:solidFill>
            <a:round/>
            <a:headEnd/>
            <a:tailEnd/>
          </a:ln>
          <a:effectLst/>
        </p:spPr>
        <p:txBody>
          <a:bodyPr wrap="none" anchor="ctr"/>
          <a:lstStyle/>
          <a:p>
            <a:pPr algn="ctr" rtl="1"/>
            <a:endParaRPr lang="en-US" altLang="en-US">
              <a:cs typeface="B Traffic" pitchFamily="2" charset="-78"/>
            </a:endParaRPr>
          </a:p>
        </p:txBody>
      </p:sp>
      <p:sp>
        <p:nvSpPr>
          <p:cNvPr id="15528" name="Oval 168"/>
          <p:cNvSpPr>
            <a:spLocks noChangeArrowheads="1"/>
          </p:cNvSpPr>
          <p:nvPr/>
        </p:nvSpPr>
        <p:spPr bwMode="auto">
          <a:xfrm>
            <a:off x="1600200" y="5105400"/>
            <a:ext cx="914400" cy="838200"/>
          </a:xfrm>
          <a:prstGeom prst="ellipse">
            <a:avLst/>
          </a:prstGeom>
          <a:solidFill>
            <a:srgbClr val="FFCCCC"/>
          </a:solidFill>
          <a:ln w="9525">
            <a:solidFill>
              <a:schemeClr val="tx1"/>
            </a:solidFill>
            <a:round/>
            <a:headEnd/>
            <a:tailEnd/>
          </a:ln>
          <a:effectLst/>
        </p:spPr>
        <p:txBody>
          <a:bodyPr wrap="none" anchor="ctr"/>
          <a:lstStyle/>
          <a:p>
            <a:pPr algn="ctr" rtl="1"/>
            <a:endParaRPr lang="en-US" altLang="en-US">
              <a:cs typeface="B Traffic" pitchFamily="2" charset="-78"/>
            </a:endParaRPr>
          </a:p>
        </p:txBody>
      </p:sp>
      <p:sp>
        <p:nvSpPr>
          <p:cNvPr id="15529" name="Text Box 169"/>
          <p:cNvSpPr txBox="1">
            <a:spLocks noChangeArrowheads="1"/>
          </p:cNvSpPr>
          <p:nvPr/>
        </p:nvSpPr>
        <p:spPr bwMode="auto">
          <a:xfrm>
            <a:off x="2667000" y="2895600"/>
            <a:ext cx="533400" cy="369332"/>
          </a:xfrm>
          <a:prstGeom prst="rect">
            <a:avLst/>
          </a:prstGeom>
          <a:solidFill>
            <a:schemeClr val="bg1"/>
          </a:solidFill>
          <a:ln w="9525">
            <a:noFill/>
            <a:miter lim="800000"/>
            <a:headEnd/>
            <a:tailEnd/>
          </a:ln>
          <a:effectLst/>
        </p:spPr>
        <p:txBody>
          <a:bodyPr>
            <a:spAutoFit/>
          </a:bodyPr>
          <a:lstStyle/>
          <a:p>
            <a:pPr algn="r" rtl="1">
              <a:spcBef>
                <a:spcPct val="50000"/>
              </a:spcBef>
            </a:pPr>
            <a:r>
              <a:rPr lang="en-GB" altLang="en-US">
                <a:cs typeface="B Traffic" pitchFamily="2" charset="-78"/>
              </a:rPr>
              <a:t>+</a:t>
            </a:r>
            <a:endParaRPr lang="en-US" altLang="en-US">
              <a:cs typeface="B Traffic" pitchFamily="2" charset="-78"/>
            </a:endParaRPr>
          </a:p>
        </p:txBody>
      </p:sp>
      <p:sp>
        <p:nvSpPr>
          <p:cNvPr id="15530" name="Text Box 170"/>
          <p:cNvSpPr txBox="1">
            <a:spLocks noChangeArrowheads="1"/>
          </p:cNvSpPr>
          <p:nvPr/>
        </p:nvSpPr>
        <p:spPr bwMode="auto">
          <a:xfrm>
            <a:off x="4800600" y="2819400"/>
            <a:ext cx="609600" cy="369332"/>
          </a:xfrm>
          <a:prstGeom prst="rect">
            <a:avLst/>
          </a:prstGeom>
          <a:solidFill>
            <a:schemeClr val="bg1"/>
          </a:solidFill>
          <a:ln w="9525">
            <a:noFill/>
            <a:miter lim="800000"/>
            <a:headEnd/>
            <a:tailEnd/>
          </a:ln>
          <a:effectLst/>
        </p:spPr>
        <p:txBody>
          <a:bodyPr>
            <a:spAutoFit/>
          </a:bodyPr>
          <a:lstStyle/>
          <a:p>
            <a:pPr rtl="1">
              <a:spcBef>
                <a:spcPct val="50000"/>
              </a:spcBef>
            </a:pPr>
            <a:r>
              <a:rPr lang="ar-SA" altLang="en-US" b="1">
                <a:cs typeface="B Traffic" pitchFamily="2" charset="-78"/>
              </a:rPr>
              <a:t>ــ</a:t>
            </a:r>
            <a:endParaRPr lang="en-US" altLang="en-US">
              <a:cs typeface="B Traffic" pitchFamily="2" charset="-78"/>
            </a:endParaRPr>
          </a:p>
        </p:txBody>
      </p:sp>
      <p:sp>
        <p:nvSpPr>
          <p:cNvPr id="15532" name="Text Box 172"/>
          <p:cNvSpPr txBox="1">
            <a:spLocks noChangeArrowheads="1"/>
          </p:cNvSpPr>
          <p:nvPr/>
        </p:nvSpPr>
        <p:spPr bwMode="auto">
          <a:xfrm>
            <a:off x="3048000" y="4953000"/>
            <a:ext cx="533400" cy="1723549"/>
          </a:xfrm>
          <a:prstGeom prst="rect">
            <a:avLst/>
          </a:prstGeom>
          <a:solidFill>
            <a:schemeClr val="bg1"/>
          </a:solidFill>
          <a:ln w="9525">
            <a:noFill/>
            <a:miter lim="800000"/>
            <a:headEnd/>
            <a:tailEnd/>
          </a:ln>
          <a:effectLst/>
        </p:spPr>
        <p:txBody>
          <a:bodyPr>
            <a:spAutoFit/>
          </a:bodyPr>
          <a:lstStyle/>
          <a:p>
            <a:pPr algn="r" rtl="1">
              <a:spcBef>
                <a:spcPct val="50000"/>
              </a:spcBef>
            </a:pPr>
            <a:r>
              <a:rPr lang="en-GB" altLang="en-US" sz="3200" b="1">
                <a:cs typeface="B Traffic" pitchFamily="2" charset="-78"/>
              </a:rPr>
              <a:t>+</a:t>
            </a:r>
            <a:r>
              <a:rPr lang="en-GB" altLang="en-US">
                <a:cs typeface="B Traffic" pitchFamily="2" charset="-78"/>
              </a:rPr>
              <a:t>    </a:t>
            </a:r>
            <a:r>
              <a:rPr lang="ar-SA" altLang="en-US" sz="2800" b="1">
                <a:cs typeface="B Traffic" pitchFamily="2" charset="-78"/>
              </a:rPr>
              <a:t>ـــ</a:t>
            </a:r>
            <a:endParaRPr lang="en-US" altLang="en-US">
              <a:cs typeface="B Traffic" pitchFamily="2" charset="-78"/>
            </a:endParaRPr>
          </a:p>
        </p:txBody>
      </p:sp>
      <p:sp>
        <p:nvSpPr>
          <p:cNvPr id="15533" name="Line 173"/>
          <p:cNvSpPr>
            <a:spLocks noChangeShapeType="1"/>
          </p:cNvSpPr>
          <p:nvPr/>
        </p:nvSpPr>
        <p:spPr bwMode="auto">
          <a:xfrm>
            <a:off x="5867400" y="4343400"/>
            <a:ext cx="0" cy="1828800"/>
          </a:xfrm>
          <a:prstGeom prst="line">
            <a:avLst/>
          </a:prstGeom>
          <a:noFill/>
          <a:ln w="76200">
            <a:solidFill>
              <a:schemeClr val="tx1"/>
            </a:solidFill>
            <a:round/>
            <a:headEnd type="triangle" w="med" len="med"/>
            <a:tailEnd/>
          </a:ln>
          <a:effectLst/>
        </p:spPr>
        <p:txBody>
          <a:bodyPr wrap="none" anchor="ctr"/>
          <a:lstStyle/>
          <a:p>
            <a:pPr algn="r" rtl="1"/>
            <a:endParaRPr lang="en-GB">
              <a:cs typeface="B Traffic" pitchFamily="2" charset="-78"/>
            </a:endParaRPr>
          </a:p>
        </p:txBody>
      </p:sp>
      <p:sp>
        <p:nvSpPr>
          <p:cNvPr id="15534" name="Line 174"/>
          <p:cNvSpPr>
            <a:spLocks noChangeShapeType="1"/>
          </p:cNvSpPr>
          <p:nvPr/>
        </p:nvSpPr>
        <p:spPr bwMode="auto">
          <a:xfrm flipH="1">
            <a:off x="1143000" y="4038600"/>
            <a:ext cx="3810000" cy="0"/>
          </a:xfrm>
          <a:prstGeom prst="line">
            <a:avLst/>
          </a:prstGeom>
          <a:noFill/>
          <a:ln w="76200">
            <a:solidFill>
              <a:schemeClr val="tx1"/>
            </a:solidFill>
            <a:round/>
            <a:headEnd/>
            <a:tailEnd type="triangle" w="med" len="med"/>
          </a:ln>
          <a:effectLst/>
        </p:spPr>
        <p:txBody>
          <a:bodyPr wrap="none" anchor="ctr"/>
          <a:lstStyle/>
          <a:p>
            <a:pPr algn="r" rtl="1"/>
            <a:endParaRPr lang="en-GB">
              <a:cs typeface="B Traffic" pitchFamily="2" charset="-78"/>
            </a:endParaRPr>
          </a:p>
        </p:txBody>
      </p:sp>
      <p:sp>
        <p:nvSpPr>
          <p:cNvPr id="15535" name="Oval 175"/>
          <p:cNvSpPr>
            <a:spLocks noChangeArrowheads="1"/>
          </p:cNvSpPr>
          <p:nvPr/>
        </p:nvSpPr>
        <p:spPr bwMode="auto">
          <a:xfrm>
            <a:off x="4648200" y="1143000"/>
            <a:ext cx="76200" cy="76200"/>
          </a:xfrm>
          <a:prstGeom prst="ellipse">
            <a:avLst/>
          </a:prstGeom>
          <a:solidFill>
            <a:schemeClr val="tx1"/>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15536" name="Oval 176"/>
          <p:cNvSpPr>
            <a:spLocks noChangeArrowheads="1"/>
          </p:cNvSpPr>
          <p:nvPr/>
        </p:nvSpPr>
        <p:spPr bwMode="auto">
          <a:xfrm>
            <a:off x="2133600" y="1143000"/>
            <a:ext cx="152400" cy="76200"/>
          </a:xfrm>
          <a:prstGeom prst="ellipse">
            <a:avLst/>
          </a:prstGeom>
          <a:solidFill>
            <a:schemeClr val="tx1"/>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15537" name="AutoShape 177"/>
          <p:cNvSpPr>
            <a:spLocks noChangeArrowheads="1"/>
          </p:cNvSpPr>
          <p:nvPr/>
        </p:nvSpPr>
        <p:spPr bwMode="auto">
          <a:xfrm>
            <a:off x="76200" y="152400"/>
            <a:ext cx="1524000" cy="762000"/>
          </a:xfrm>
          <a:prstGeom prst="wedgeEllipseCallout">
            <a:avLst>
              <a:gd name="adj1" fmla="val 85833"/>
              <a:gd name="adj2" fmla="val 79375"/>
            </a:avLst>
          </a:prstGeom>
          <a:solidFill>
            <a:srgbClr val="FFFF99"/>
          </a:solidFill>
          <a:ln w="9525">
            <a:solidFill>
              <a:schemeClr val="tx1"/>
            </a:solidFill>
            <a:miter lim="800000"/>
            <a:headEnd/>
            <a:tailEnd/>
          </a:ln>
          <a:effectLst/>
        </p:spPr>
        <p:txBody>
          <a:bodyPr wrap="none" anchor="ctr"/>
          <a:lstStyle/>
          <a:p>
            <a:pPr algn="ctr" rtl="1"/>
            <a:r>
              <a:rPr lang="ar-SA" altLang="en-US" sz="3200" b="1">
                <a:cs typeface="B Traffic" pitchFamily="2" charset="-78"/>
              </a:rPr>
              <a:t>هسته</a:t>
            </a:r>
            <a:endParaRPr lang="en-US" altLang="en-US">
              <a:cs typeface="B Traffic" pitchFamily="2" charset="-78"/>
            </a:endParaRPr>
          </a:p>
        </p:txBody>
      </p:sp>
      <p:sp>
        <p:nvSpPr>
          <p:cNvPr id="15538" name="AutoShape 178"/>
          <p:cNvSpPr>
            <a:spLocks noChangeArrowheads="1"/>
          </p:cNvSpPr>
          <p:nvPr/>
        </p:nvSpPr>
        <p:spPr bwMode="auto">
          <a:xfrm>
            <a:off x="0" y="1447800"/>
            <a:ext cx="1371600" cy="990600"/>
          </a:xfrm>
          <a:prstGeom prst="wedgeEllipseCallout">
            <a:avLst>
              <a:gd name="adj1" fmla="val 93287"/>
              <a:gd name="adj2" fmla="val -57370"/>
            </a:avLst>
          </a:prstGeom>
          <a:solidFill>
            <a:srgbClr val="FFFF99"/>
          </a:solidFill>
          <a:ln w="9525">
            <a:solidFill>
              <a:schemeClr val="tx1"/>
            </a:solidFill>
            <a:miter lim="800000"/>
            <a:headEnd/>
            <a:tailEnd/>
          </a:ln>
          <a:effectLst/>
        </p:spPr>
        <p:txBody>
          <a:bodyPr wrap="none" anchor="ctr"/>
          <a:lstStyle/>
          <a:p>
            <a:pPr algn="ctr" rtl="1"/>
            <a:r>
              <a:rPr lang="ar-SA" altLang="en-US" b="1">
                <a:cs typeface="B Traffic" pitchFamily="2" charset="-78"/>
              </a:rPr>
              <a:t>الكترونهاي</a:t>
            </a:r>
            <a:endParaRPr lang="en-US" altLang="en-US" b="1">
              <a:cs typeface="B Traffic" pitchFamily="2" charset="-78"/>
            </a:endParaRPr>
          </a:p>
          <a:p>
            <a:pPr algn="ctr" rtl="1"/>
            <a:r>
              <a:rPr lang="en-US" altLang="en-US" b="1">
                <a:cs typeface="B Traffic" pitchFamily="2" charset="-78"/>
              </a:rPr>
              <a:t> </a:t>
            </a:r>
            <a:r>
              <a:rPr lang="ar-SA" altLang="en-US" b="1">
                <a:cs typeface="B Traffic" pitchFamily="2" charset="-78"/>
              </a:rPr>
              <a:t>داخلي</a:t>
            </a:r>
            <a:endParaRPr lang="en-US" altLang="en-US">
              <a:cs typeface="B Traffic" pitchFamily="2" charset="-78"/>
            </a:endParaRPr>
          </a:p>
        </p:txBody>
      </p:sp>
      <p:sp>
        <p:nvSpPr>
          <p:cNvPr id="15539" name="AutoShape 179"/>
          <p:cNvSpPr>
            <a:spLocks noChangeArrowheads="1"/>
          </p:cNvSpPr>
          <p:nvPr/>
        </p:nvSpPr>
        <p:spPr bwMode="auto">
          <a:xfrm>
            <a:off x="4724400" y="0"/>
            <a:ext cx="1447800" cy="990600"/>
          </a:xfrm>
          <a:prstGeom prst="wedgeEllipseCallout">
            <a:avLst>
              <a:gd name="adj1" fmla="val -2523"/>
              <a:gd name="adj2" fmla="val 80130"/>
            </a:avLst>
          </a:prstGeom>
          <a:solidFill>
            <a:srgbClr val="FFFF99"/>
          </a:solidFill>
          <a:ln w="9525">
            <a:solidFill>
              <a:schemeClr val="tx1"/>
            </a:solidFill>
            <a:miter lim="800000"/>
            <a:headEnd/>
            <a:tailEnd/>
          </a:ln>
          <a:effectLst/>
        </p:spPr>
        <p:txBody>
          <a:bodyPr wrap="none" anchor="ctr"/>
          <a:lstStyle/>
          <a:p>
            <a:pPr algn="ctr" rtl="1"/>
            <a:r>
              <a:rPr lang="ar-SA" altLang="en-US" b="1">
                <a:cs typeface="B Traffic" pitchFamily="2" charset="-78"/>
              </a:rPr>
              <a:t>الكترونهاي</a:t>
            </a:r>
            <a:endParaRPr lang="en-US" altLang="en-US" b="1">
              <a:cs typeface="B Traffic" pitchFamily="2" charset="-78"/>
            </a:endParaRPr>
          </a:p>
          <a:p>
            <a:pPr algn="ctr" rtl="1"/>
            <a:r>
              <a:rPr lang="en-US" altLang="en-US" b="1">
                <a:cs typeface="B Traffic" pitchFamily="2" charset="-78"/>
              </a:rPr>
              <a:t> </a:t>
            </a:r>
            <a:r>
              <a:rPr lang="ar-SA" altLang="en-US" b="1">
                <a:cs typeface="B Traffic" pitchFamily="2" charset="-78"/>
              </a:rPr>
              <a:t>ظرفيت</a:t>
            </a:r>
            <a:endParaRPr lang="en-US" altLang="en-US">
              <a:cs typeface="B Traffic" pitchFamily="2" charset="-78"/>
            </a:endParaRPr>
          </a:p>
        </p:txBody>
      </p:sp>
      <p:sp>
        <p:nvSpPr>
          <p:cNvPr id="15540" name="Text Box 180"/>
          <p:cNvSpPr txBox="1">
            <a:spLocks noChangeArrowheads="1"/>
          </p:cNvSpPr>
          <p:nvPr/>
        </p:nvSpPr>
        <p:spPr bwMode="auto">
          <a:xfrm>
            <a:off x="5029200" y="6019800"/>
            <a:ext cx="1905000" cy="369332"/>
          </a:xfrm>
          <a:prstGeom prst="rect">
            <a:avLst/>
          </a:prstGeom>
          <a:solidFill>
            <a:srgbClr val="FF33CC"/>
          </a:solidFill>
          <a:ln w="9525">
            <a:noFill/>
            <a:miter lim="800000"/>
            <a:headEnd/>
            <a:tailEnd/>
          </a:ln>
          <a:effectLst/>
        </p:spPr>
        <p:txBody>
          <a:bodyPr>
            <a:spAutoFit/>
          </a:bodyPr>
          <a:lstStyle/>
          <a:p>
            <a:pPr algn="r" rtl="1">
              <a:spcBef>
                <a:spcPct val="50000"/>
              </a:spcBef>
            </a:pPr>
            <a:r>
              <a:rPr lang="ar-SA" altLang="en-US" b="1">
                <a:cs typeface="B Traffic" pitchFamily="2" charset="-78"/>
              </a:rPr>
              <a:t>حوزه الكتريكي</a:t>
            </a:r>
            <a:endParaRPr lang="en-US" altLang="en-US">
              <a:cs typeface="B Traffic" pitchFamily="2" charset="-78"/>
            </a:endParaRPr>
          </a:p>
        </p:txBody>
      </p:sp>
      <p:sp>
        <p:nvSpPr>
          <p:cNvPr id="15541" name="Rectangle 181"/>
          <p:cNvSpPr>
            <a:spLocks noChangeArrowheads="1"/>
          </p:cNvSpPr>
          <p:nvPr/>
        </p:nvSpPr>
        <p:spPr bwMode="auto">
          <a:xfrm>
            <a:off x="2895800" y="4114800"/>
            <a:ext cx="1423788" cy="369332"/>
          </a:xfrm>
          <a:prstGeom prst="rect">
            <a:avLst/>
          </a:prstGeom>
          <a:solidFill>
            <a:srgbClr val="FF33CC"/>
          </a:solidFill>
          <a:ln w="9525">
            <a:noFill/>
            <a:miter lim="800000"/>
            <a:headEnd/>
            <a:tailEnd/>
          </a:ln>
          <a:effectLst/>
        </p:spPr>
        <p:txBody>
          <a:bodyPr wrap="none">
            <a:spAutoFit/>
          </a:bodyPr>
          <a:lstStyle/>
          <a:p>
            <a:pPr algn="r" rtl="1"/>
            <a:r>
              <a:rPr lang="ar-SA" altLang="en-US" b="1">
                <a:cs typeface="B Traffic" pitchFamily="2" charset="-78"/>
              </a:rPr>
              <a:t>حوزه الكتريكي</a:t>
            </a:r>
            <a:endParaRPr lang="en-US" altLang="en-US" b="1">
              <a:cs typeface="B Traffic" pitchFamily="2" charset="-78"/>
            </a:endParaRPr>
          </a:p>
        </p:txBody>
      </p:sp>
      <p:sp>
        <p:nvSpPr>
          <p:cNvPr id="15543" name="Text Box 183"/>
          <p:cNvSpPr txBox="1">
            <a:spLocks noChangeArrowheads="1"/>
          </p:cNvSpPr>
          <p:nvPr/>
        </p:nvSpPr>
        <p:spPr bwMode="auto">
          <a:xfrm>
            <a:off x="6248400" y="609600"/>
            <a:ext cx="2667000" cy="646331"/>
          </a:xfrm>
          <a:prstGeom prst="rect">
            <a:avLst/>
          </a:prstGeom>
          <a:noFill/>
          <a:ln w="9525">
            <a:noFill/>
            <a:miter lim="800000"/>
            <a:headEnd/>
            <a:tailEnd/>
          </a:ln>
          <a:effectLst/>
        </p:spPr>
        <p:txBody>
          <a:bodyPr>
            <a:spAutoFit/>
          </a:bodyPr>
          <a:lstStyle/>
          <a:p>
            <a:pPr algn="r" rtl="1">
              <a:spcBef>
                <a:spcPct val="50000"/>
              </a:spcBef>
            </a:pPr>
            <a:r>
              <a:rPr lang="ar-SA" altLang="en-US" b="1">
                <a:cs typeface="B Traffic" pitchFamily="2" charset="-78"/>
              </a:rPr>
              <a:t>توزيع الكترونها در پيوند كووالانس</a:t>
            </a:r>
            <a:endParaRPr lang="en-US" altLang="en-US">
              <a:cs typeface="B Traffic" pitchFamily="2" charset="-78"/>
            </a:endParaRPr>
          </a:p>
        </p:txBody>
      </p:sp>
      <p:sp>
        <p:nvSpPr>
          <p:cNvPr id="15544" name="Rectangle 184"/>
          <p:cNvSpPr>
            <a:spLocks noChangeArrowheads="1"/>
          </p:cNvSpPr>
          <p:nvPr/>
        </p:nvSpPr>
        <p:spPr bwMode="auto">
          <a:xfrm>
            <a:off x="5589822" y="2209800"/>
            <a:ext cx="3554178" cy="646331"/>
          </a:xfrm>
          <a:prstGeom prst="rect">
            <a:avLst/>
          </a:prstGeom>
          <a:noFill/>
          <a:ln w="9525">
            <a:noFill/>
            <a:miter lim="800000"/>
            <a:headEnd/>
            <a:tailEnd/>
          </a:ln>
          <a:effectLst/>
        </p:spPr>
        <p:txBody>
          <a:bodyPr wrap="none">
            <a:spAutoFit/>
          </a:bodyPr>
          <a:lstStyle/>
          <a:p>
            <a:pPr algn="r" rtl="1"/>
            <a:r>
              <a:rPr lang="ar-SA" altLang="en-US" b="1">
                <a:cs typeface="B Traffic" pitchFamily="2" charset="-78"/>
              </a:rPr>
              <a:t>توزيع الكترونها در پيوند كووالانس پس</a:t>
            </a:r>
            <a:endParaRPr lang="en-US" altLang="en-US" b="1">
              <a:cs typeface="B Traffic" pitchFamily="2" charset="-78"/>
            </a:endParaRPr>
          </a:p>
          <a:p>
            <a:pPr algn="r" rtl="1"/>
            <a:r>
              <a:rPr lang="ar-SA" altLang="en-US" b="1">
                <a:cs typeface="B Traffic" pitchFamily="2" charset="-78"/>
              </a:rPr>
              <a:t>از اعمال حوزه موازي با امتداد پيوند</a:t>
            </a:r>
            <a:endParaRPr lang="en-US" altLang="en-US" b="1">
              <a:cs typeface="B Traffic" pitchFamily="2" charset="-78"/>
            </a:endParaRPr>
          </a:p>
        </p:txBody>
      </p:sp>
      <p:sp>
        <p:nvSpPr>
          <p:cNvPr id="15547" name="Rectangle 187"/>
          <p:cNvSpPr>
            <a:spLocks noChangeArrowheads="1"/>
          </p:cNvSpPr>
          <p:nvPr/>
        </p:nvSpPr>
        <p:spPr bwMode="auto">
          <a:xfrm>
            <a:off x="7096645" y="3962400"/>
            <a:ext cx="2047355" cy="1200329"/>
          </a:xfrm>
          <a:prstGeom prst="rect">
            <a:avLst/>
          </a:prstGeom>
          <a:noFill/>
          <a:ln w="9525">
            <a:noFill/>
            <a:miter lim="800000"/>
            <a:headEnd/>
            <a:tailEnd/>
          </a:ln>
          <a:effectLst/>
        </p:spPr>
        <p:txBody>
          <a:bodyPr wrap="none">
            <a:spAutoFit/>
          </a:bodyPr>
          <a:lstStyle/>
          <a:p>
            <a:pPr algn="r" rtl="1"/>
            <a:r>
              <a:rPr lang="ar-SA" altLang="en-US" b="1">
                <a:cs typeface="B Traffic" pitchFamily="2" charset="-78"/>
              </a:rPr>
              <a:t>توزيع الكترونها در</a:t>
            </a:r>
            <a:endParaRPr lang="en-US" altLang="en-US" b="1">
              <a:cs typeface="B Traffic" pitchFamily="2" charset="-78"/>
            </a:endParaRPr>
          </a:p>
          <a:p>
            <a:pPr algn="r" rtl="1"/>
            <a:r>
              <a:rPr lang="en-US" altLang="en-US" b="1">
                <a:cs typeface="B Traffic" pitchFamily="2" charset="-78"/>
              </a:rPr>
              <a:t> </a:t>
            </a:r>
            <a:r>
              <a:rPr lang="ar-SA" altLang="en-US" b="1">
                <a:cs typeface="B Traffic" pitchFamily="2" charset="-78"/>
              </a:rPr>
              <a:t>پيوند كووالانس</a:t>
            </a:r>
            <a:endParaRPr lang="en-US" altLang="en-US" b="1">
              <a:cs typeface="B Traffic" pitchFamily="2" charset="-78"/>
            </a:endParaRPr>
          </a:p>
          <a:p>
            <a:pPr algn="r" rtl="1"/>
            <a:r>
              <a:rPr lang="en-US" altLang="en-US" b="1">
                <a:cs typeface="B Traffic" pitchFamily="2" charset="-78"/>
              </a:rPr>
              <a:t> </a:t>
            </a:r>
            <a:r>
              <a:rPr lang="ar-SA" altLang="en-US" b="1">
                <a:cs typeface="B Traffic" pitchFamily="2" charset="-78"/>
              </a:rPr>
              <a:t>پس از اعمال حوزه</a:t>
            </a:r>
            <a:r>
              <a:rPr lang="en-GB" altLang="en-US" b="1">
                <a:cs typeface="B Traffic" pitchFamily="2" charset="-78"/>
              </a:rPr>
              <a:t> </a:t>
            </a:r>
            <a:endParaRPr lang="en-US" altLang="en-US" b="1">
              <a:cs typeface="B Traffic" pitchFamily="2" charset="-78"/>
            </a:endParaRPr>
          </a:p>
          <a:p>
            <a:pPr algn="r" rtl="1"/>
            <a:r>
              <a:rPr lang="ar-SA" altLang="en-US" b="1">
                <a:cs typeface="B Traffic" pitchFamily="2" charset="-78"/>
              </a:rPr>
              <a:t>عمود بر امتداد پيوند</a:t>
            </a:r>
            <a:endParaRPr lang="en-US" altLang="en-US" b="1">
              <a:cs typeface="B Traffic" pitchFamily="2" charset="-78"/>
            </a:endParaRPr>
          </a:p>
        </p:txBody>
      </p:sp>
      <p:sp>
        <p:nvSpPr>
          <p:cNvPr id="15548" name="Oval 188"/>
          <p:cNvSpPr>
            <a:spLocks noChangeArrowheads="1"/>
          </p:cNvSpPr>
          <p:nvPr/>
        </p:nvSpPr>
        <p:spPr bwMode="auto">
          <a:xfrm>
            <a:off x="4419600" y="2971800"/>
            <a:ext cx="76200" cy="76200"/>
          </a:xfrm>
          <a:prstGeom prst="ellipse">
            <a:avLst/>
          </a:prstGeom>
          <a:solidFill>
            <a:schemeClr val="tx1"/>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15549" name="Oval 189"/>
          <p:cNvSpPr>
            <a:spLocks noChangeArrowheads="1"/>
          </p:cNvSpPr>
          <p:nvPr/>
        </p:nvSpPr>
        <p:spPr bwMode="auto">
          <a:xfrm>
            <a:off x="1905000" y="3048000"/>
            <a:ext cx="76200" cy="76200"/>
          </a:xfrm>
          <a:prstGeom prst="ellipse">
            <a:avLst/>
          </a:prstGeom>
          <a:solidFill>
            <a:schemeClr val="tx1"/>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15550" name="Oval 190"/>
          <p:cNvSpPr>
            <a:spLocks noChangeArrowheads="1"/>
          </p:cNvSpPr>
          <p:nvPr/>
        </p:nvSpPr>
        <p:spPr bwMode="auto">
          <a:xfrm>
            <a:off x="4495800" y="5410200"/>
            <a:ext cx="76200" cy="76200"/>
          </a:xfrm>
          <a:prstGeom prst="ellipse">
            <a:avLst/>
          </a:prstGeom>
          <a:solidFill>
            <a:schemeClr val="tx1"/>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15551" name="Oval 191"/>
          <p:cNvSpPr>
            <a:spLocks noChangeArrowheads="1"/>
          </p:cNvSpPr>
          <p:nvPr/>
        </p:nvSpPr>
        <p:spPr bwMode="auto">
          <a:xfrm>
            <a:off x="1981200" y="5486400"/>
            <a:ext cx="76200" cy="76200"/>
          </a:xfrm>
          <a:prstGeom prst="ellipse">
            <a:avLst/>
          </a:prstGeom>
          <a:solidFill>
            <a:schemeClr val="tx1"/>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79" name="Slide Number Placeholder 78"/>
          <p:cNvSpPr>
            <a:spLocks noGrp="1"/>
          </p:cNvSpPr>
          <p:nvPr>
            <p:ph type="sldNum" sz="quarter" idx="12"/>
          </p:nvPr>
        </p:nvSpPr>
        <p:spPr/>
        <p:txBody>
          <a:bodyPr/>
          <a:lstStyle/>
          <a:p>
            <a:fld id="{B6F15528-21DE-4FAA-801E-634DDDAF4B2B}" type="slidenum">
              <a:rPr lang="en-US" smtClean="0"/>
              <a:pPr/>
              <a:t>10</a:t>
            </a:fld>
            <a:endParaRPr lang="en-US"/>
          </a:p>
        </p:txBody>
      </p:sp>
      <p:sp>
        <p:nvSpPr>
          <p:cNvPr id="80" name="Footer Placeholder 79"/>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descr="H:\Documents and Settings\5Ad39h\Desktop\scan0007.jpg"/>
          <p:cNvPicPr/>
          <p:nvPr/>
        </p:nvPicPr>
        <p:blipFill>
          <a:blip r:embed="rId2" cstate="print">
            <a:lum bright="5000"/>
          </a:blip>
          <a:srcRect/>
          <a:stretch>
            <a:fillRect/>
          </a:stretch>
        </p:blipFill>
        <p:spPr bwMode="auto">
          <a:xfrm rot="10800000">
            <a:off x="4419600" y="2209800"/>
            <a:ext cx="3657599" cy="3657600"/>
          </a:xfrm>
          <a:prstGeom prst="rect">
            <a:avLst/>
          </a:prstGeom>
          <a:noFill/>
          <a:ln w="9525">
            <a:noFill/>
            <a:miter lim="800000"/>
            <a:headEnd/>
            <a:tailEnd/>
          </a:ln>
        </p:spPr>
      </p:pic>
      <p:sp>
        <p:nvSpPr>
          <p:cNvPr id="5" name="TextBox 4"/>
          <p:cNvSpPr txBox="1"/>
          <p:nvPr/>
        </p:nvSpPr>
        <p:spPr>
          <a:xfrm>
            <a:off x="914399" y="2438400"/>
            <a:ext cx="3232731" cy="1384995"/>
          </a:xfrm>
          <a:prstGeom prst="rect">
            <a:avLst/>
          </a:prstGeom>
          <a:noFill/>
        </p:spPr>
        <p:txBody>
          <a:bodyPr wrap="square" rtlCol="1">
            <a:spAutoFit/>
          </a:bodyPr>
          <a:lstStyle/>
          <a:p>
            <a:pPr algn="r" rtl="1"/>
            <a:r>
              <a:rPr lang="fa-IR" sz="2800" dirty="0" smtClean="0">
                <a:solidFill>
                  <a:srgbClr val="FF0000"/>
                </a:solidFill>
                <a:cs typeface="B Traffic" pitchFamily="2" charset="-78"/>
              </a:rPr>
              <a:t>میدان الکتریکی نور باعث پلاریزه شدن پیوندهای کوالانسی می شود.</a:t>
            </a:r>
            <a:endParaRPr lang="fa-IR" sz="2800" dirty="0">
              <a:solidFill>
                <a:srgbClr val="FF0000"/>
              </a:solidFill>
              <a:cs typeface="B Traffic" pitchFamily="2" charset="-78"/>
            </a:endParaRPr>
          </a:p>
        </p:txBody>
      </p:sp>
      <p:sp>
        <p:nvSpPr>
          <p:cNvPr id="6" name="Rounded Rectangle 5"/>
          <p:cNvSpPr/>
          <p:nvPr/>
        </p:nvSpPr>
        <p:spPr>
          <a:xfrm>
            <a:off x="609600" y="2133600"/>
            <a:ext cx="3886200" cy="1981200"/>
          </a:xfrm>
          <a:prstGeom prst="roundRect">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Slide Number Placeholder 6"/>
          <p:cNvSpPr>
            <a:spLocks noGrp="1"/>
          </p:cNvSpPr>
          <p:nvPr>
            <p:ph type="sldNum" sz="quarter" idx="12"/>
          </p:nvPr>
        </p:nvSpPr>
        <p:spPr/>
        <p:txBody>
          <a:bodyPr/>
          <a:lstStyle/>
          <a:p>
            <a:fld id="{B6F15528-21DE-4FAA-801E-634DDDAF4B2B}" type="slidenum">
              <a:rPr lang="en-US" smtClean="0"/>
              <a:pPr/>
              <a:t>11</a:t>
            </a:fld>
            <a:endParaRPr lang="en-US"/>
          </a:p>
        </p:txBody>
      </p:sp>
      <p:sp>
        <p:nvSpPr>
          <p:cNvPr id="8" name="Footer Placeholder 7"/>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0"/>
            <a:ext cx="7772400" cy="1143000"/>
          </a:xfrm>
        </p:spPr>
        <p:txBody>
          <a:bodyPr/>
          <a:lstStyle/>
          <a:p>
            <a:pPr rtl="1"/>
            <a:r>
              <a:rPr lang="ar-SA" altLang="en-US" sz="2800">
                <a:cs typeface="B Traffic" pitchFamily="2" charset="-78"/>
              </a:rPr>
              <a:t>تعاريف</a:t>
            </a:r>
            <a:endParaRPr lang="en-US" altLang="en-US" sz="2800">
              <a:cs typeface="B Traffic" pitchFamily="2" charset="-78"/>
            </a:endParaRPr>
          </a:p>
        </p:txBody>
      </p:sp>
      <p:sp>
        <p:nvSpPr>
          <p:cNvPr id="11267" name="Rectangle 3"/>
          <p:cNvSpPr>
            <a:spLocks noGrp="1" noChangeArrowheads="1"/>
          </p:cNvSpPr>
          <p:nvPr>
            <p:ph type="body" idx="1"/>
          </p:nvPr>
        </p:nvSpPr>
        <p:spPr>
          <a:xfrm>
            <a:off x="685800" y="1295400"/>
            <a:ext cx="7772400" cy="5334000"/>
          </a:xfrm>
        </p:spPr>
        <p:txBody>
          <a:bodyPr/>
          <a:lstStyle/>
          <a:p>
            <a:pPr algn="r" rtl="1"/>
            <a:r>
              <a:rPr lang="fa-IR" altLang="en-US" sz="2800" dirty="0" smtClean="0">
                <a:cs typeface="B Traffic" pitchFamily="2" charset="-78"/>
              </a:rPr>
              <a:t>ض</a:t>
            </a:r>
            <a:r>
              <a:rPr lang="ar-SA" altLang="en-US" sz="2800" dirty="0">
                <a:cs typeface="B Traffic" pitchFamily="2" charset="-78"/>
              </a:rPr>
              <a:t>ريب شكست</a:t>
            </a:r>
            <a:r>
              <a:rPr lang="en-GB" altLang="en-US" sz="2800" dirty="0">
                <a:cs typeface="B Traffic" pitchFamily="2" charset="-78"/>
              </a:rPr>
              <a:t> :     </a:t>
            </a:r>
            <a:r>
              <a:rPr lang="en-US" altLang="en-US" sz="2800" dirty="0">
                <a:cs typeface="B Traffic" pitchFamily="2" charset="-78"/>
              </a:rPr>
              <a:t>REFRACTIVE INDEX</a:t>
            </a:r>
            <a:r>
              <a:rPr lang="en-US" altLang="ar-SA" sz="2800" dirty="0">
                <a:cs typeface="B Traffic" pitchFamily="2" charset="-78"/>
              </a:rPr>
              <a:t>   </a:t>
            </a:r>
          </a:p>
          <a:p>
            <a:pPr algn="r" rtl="1"/>
            <a:endParaRPr lang="en-US" altLang="ar-SA" sz="2800" dirty="0">
              <a:cs typeface="B Traffic" pitchFamily="2" charset="-78"/>
            </a:endParaRPr>
          </a:p>
          <a:p>
            <a:pPr algn="r" rtl="1"/>
            <a:endParaRPr lang="en-US" altLang="ar-SA" sz="2800" dirty="0">
              <a:cs typeface="B Traffic" pitchFamily="2" charset="-78"/>
            </a:endParaRPr>
          </a:p>
          <a:p>
            <a:pPr algn="r" rtl="1"/>
            <a:endParaRPr lang="en-US" altLang="ar-SA" sz="2800" dirty="0">
              <a:cs typeface="B Traffic" pitchFamily="2" charset="-78"/>
            </a:endParaRPr>
          </a:p>
          <a:p>
            <a:pPr algn="r" rtl="1"/>
            <a:r>
              <a:rPr lang="en-US" altLang="ar-SA" sz="2800" dirty="0">
                <a:cs typeface="B Traffic" pitchFamily="2" charset="-78"/>
              </a:rPr>
              <a:t> </a:t>
            </a:r>
            <a:r>
              <a:rPr lang="ar-SA" altLang="en-US" sz="2800" dirty="0">
                <a:cs typeface="B Traffic" pitchFamily="2" charset="-78"/>
              </a:rPr>
              <a:t>زاويه بر خورد</a:t>
            </a:r>
            <a:r>
              <a:rPr lang="en-GB" altLang="en-US" sz="2800" dirty="0">
                <a:cs typeface="B Traffic" pitchFamily="2" charset="-78"/>
              </a:rPr>
              <a:t> </a:t>
            </a:r>
            <a:r>
              <a:rPr lang="en-US" altLang="en-US" sz="2800" dirty="0" err="1" smtClean="0">
                <a:cs typeface="B Traffic" pitchFamily="2" charset="-78"/>
              </a:rPr>
              <a:t>i</a:t>
            </a:r>
            <a:r>
              <a:rPr lang="en-US" altLang="ar-SA" sz="2800" dirty="0" smtClean="0">
                <a:cs typeface="B Traffic" pitchFamily="2" charset="-78"/>
              </a:rPr>
              <a:t> </a:t>
            </a:r>
            <a:r>
              <a:rPr lang="fa-IR" altLang="ar-SA" sz="2800" dirty="0" smtClean="0">
                <a:cs typeface="B Traffic" pitchFamily="2" charset="-78"/>
              </a:rPr>
              <a:t>                </a:t>
            </a:r>
            <a:r>
              <a:rPr lang="ar-SA" altLang="en-US" sz="2800" dirty="0" smtClean="0">
                <a:cs typeface="B Traffic" pitchFamily="2" charset="-78"/>
              </a:rPr>
              <a:t>زاويه </a:t>
            </a:r>
            <a:r>
              <a:rPr lang="ar-SA" altLang="en-US" sz="2800" dirty="0">
                <a:cs typeface="B Traffic" pitchFamily="2" charset="-78"/>
              </a:rPr>
              <a:t>شكست</a:t>
            </a:r>
            <a:r>
              <a:rPr lang="en-US" altLang="en-US" sz="2800" dirty="0">
                <a:cs typeface="B Traffic" pitchFamily="2" charset="-78"/>
              </a:rPr>
              <a:t>   </a:t>
            </a:r>
            <a:r>
              <a:rPr lang="en-US" altLang="ar-SA" sz="2800" dirty="0" smtClean="0">
                <a:cs typeface="B Traffic" pitchFamily="2" charset="-78"/>
              </a:rPr>
              <a:t>r</a:t>
            </a:r>
            <a:endParaRPr lang="en-US" altLang="ar-SA" sz="2800" dirty="0">
              <a:cs typeface="B Traffic" pitchFamily="2" charset="-78"/>
            </a:endParaRPr>
          </a:p>
          <a:p>
            <a:pPr algn="r" rtl="1"/>
            <a:r>
              <a:rPr lang="ar-SA" altLang="en-US" sz="2800" dirty="0">
                <a:cs typeface="B Traffic" pitchFamily="2" charset="-78"/>
              </a:rPr>
              <a:t>سرعت نور در </a:t>
            </a:r>
            <a:r>
              <a:rPr lang="ar-SA" altLang="en-US" sz="2800" dirty="0" smtClean="0">
                <a:cs typeface="B Traffic" pitchFamily="2" charset="-78"/>
              </a:rPr>
              <a:t>خلا</a:t>
            </a:r>
            <a:r>
              <a:rPr lang="fa-IR" altLang="en-US" sz="2800" dirty="0" smtClean="0">
                <a:cs typeface="B Traffic" pitchFamily="2" charset="-78"/>
              </a:rPr>
              <a:t> </a:t>
            </a:r>
            <a:r>
              <a:rPr lang="en-US" altLang="en-US" sz="2800" dirty="0" smtClean="0">
                <a:cs typeface="B Traffic" pitchFamily="2" charset="-78"/>
              </a:rPr>
              <a:t>   </a:t>
            </a:r>
            <a:r>
              <a:rPr lang="en-US" altLang="ar-SA" sz="2800" dirty="0">
                <a:cs typeface="B Traffic" pitchFamily="2" charset="-78"/>
              </a:rPr>
              <a:t>V</a:t>
            </a:r>
            <a:r>
              <a:rPr lang="en-US" altLang="ar-SA" sz="2800" baseline="-25000" dirty="0">
                <a:cs typeface="B Traffic" pitchFamily="2" charset="-78"/>
              </a:rPr>
              <a:t>0</a:t>
            </a:r>
            <a:r>
              <a:rPr lang="en-US" altLang="ar-SA" sz="2800" dirty="0">
                <a:cs typeface="B Traffic" pitchFamily="2" charset="-78"/>
              </a:rPr>
              <a:t> </a:t>
            </a:r>
            <a:r>
              <a:rPr lang="fa-IR" altLang="ar-SA" sz="2800" dirty="0" smtClean="0">
                <a:cs typeface="B Traffic" pitchFamily="2" charset="-78"/>
              </a:rPr>
              <a:t>     </a:t>
            </a:r>
            <a:r>
              <a:rPr lang="ar-SA" altLang="en-US" sz="2800" dirty="0" smtClean="0">
                <a:cs typeface="B Traffic" pitchFamily="2" charset="-78"/>
              </a:rPr>
              <a:t>سرعت </a:t>
            </a:r>
            <a:r>
              <a:rPr lang="ar-SA" altLang="en-US" sz="2800" dirty="0">
                <a:cs typeface="B Traffic" pitchFamily="2" charset="-78"/>
              </a:rPr>
              <a:t>نور در ما ده</a:t>
            </a:r>
            <a:r>
              <a:rPr lang="en-US" altLang="en-US" sz="2800" dirty="0">
                <a:cs typeface="B Traffic" pitchFamily="2" charset="-78"/>
              </a:rPr>
              <a:t> </a:t>
            </a:r>
            <a:r>
              <a:rPr lang="en-US" altLang="ar-SA" sz="2800" dirty="0">
                <a:cs typeface="B Traffic" pitchFamily="2" charset="-78"/>
              </a:rPr>
              <a:t>V </a:t>
            </a:r>
          </a:p>
          <a:p>
            <a:pPr algn="r" rtl="1"/>
            <a:r>
              <a:rPr lang="fa-IR" altLang="en-US" sz="2800" dirty="0" smtClean="0">
                <a:cs typeface="B Traffic" pitchFamily="2" charset="-78"/>
              </a:rPr>
              <a:t> </a:t>
            </a:r>
            <a:endParaRPr lang="en-US" altLang="ar-SA" sz="2800" dirty="0">
              <a:cs typeface="B Traffic" pitchFamily="2" charset="-78"/>
            </a:endParaRPr>
          </a:p>
        </p:txBody>
      </p:sp>
      <p:graphicFrame>
        <p:nvGraphicFramePr>
          <p:cNvPr id="11268" name="Object 4"/>
          <p:cNvGraphicFramePr>
            <a:graphicFrameLocks noChangeAspect="1"/>
          </p:cNvGraphicFramePr>
          <p:nvPr/>
        </p:nvGraphicFramePr>
        <p:xfrm>
          <a:off x="2667000" y="2057400"/>
          <a:ext cx="3962400" cy="1371600"/>
        </p:xfrm>
        <a:graphic>
          <a:graphicData uri="http://schemas.openxmlformats.org/presentationml/2006/ole">
            <p:oleObj spid="_x0000_s22530" name="Equation" r:id="rId3" imgW="1028520" imgH="431640" progId="Equation.3">
              <p:embed/>
            </p:oleObj>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a:p>
        </p:txBody>
      </p:sp>
      <p:sp>
        <p:nvSpPr>
          <p:cNvPr id="6" name="Footer Placeholder 5"/>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13</a:t>
            </a:fld>
            <a:endParaRPr lang="en-US"/>
          </a:p>
        </p:txBody>
      </p:sp>
      <p:sp>
        <p:nvSpPr>
          <p:cNvPr id="4" name="TextBox 3"/>
          <p:cNvSpPr txBox="1"/>
          <p:nvPr/>
        </p:nvSpPr>
        <p:spPr>
          <a:xfrm>
            <a:off x="2199282" y="2286000"/>
            <a:ext cx="6367449" cy="646331"/>
          </a:xfrm>
          <a:prstGeom prst="rect">
            <a:avLst/>
          </a:prstGeom>
          <a:noFill/>
        </p:spPr>
        <p:txBody>
          <a:bodyPr wrap="none" rtlCol="0">
            <a:spAutoFit/>
          </a:bodyPr>
          <a:lstStyle/>
          <a:p>
            <a:pPr algn="r" rtl="1"/>
            <a:r>
              <a:rPr lang="fa-IR" dirty="0" smtClean="0">
                <a:solidFill>
                  <a:srgbClr val="FF0000"/>
                </a:solidFill>
                <a:cs typeface="B Traffic" pitchFamily="2" charset="-78"/>
              </a:rPr>
              <a:t>تعریف مواد ایزو تروپیک: موادی که خواص آن در جهات مختلف یکسان باشد.</a:t>
            </a:r>
          </a:p>
          <a:p>
            <a:pPr algn="r" rtl="1"/>
            <a:r>
              <a:rPr lang="fa-IR" dirty="0" smtClean="0">
                <a:solidFill>
                  <a:srgbClr val="FF0000"/>
                </a:solidFill>
                <a:cs typeface="B Traffic" pitchFamily="2" charset="-78"/>
              </a:rPr>
              <a:t>تعریف مواد انیزو تروپیک: موادی که خواص آن در جهات مختلف یکسان نباشد.</a:t>
            </a:r>
            <a:endParaRPr lang="en-GB" dirty="0">
              <a:solidFill>
                <a:srgbClr val="FF0000"/>
              </a:solidFill>
              <a:cs typeface="B Traffic" pitchFamily="2" charset="-78"/>
            </a:endParaRPr>
          </a:p>
        </p:txBody>
      </p:sp>
      <p:sp>
        <p:nvSpPr>
          <p:cNvPr id="5" name="Cube 4"/>
          <p:cNvSpPr/>
          <p:nvPr/>
        </p:nvSpPr>
        <p:spPr>
          <a:xfrm>
            <a:off x="914400" y="4191000"/>
            <a:ext cx="2057400" cy="1676400"/>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1295400" y="4724400"/>
            <a:ext cx="1524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flipV="1">
            <a:off x="1752600" y="4876800"/>
            <a:ext cx="2286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1295400" y="51816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828800" y="5257800"/>
            <a:ext cx="2286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1409700" y="5600700"/>
            <a:ext cx="1524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H="1" flipV="1">
            <a:off x="2209800" y="5105400"/>
            <a:ext cx="2286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066800" y="54864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981200" y="5638800"/>
            <a:ext cx="3048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flipH="1" flipV="1">
            <a:off x="1828800" y="43434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flipH="1">
            <a:off x="2286000" y="43434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endCxn id="5" idx="5"/>
          </p:cNvCxnSpPr>
          <p:nvPr/>
        </p:nvCxnSpPr>
        <p:spPr>
          <a:xfrm>
            <a:off x="2743200" y="4724400"/>
            <a:ext cx="228600" cy="95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2667000" y="5257800"/>
            <a:ext cx="228600" cy="76200"/>
          </a:xfrm>
          <a:prstGeom prst="line">
            <a:avLst/>
          </a:prstGeom>
        </p:spPr>
        <p:style>
          <a:lnRef idx="1">
            <a:schemeClr val="accent1"/>
          </a:lnRef>
          <a:fillRef idx="0">
            <a:schemeClr val="accent1"/>
          </a:fillRef>
          <a:effectRef idx="0">
            <a:schemeClr val="accent1"/>
          </a:effectRef>
          <a:fontRef idx="minor">
            <a:schemeClr val="tx1"/>
          </a:fontRef>
        </p:style>
      </p:cxnSp>
      <p:grpSp>
        <p:nvGrpSpPr>
          <p:cNvPr id="6" name="Group 66"/>
          <p:cNvGrpSpPr/>
          <p:nvPr/>
        </p:nvGrpSpPr>
        <p:grpSpPr>
          <a:xfrm>
            <a:off x="3505200" y="4038600"/>
            <a:ext cx="2057400" cy="1828800"/>
            <a:chOff x="5334000" y="4038600"/>
            <a:chExt cx="2057400" cy="1828800"/>
          </a:xfrm>
        </p:grpSpPr>
        <p:sp>
          <p:nvSpPr>
            <p:cNvPr id="22" name="Cube 21"/>
            <p:cNvSpPr/>
            <p:nvPr/>
          </p:nvSpPr>
          <p:spPr>
            <a:xfrm>
              <a:off x="5334000" y="4038600"/>
              <a:ext cx="2057400" cy="1828800"/>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Connector 23"/>
            <p:cNvCxnSpPr/>
            <p:nvPr/>
          </p:nvCxnSpPr>
          <p:spPr>
            <a:xfrm>
              <a:off x="5638800" y="47244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172200" y="50292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638800" y="4876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638800" y="5410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477000" y="47244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400800" y="56388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477000" y="52578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791200" y="56388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943600" y="42672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629400" y="41910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086600" y="48768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086600" y="5410200"/>
              <a:ext cx="2286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6705600" y="3810000"/>
            <a:ext cx="1371600" cy="2286000"/>
            <a:chOff x="6705600" y="3810000"/>
            <a:chExt cx="1371600" cy="2286000"/>
          </a:xfrm>
        </p:grpSpPr>
        <p:sp>
          <p:nvSpPr>
            <p:cNvPr id="68" name="Can 67"/>
            <p:cNvSpPr/>
            <p:nvPr/>
          </p:nvSpPr>
          <p:spPr>
            <a:xfrm>
              <a:off x="6705600" y="3810000"/>
              <a:ext cx="1371600" cy="228600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0" name="Straight Connector 69"/>
            <p:cNvCxnSpPr/>
            <p:nvPr/>
          </p:nvCxnSpPr>
          <p:spPr>
            <a:xfrm rot="5400000">
              <a:off x="6934200" y="45720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a:off x="7391400" y="45720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6743700" y="55245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7658100" y="52959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7124700" y="52959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7391400" y="56388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819900" y="49911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7505700" y="4914900"/>
              <a:ext cx="3810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7" name="Straight Arrow Connector 46"/>
          <p:cNvCxnSpPr/>
          <p:nvPr/>
        </p:nvCxnSpPr>
        <p:spPr>
          <a:xfrm>
            <a:off x="304800" y="52578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flipH="1" flipV="1">
            <a:off x="876300" y="6210300"/>
            <a:ext cx="3810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5400000" flipH="1" flipV="1">
            <a:off x="1676400" y="64008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6248400" y="50292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5400000" flipH="1" flipV="1">
            <a:off x="7277100" y="35433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28600" y="4876800"/>
            <a:ext cx="423514" cy="369332"/>
          </a:xfrm>
          <a:prstGeom prst="rect">
            <a:avLst/>
          </a:prstGeom>
          <a:noFill/>
        </p:spPr>
        <p:txBody>
          <a:bodyPr wrap="none" rtlCol="0">
            <a:spAutoFit/>
          </a:bodyPr>
          <a:lstStyle/>
          <a:p>
            <a:r>
              <a:rPr lang="en-US" dirty="0" smtClean="0"/>
              <a:t>n1</a:t>
            </a:r>
            <a:endParaRPr lang="en-GB" dirty="0"/>
          </a:p>
        </p:txBody>
      </p:sp>
      <p:sp>
        <p:nvSpPr>
          <p:cNvPr id="63" name="TextBox 62"/>
          <p:cNvSpPr txBox="1"/>
          <p:nvPr/>
        </p:nvSpPr>
        <p:spPr>
          <a:xfrm>
            <a:off x="533400" y="6324600"/>
            <a:ext cx="423514" cy="369332"/>
          </a:xfrm>
          <a:prstGeom prst="rect">
            <a:avLst/>
          </a:prstGeom>
          <a:noFill/>
        </p:spPr>
        <p:txBody>
          <a:bodyPr wrap="none" rtlCol="0">
            <a:spAutoFit/>
          </a:bodyPr>
          <a:lstStyle/>
          <a:p>
            <a:r>
              <a:rPr lang="en-US" dirty="0" smtClean="0"/>
              <a:t>n2</a:t>
            </a:r>
            <a:endParaRPr lang="en-GB" dirty="0"/>
          </a:p>
        </p:txBody>
      </p:sp>
      <p:sp>
        <p:nvSpPr>
          <p:cNvPr id="64" name="TextBox 63"/>
          <p:cNvSpPr txBox="1"/>
          <p:nvPr/>
        </p:nvSpPr>
        <p:spPr>
          <a:xfrm>
            <a:off x="1905000" y="6488668"/>
            <a:ext cx="423514" cy="369332"/>
          </a:xfrm>
          <a:prstGeom prst="rect">
            <a:avLst/>
          </a:prstGeom>
          <a:noFill/>
        </p:spPr>
        <p:txBody>
          <a:bodyPr wrap="none" rtlCol="0">
            <a:spAutoFit/>
          </a:bodyPr>
          <a:lstStyle/>
          <a:p>
            <a:r>
              <a:rPr lang="en-US" dirty="0" smtClean="0"/>
              <a:t>n3</a:t>
            </a:r>
            <a:endParaRPr lang="en-GB" dirty="0"/>
          </a:p>
        </p:txBody>
      </p:sp>
      <p:sp>
        <p:nvSpPr>
          <p:cNvPr id="65" name="TextBox 64"/>
          <p:cNvSpPr txBox="1"/>
          <p:nvPr/>
        </p:nvSpPr>
        <p:spPr>
          <a:xfrm>
            <a:off x="1219200" y="3733800"/>
            <a:ext cx="1159292" cy="369332"/>
          </a:xfrm>
          <a:prstGeom prst="rect">
            <a:avLst/>
          </a:prstGeom>
          <a:noFill/>
        </p:spPr>
        <p:txBody>
          <a:bodyPr wrap="none" rtlCol="0">
            <a:spAutoFit/>
          </a:bodyPr>
          <a:lstStyle/>
          <a:p>
            <a:r>
              <a:rPr lang="en-US" dirty="0" smtClean="0"/>
              <a:t>n1=n2=n3</a:t>
            </a:r>
            <a:endParaRPr lang="en-GB" dirty="0"/>
          </a:p>
        </p:txBody>
      </p:sp>
      <p:graphicFrame>
        <p:nvGraphicFramePr>
          <p:cNvPr id="66" name="Object 65"/>
          <p:cNvGraphicFramePr>
            <a:graphicFrameLocks noChangeAspect="1"/>
          </p:cNvGraphicFramePr>
          <p:nvPr/>
        </p:nvGraphicFramePr>
        <p:xfrm>
          <a:off x="4038600" y="3581400"/>
          <a:ext cx="1104900" cy="342900"/>
        </p:xfrm>
        <a:graphic>
          <a:graphicData uri="http://schemas.openxmlformats.org/presentationml/2006/ole">
            <p:oleObj spid="_x0000_s26626" name="Equation" r:id="rId3" imgW="736560" imgH="228600" progId="Equation.3">
              <p:embed/>
            </p:oleObj>
          </a:graphicData>
        </a:graphic>
      </p:graphicFrame>
      <p:graphicFrame>
        <p:nvGraphicFramePr>
          <p:cNvPr id="69" name="Object 68"/>
          <p:cNvGraphicFramePr>
            <a:graphicFrameLocks noChangeAspect="1"/>
          </p:cNvGraphicFramePr>
          <p:nvPr/>
        </p:nvGraphicFramePr>
        <p:xfrm>
          <a:off x="8153400" y="3962400"/>
          <a:ext cx="755650" cy="367030"/>
        </p:xfrm>
        <a:graphic>
          <a:graphicData uri="http://schemas.openxmlformats.org/presentationml/2006/ole">
            <p:oleObj spid="_x0000_s26627" name="Equation" r:id="rId4" imgW="444240" imgH="215640" progId="Equation.3">
              <p:embed/>
            </p:oleObj>
          </a:graphicData>
        </a:graphic>
      </p:graphicFrame>
      <p:sp>
        <p:nvSpPr>
          <p:cNvPr id="71" name="TextBox 70"/>
          <p:cNvSpPr txBox="1"/>
          <p:nvPr/>
        </p:nvSpPr>
        <p:spPr>
          <a:xfrm>
            <a:off x="6172200" y="4724400"/>
            <a:ext cx="423514" cy="369332"/>
          </a:xfrm>
          <a:prstGeom prst="rect">
            <a:avLst/>
          </a:prstGeom>
          <a:noFill/>
        </p:spPr>
        <p:txBody>
          <a:bodyPr wrap="none" rtlCol="0">
            <a:spAutoFit/>
          </a:bodyPr>
          <a:lstStyle/>
          <a:p>
            <a:r>
              <a:rPr lang="en-US" dirty="0" smtClean="0"/>
              <a:t>n1</a:t>
            </a:r>
            <a:endParaRPr lang="en-GB" dirty="0"/>
          </a:p>
        </p:txBody>
      </p:sp>
      <p:sp>
        <p:nvSpPr>
          <p:cNvPr id="73" name="TextBox 72"/>
          <p:cNvSpPr txBox="1"/>
          <p:nvPr/>
        </p:nvSpPr>
        <p:spPr>
          <a:xfrm>
            <a:off x="7391400" y="3429000"/>
            <a:ext cx="423514" cy="369332"/>
          </a:xfrm>
          <a:prstGeom prst="rect">
            <a:avLst/>
          </a:prstGeom>
          <a:noFill/>
        </p:spPr>
        <p:txBody>
          <a:bodyPr wrap="none" rtlCol="0">
            <a:spAutoFit/>
          </a:bodyPr>
          <a:lstStyle/>
          <a:p>
            <a:r>
              <a:rPr lang="en-US" dirty="0" smtClean="0"/>
              <a:t>n2</a:t>
            </a:r>
            <a:endParaRPr lang="en-GB" dirty="0"/>
          </a:p>
        </p:txBody>
      </p:sp>
      <p:sp>
        <p:nvSpPr>
          <p:cNvPr id="55" name="Footer Placeholder 54"/>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Slide Number Placeholder 2"/>
          <p:cNvSpPr>
            <a:spLocks noGrp="1"/>
          </p:cNvSpPr>
          <p:nvPr>
            <p:ph type="sldNum" sz="quarter" idx="12"/>
          </p:nvPr>
        </p:nvSpPr>
        <p:spPr/>
        <p:txBody>
          <a:bodyPr/>
          <a:lstStyle/>
          <a:p>
            <a:fld id="{B6F15528-21DE-4FAA-801E-634DDDAF4B2B}" type="slidenum">
              <a:rPr lang="en-US" smtClean="0"/>
              <a:pPr/>
              <a:t>14</a:t>
            </a:fld>
            <a:endParaRPr lang="en-US"/>
          </a:p>
        </p:txBody>
      </p:sp>
      <p:sp>
        <p:nvSpPr>
          <p:cNvPr id="4" name="Rectangle 3"/>
          <p:cNvSpPr/>
          <p:nvPr/>
        </p:nvSpPr>
        <p:spPr>
          <a:xfrm>
            <a:off x="2649037" y="3244334"/>
            <a:ext cx="3845925" cy="369332"/>
          </a:xfrm>
          <a:prstGeom prst="rect">
            <a:avLst/>
          </a:prstGeom>
        </p:spPr>
        <p:txBody>
          <a:bodyPr wrap="none">
            <a:spAutoFit/>
          </a:bodyPr>
          <a:lstStyle/>
          <a:p>
            <a:pPr algn="r" rtl="1"/>
            <a:r>
              <a:rPr lang="ar-SA" altLang="en-US" dirty="0" smtClean="0">
                <a:cs typeface="B Traffic" pitchFamily="2" charset="-78"/>
              </a:rPr>
              <a:t>ضريب شكست مضاعف</a:t>
            </a:r>
            <a:r>
              <a:rPr lang="fa-IR" altLang="en-US" dirty="0" smtClean="0">
                <a:cs typeface="B Traffic" pitchFamily="2" charset="-78"/>
              </a:rPr>
              <a:t> </a:t>
            </a:r>
            <a:r>
              <a:rPr lang="en-US" altLang="en-US" dirty="0" smtClean="0">
                <a:cs typeface="B Traffic" pitchFamily="2" charset="-78"/>
              </a:rPr>
              <a:t>     BIREFRINGENCE</a:t>
            </a:r>
            <a:endParaRPr lang="en-GB" dirty="0"/>
          </a:p>
        </p:txBody>
      </p:sp>
      <p:graphicFrame>
        <p:nvGraphicFramePr>
          <p:cNvPr id="25602" name="Object 2"/>
          <p:cNvGraphicFramePr>
            <a:graphicFrameLocks noChangeAspect="1"/>
          </p:cNvGraphicFramePr>
          <p:nvPr/>
        </p:nvGraphicFramePr>
        <p:xfrm>
          <a:off x="3200400" y="4114800"/>
          <a:ext cx="3505200" cy="1112838"/>
        </p:xfrm>
        <a:graphic>
          <a:graphicData uri="http://schemas.openxmlformats.org/presentationml/2006/ole">
            <p:oleObj spid="_x0000_s25602" name="Equation" r:id="rId3" imgW="761760" imgH="228600" progId="Equation.3">
              <p:embed/>
            </p:oleObj>
          </a:graphicData>
        </a:graphic>
      </p:graphicFrame>
      <p:grpSp>
        <p:nvGrpSpPr>
          <p:cNvPr id="6" name="Group 5"/>
          <p:cNvGrpSpPr/>
          <p:nvPr/>
        </p:nvGrpSpPr>
        <p:grpSpPr>
          <a:xfrm>
            <a:off x="838200" y="3200400"/>
            <a:ext cx="1371600" cy="2286000"/>
            <a:chOff x="6705600" y="3810000"/>
            <a:chExt cx="1371600" cy="2286000"/>
          </a:xfrm>
        </p:grpSpPr>
        <p:sp>
          <p:nvSpPr>
            <p:cNvPr id="7" name="Can 6"/>
            <p:cNvSpPr/>
            <p:nvPr/>
          </p:nvSpPr>
          <p:spPr>
            <a:xfrm>
              <a:off x="6705600" y="3810000"/>
              <a:ext cx="1371600" cy="228600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p:nvPr/>
          </p:nvCxnSpPr>
          <p:spPr>
            <a:xfrm rot="5400000">
              <a:off x="6934200" y="45720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7391400" y="45720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6743700" y="55245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7658100" y="52959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7124700" y="52959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7391400" y="56388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6819900" y="49911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7505700" y="4914900"/>
              <a:ext cx="3810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7" name="Straight Arrow Connector 16"/>
          <p:cNvCxnSpPr/>
          <p:nvPr/>
        </p:nvCxnSpPr>
        <p:spPr>
          <a:xfrm rot="5400000" flipH="1" flipV="1">
            <a:off x="1028700" y="2552700"/>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52400" y="43434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0" name="Object 19"/>
          <p:cNvGraphicFramePr>
            <a:graphicFrameLocks noChangeAspect="1"/>
          </p:cNvGraphicFramePr>
          <p:nvPr/>
        </p:nvGraphicFramePr>
        <p:xfrm>
          <a:off x="1524000" y="2743200"/>
          <a:ext cx="203200" cy="228600"/>
        </p:xfrm>
        <a:graphic>
          <a:graphicData uri="http://schemas.openxmlformats.org/presentationml/2006/ole">
            <p:oleObj spid="_x0000_s25603" name="Equation" r:id="rId4" imgW="203040" imgH="228600" progId="Equation.3">
              <p:embed/>
            </p:oleObj>
          </a:graphicData>
        </a:graphic>
      </p:graphicFrame>
      <p:graphicFrame>
        <p:nvGraphicFramePr>
          <p:cNvPr id="21" name="Object 20"/>
          <p:cNvGraphicFramePr>
            <a:graphicFrameLocks noChangeAspect="1"/>
          </p:cNvGraphicFramePr>
          <p:nvPr/>
        </p:nvGraphicFramePr>
        <p:xfrm>
          <a:off x="152400" y="4114800"/>
          <a:ext cx="190500" cy="215900"/>
        </p:xfrm>
        <a:graphic>
          <a:graphicData uri="http://schemas.openxmlformats.org/presentationml/2006/ole">
            <p:oleObj spid="_x0000_s25604" name="Equation" r:id="rId5" imgW="190440" imgH="215640" progId="Equation.3">
              <p:embed/>
            </p:oleObj>
          </a:graphicData>
        </a:graphic>
      </p:graphicFrame>
      <p:sp>
        <p:nvSpPr>
          <p:cNvPr id="22" name="Footer Placeholder 21"/>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0" name="Object 0"/>
          <p:cNvGraphicFramePr>
            <a:graphicFrameLocks noChangeAspect="1"/>
          </p:cNvGraphicFramePr>
          <p:nvPr/>
        </p:nvGraphicFramePr>
        <p:xfrm>
          <a:off x="228600" y="4724400"/>
          <a:ext cx="638175" cy="717550"/>
        </p:xfrm>
        <a:graphic>
          <a:graphicData uri="http://schemas.openxmlformats.org/presentationml/2006/ole">
            <p:oleObj spid="_x0000_s23554" name="Equation" r:id="rId3" imgW="190440" imgH="215640" progId="Equation.3">
              <p:embed/>
            </p:oleObj>
          </a:graphicData>
        </a:graphic>
      </p:graphicFrame>
      <p:sp>
        <p:nvSpPr>
          <p:cNvPr id="13314" name="Rectangle 2"/>
          <p:cNvSpPr>
            <a:spLocks noGrp="1" noChangeArrowheads="1"/>
          </p:cNvSpPr>
          <p:nvPr>
            <p:ph type="title"/>
          </p:nvPr>
        </p:nvSpPr>
        <p:spPr/>
        <p:txBody>
          <a:bodyPr/>
          <a:lstStyle/>
          <a:p>
            <a:r>
              <a:rPr lang="en-US" altLang="ar-SA" dirty="0">
                <a:solidFill>
                  <a:srgbClr val="FF0000"/>
                </a:solidFill>
                <a:cs typeface="B Traffic" pitchFamily="2" charset="-78"/>
              </a:rPr>
              <a:t>HERMANS ORIENTATION FACTOR  </a:t>
            </a:r>
          </a:p>
        </p:txBody>
      </p:sp>
      <p:sp>
        <p:nvSpPr>
          <p:cNvPr id="13315" name="Rectangle 3"/>
          <p:cNvSpPr>
            <a:spLocks noGrp="1" noChangeArrowheads="1"/>
          </p:cNvSpPr>
          <p:nvPr>
            <p:ph type="body" idx="1"/>
          </p:nvPr>
        </p:nvSpPr>
        <p:spPr/>
        <p:txBody>
          <a:bodyPr/>
          <a:lstStyle/>
          <a:p>
            <a:pPr algn="r" rtl="1"/>
            <a:r>
              <a:rPr lang="fa-IR" altLang="en-US" sz="2800" dirty="0">
                <a:cs typeface="B Traffic" pitchFamily="2" charset="-78"/>
              </a:rPr>
              <a:t>ض</a:t>
            </a:r>
            <a:r>
              <a:rPr lang="ar-SA" altLang="en-US" sz="2800" dirty="0">
                <a:cs typeface="B Traffic" pitchFamily="2" charset="-78"/>
              </a:rPr>
              <a:t>ريب آرايش نوري</a:t>
            </a:r>
            <a:r>
              <a:rPr lang="en-GB" altLang="en-US" sz="2800" dirty="0">
                <a:cs typeface="B Traffic" pitchFamily="2" charset="-78"/>
              </a:rPr>
              <a:t> </a:t>
            </a:r>
            <a:r>
              <a:rPr lang="en-US" altLang="en-US" sz="2800" dirty="0" smtClean="0">
                <a:cs typeface="B Traffic" pitchFamily="2" charset="-78"/>
              </a:rPr>
              <a:t>f</a:t>
            </a:r>
            <a:r>
              <a:rPr lang="en-US" altLang="en-US" sz="2800" dirty="0">
                <a:cs typeface="B Traffic" pitchFamily="2" charset="-78"/>
              </a:rPr>
              <a:t>= optical orientation factor</a:t>
            </a:r>
            <a:endParaRPr lang="en-US" altLang="ar-SA" dirty="0">
              <a:cs typeface="B Traffic" pitchFamily="2" charset="-78"/>
            </a:endParaRPr>
          </a:p>
        </p:txBody>
      </p:sp>
      <p:graphicFrame>
        <p:nvGraphicFramePr>
          <p:cNvPr id="35841" name="Object 1"/>
          <p:cNvGraphicFramePr>
            <a:graphicFrameLocks noChangeAspect="1"/>
          </p:cNvGraphicFramePr>
          <p:nvPr/>
        </p:nvGraphicFramePr>
        <p:xfrm>
          <a:off x="2362200" y="3505200"/>
          <a:ext cx="6311900" cy="1447800"/>
        </p:xfrm>
        <a:graphic>
          <a:graphicData uri="http://schemas.openxmlformats.org/presentationml/2006/ole">
            <p:oleObj spid="_x0000_s23555" name="Equation" r:id="rId4" imgW="2234880" imgH="495000" progId="Equation.3">
              <p:embed/>
            </p:oleObj>
          </a:graphicData>
        </a:graphic>
      </p:graphicFrame>
      <p:sp>
        <p:nvSpPr>
          <p:cNvPr id="13318" name="AutoShape 6"/>
          <p:cNvSpPr>
            <a:spLocks noChangeArrowheads="1"/>
          </p:cNvSpPr>
          <p:nvPr/>
        </p:nvSpPr>
        <p:spPr bwMode="auto">
          <a:xfrm>
            <a:off x="914400" y="3581400"/>
            <a:ext cx="990600" cy="2286000"/>
          </a:xfrm>
          <a:prstGeom prst="can">
            <a:avLst>
              <a:gd name="adj" fmla="val 57692"/>
            </a:avLst>
          </a:prstGeom>
          <a:solidFill>
            <a:srgbClr val="FFCCCC"/>
          </a:solidFill>
          <a:ln w="9525">
            <a:solidFill>
              <a:schemeClr val="tx1"/>
            </a:solidFill>
            <a:round/>
            <a:headEnd/>
            <a:tailEnd/>
          </a:ln>
          <a:effectLst/>
        </p:spPr>
        <p:txBody>
          <a:bodyPr wrap="none" anchor="ctr"/>
          <a:lstStyle/>
          <a:p>
            <a:endParaRPr lang="en-GB">
              <a:cs typeface="B Traffic" pitchFamily="2" charset="-78"/>
            </a:endParaRPr>
          </a:p>
        </p:txBody>
      </p:sp>
      <p:sp>
        <p:nvSpPr>
          <p:cNvPr id="13319" name="Line 7"/>
          <p:cNvSpPr>
            <a:spLocks noChangeShapeType="1"/>
          </p:cNvSpPr>
          <p:nvPr/>
        </p:nvSpPr>
        <p:spPr bwMode="auto">
          <a:xfrm flipV="1">
            <a:off x="1371600" y="2819400"/>
            <a:ext cx="76200" cy="1981200"/>
          </a:xfrm>
          <a:prstGeom prst="line">
            <a:avLst/>
          </a:prstGeom>
          <a:noFill/>
          <a:ln w="76200">
            <a:solidFill>
              <a:schemeClr val="tx1"/>
            </a:solidFill>
            <a:round/>
            <a:headEnd/>
            <a:tailEnd type="triangle" w="med" len="med"/>
          </a:ln>
          <a:effectLst/>
        </p:spPr>
        <p:txBody>
          <a:bodyPr wrap="none" anchor="ctr"/>
          <a:lstStyle/>
          <a:p>
            <a:endParaRPr lang="en-GB">
              <a:cs typeface="B Traffic" pitchFamily="2" charset="-78"/>
            </a:endParaRPr>
          </a:p>
        </p:txBody>
      </p:sp>
      <p:sp>
        <p:nvSpPr>
          <p:cNvPr id="13320" name="Line 8"/>
          <p:cNvSpPr>
            <a:spLocks noChangeShapeType="1"/>
          </p:cNvSpPr>
          <p:nvPr/>
        </p:nvSpPr>
        <p:spPr bwMode="auto">
          <a:xfrm flipV="1">
            <a:off x="1371600" y="3657600"/>
            <a:ext cx="762000" cy="1143000"/>
          </a:xfrm>
          <a:prstGeom prst="line">
            <a:avLst/>
          </a:prstGeom>
          <a:noFill/>
          <a:ln w="9525">
            <a:solidFill>
              <a:schemeClr val="tx1"/>
            </a:solidFill>
            <a:round/>
            <a:headEnd/>
            <a:tailEnd/>
          </a:ln>
          <a:effectLst/>
        </p:spPr>
        <p:txBody>
          <a:bodyPr wrap="none" anchor="ctr"/>
          <a:lstStyle/>
          <a:p>
            <a:endParaRPr lang="en-GB">
              <a:cs typeface="B Traffic" pitchFamily="2" charset="-78"/>
            </a:endParaRPr>
          </a:p>
        </p:txBody>
      </p:sp>
      <p:sp>
        <p:nvSpPr>
          <p:cNvPr id="13322" name="Freeform 10"/>
          <p:cNvSpPr>
            <a:spLocks/>
          </p:cNvSpPr>
          <p:nvPr/>
        </p:nvSpPr>
        <p:spPr bwMode="auto">
          <a:xfrm>
            <a:off x="914400" y="4127500"/>
            <a:ext cx="838200" cy="1193800"/>
          </a:xfrm>
          <a:custGeom>
            <a:avLst/>
            <a:gdLst/>
            <a:ahLst/>
            <a:cxnLst>
              <a:cxn ang="0">
                <a:pos x="480" y="40"/>
              </a:cxn>
              <a:cxn ang="0">
                <a:pos x="432" y="328"/>
              </a:cxn>
              <a:cxn ang="0">
                <a:pos x="480" y="376"/>
              </a:cxn>
              <a:cxn ang="0">
                <a:pos x="144" y="424"/>
              </a:cxn>
              <a:cxn ang="0">
                <a:pos x="240" y="472"/>
              </a:cxn>
              <a:cxn ang="0">
                <a:pos x="336" y="472"/>
              </a:cxn>
              <a:cxn ang="0">
                <a:pos x="336" y="616"/>
              </a:cxn>
              <a:cxn ang="0">
                <a:pos x="192" y="712"/>
              </a:cxn>
              <a:cxn ang="0">
                <a:pos x="288" y="712"/>
              </a:cxn>
              <a:cxn ang="0">
                <a:pos x="480" y="472"/>
              </a:cxn>
              <a:cxn ang="0">
                <a:pos x="48" y="328"/>
              </a:cxn>
              <a:cxn ang="0">
                <a:pos x="192" y="40"/>
              </a:cxn>
              <a:cxn ang="0">
                <a:pos x="288" y="88"/>
              </a:cxn>
              <a:cxn ang="0">
                <a:pos x="384" y="88"/>
              </a:cxn>
            </a:cxnLst>
            <a:rect l="0" t="0" r="r" b="b"/>
            <a:pathLst>
              <a:path w="528" h="752">
                <a:moveTo>
                  <a:pt x="480" y="40"/>
                </a:moveTo>
                <a:cubicBezTo>
                  <a:pt x="456" y="156"/>
                  <a:pt x="432" y="272"/>
                  <a:pt x="432" y="328"/>
                </a:cubicBezTo>
                <a:cubicBezTo>
                  <a:pt x="432" y="384"/>
                  <a:pt x="528" y="360"/>
                  <a:pt x="480" y="376"/>
                </a:cubicBezTo>
                <a:cubicBezTo>
                  <a:pt x="432" y="392"/>
                  <a:pt x="184" y="408"/>
                  <a:pt x="144" y="424"/>
                </a:cubicBezTo>
                <a:cubicBezTo>
                  <a:pt x="104" y="440"/>
                  <a:pt x="208" y="464"/>
                  <a:pt x="240" y="472"/>
                </a:cubicBezTo>
                <a:cubicBezTo>
                  <a:pt x="272" y="480"/>
                  <a:pt x="320" y="448"/>
                  <a:pt x="336" y="472"/>
                </a:cubicBezTo>
                <a:cubicBezTo>
                  <a:pt x="352" y="496"/>
                  <a:pt x="360" y="576"/>
                  <a:pt x="336" y="616"/>
                </a:cubicBezTo>
                <a:cubicBezTo>
                  <a:pt x="312" y="656"/>
                  <a:pt x="200" y="696"/>
                  <a:pt x="192" y="712"/>
                </a:cubicBezTo>
                <a:cubicBezTo>
                  <a:pt x="184" y="728"/>
                  <a:pt x="240" y="752"/>
                  <a:pt x="288" y="712"/>
                </a:cubicBezTo>
                <a:cubicBezTo>
                  <a:pt x="336" y="672"/>
                  <a:pt x="520" y="536"/>
                  <a:pt x="480" y="472"/>
                </a:cubicBezTo>
                <a:cubicBezTo>
                  <a:pt x="440" y="408"/>
                  <a:pt x="96" y="400"/>
                  <a:pt x="48" y="328"/>
                </a:cubicBezTo>
                <a:cubicBezTo>
                  <a:pt x="0" y="256"/>
                  <a:pt x="152" y="80"/>
                  <a:pt x="192" y="40"/>
                </a:cubicBezTo>
                <a:cubicBezTo>
                  <a:pt x="232" y="0"/>
                  <a:pt x="256" y="80"/>
                  <a:pt x="288" y="88"/>
                </a:cubicBezTo>
                <a:cubicBezTo>
                  <a:pt x="320" y="96"/>
                  <a:pt x="352" y="92"/>
                  <a:pt x="384" y="88"/>
                </a:cubicBezTo>
              </a:path>
            </a:pathLst>
          </a:custGeom>
          <a:noFill/>
          <a:ln w="9525">
            <a:solidFill>
              <a:schemeClr val="tx1"/>
            </a:solidFill>
            <a:round/>
            <a:headEnd/>
            <a:tailEnd/>
          </a:ln>
          <a:effectLst/>
        </p:spPr>
        <p:txBody>
          <a:bodyPr wrap="none" anchor="ctr"/>
          <a:lstStyle/>
          <a:p>
            <a:endParaRPr lang="en-GB">
              <a:cs typeface="B Traffic" pitchFamily="2" charset="-78"/>
            </a:endParaRPr>
          </a:p>
        </p:txBody>
      </p:sp>
      <p:sp>
        <p:nvSpPr>
          <p:cNvPr id="13323" name="Line 11"/>
          <p:cNvSpPr>
            <a:spLocks noChangeShapeType="1"/>
          </p:cNvSpPr>
          <p:nvPr/>
        </p:nvSpPr>
        <p:spPr bwMode="auto">
          <a:xfrm flipV="1">
            <a:off x="1295400" y="3657600"/>
            <a:ext cx="838200" cy="1066800"/>
          </a:xfrm>
          <a:prstGeom prst="line">
            <a:avLst/>
          </a:prstGeom>
          <a:noFill/>
          <a:ln w="76200">
            <a:solidFill>
              <a:schemeClr val="tx1"/>
            </a:solidFill>
            <a:round/>
            <a:headEnd/>
            <a:tailEnd type="triangle" w="med" len="med"/>
          </a:ln>
          <a:effectLst/>
        </p:spPr>
        <p:txBody>
          <a:bodyPr wrap="none" anchor="ctr"/>
          <a:lstStyle/>
          <a:p>
            <a:endParaRPr lang="en-GB">
              <a:cs typeface="B Traffic" pitchFamily="2" charset="-78"/>
            </a:endParaRPr>
          </a:p>
        </p:txBody>
      </p:sp>
      <p:graphicFrame>
        <p:nvGraphicFramePr>
          <p:cNvPr id="35842" name="Object 2"/>
          <p:cNvGraphicFramePr>
            <a:graphicFrameLocks noChangeAspect="1"/>
          </p:cNvGraphicFramePr>
          <p:nvPr/>
        </p:nvGraphicFramePr>
        <p:xfrm>
          <a:off x="1524000" y="2971800"/>
          <a:ext cx="520700" cy="838200"/>
        </p:xfrm>
        <a:graphic>
          <a:graphicData uri="http://schemas.openxmlformats.org/presentationml/2006/ole">
            <p:oleObj spid="_x0000_s23556" name="Equation" r:id="rId5" imgW="126720" imgH="203040" progId="Equation.3">
              <p:embed/>
            </p:oleObj>
          </a:graphicData>
        </a:graphic>
      </p:graphicFrame>
      <p:sp>
        <p:nvSpPr>
          <p:cNvPr id="13326" name="Oval 14"/>
          <p:cNvSpPr>
            <a:spLocks noChangeArrowheads="1"/>
          </p:cNvSpPr>
          <p:nvPr/>
        </p:nvSpPr>
        <p:spPr bwMode="auto">
          <a:xfrm>
            <a:off x="914400" y="4800600"/>
            <a:ext cx="990600" cy="304800"/>
          </a:xfrm>
          <a:prstGeom prst="ellipse">
            <a:avLst/>
          </a:prstGeom>
          <a:solidFill>
            <a:schemeClr val="accent1"/>
          </a:solidFill>
          <a:ln w="9525">
            <a:solidFill>
              <a:schemeClr val="tx1"/>
            </a:solidFill>
            <a:round/>
            <a:headEnd/>
            <a:tailEnd/>
          </a:ln>
          <a:effectLst/>
        </p:spPr>
        <p:txBody>
          <a:bodyPr wrap="none" anchor="ctr"/>
          <a:lstStyle/>
          <a:p>
            <a:endParaRPr lang="en-GB">
              <a:cs typeface="B Traffic" pitchFamily="2" charset="-78"/>
            </a:endParaRPr>
          </a:p>
        </p:txBody>
      </p:sp>
      <p:sp>
        <p:nvSpPr>
          <p:cNvPr id="13327" name="Line 15"/>
          <p:cNvSpPr>
            <a:spLocks noChangeShapeType="1"/>
          </p:cNvSpPr>
          <p:nvPr/>
        </p:nvSpPr>
        <p:spPr bwMode="auto">
          <a:xfrm>
            <a:off x="1447800" y="4876800"/>
            <a:ext cx="457200" cy="0"/>
          </a:xfrm>
          <a:prstGeom prst="line">
            <a:avLst/>
          </a:prstGeom>
          <a:noFill/>
          <a:ln w="38100">
            <a:solidFill>
              <a:srgbClr val="FF0000"/>
            </a:solidFill>
            <a:round/>
            <a:headEnd/>
            <a:tailEnd type="triangle" w="med" len="med"/>
          </a:ln>
          <a:effectLst/>
        </p:spPr>
        <p:txBody>
          <a:bodyPr wrap="none" anchor="ctr"/>
          <a:lstStyle/>
          <a:p>
            <a:endParaRPr lang="en-GB">
              <a:cs typeface="B Traffic" pitchFamily="2" charset="-78"/>
            </a:endParaRPr>
          </a:p>
        </p:txBody>
      </p:sp>
      <p:sp>
        <p:nvSpPr>
          <p:cNvPr id="13328" name="Line 16"/>
          <p:cNvSpPr>
            <a:spLocks noChangeShapeType="1"/>
          </p:cNvSpPr>
          <p:nvPr/>
        </p:nvSpPr>
        <p:spPr bwMode="auto">
          <a:xfrm flipH="1">
            <a:off x="1295400" y="4876800"/>
            <a:ext cx="152400" cy="228600"/>
          </a:xfrm>
          <a:prstGeom prst="line">
            <a:avLst/>
          </a:prstGeom>
          <a:noFill/>
          <a:ln w="28575">
            <a:solidFill>
              <a:srgbClr val="FF0000"/>
            </a:solidFill>
            <a:round/>
            <a:headEnd/>
            <a:tailEnd type="triangle" w="med" len="med"/>
          </a:ln>
          <a:effectLst/>
        </p:spPr>
        <p:txBody>
          <a:bodyPr wrap="none" anchor="ctr"/>
          <a:lstStyle/>
          <a:p>
            <a:endParaRPr lang="en-GB">
              <a:cs typeface="B Traffic" pitchFamily="2" charset="-78"/>
            </a:endParaRPr>
          </a:p>
        </p:txBody>
      </p:sp>
      <p:sp>
        <p:nvSpPr>
          <p:cNvPr id="13329" name="Line 17"/>
          <p:cNvSpPr>
            <a:spLocks noChangeShapeType="1"/>
          </p:cNvSpPr>
          <p:nvPr/>
        </p:nvSpPr>
        <p:spPr bwMode="auto">
          <a:xfrm flipV="1">
            <a:off x="1447800" y="4114800"/>
            <a:ext cx="0" cy="762000"/>
          </a:xfrm>
          <a:prstGeom prst="line">
            <a:avLst/>
          </a:prstGeom>
          <a:noFill/>
          <a:ln w="28575">
            <a:solidFill>
              <a:srgbClr val="FF0000"/>
            </a:solidFill>
            <a:round/>
            <a:headEnd/>
            <a:tailEnd type="triangle" w="med" len="med"/>
          </a:ln>
          <a:effectLst/>
        </p:spPr>
        <p:txBody>
          <a:bodyPr wrap="none" anchor="ctr"/>
          <a:lstStyle/>
          <a:p>
            <a:endParaRPr lang="en-GB">
              <a:cs typeface="B Traffic" pitchFamily="2" charset="-78"/>
            </a:endParaRPr>
          </a:p>
        </p:txBody>
      </p:sp>
      <p:sp>
        <p:nvSpPr>
          <p:cNvPr id="13330" name="Text Box 18"/>
          <p:cNvSpPr txBox="1">
            <a:spLocks noChangeArrowheads="1"/>
          </p:cNvSpPr>
          <p:nvPr/>
        </p:nvSpPr>
        <p:spPr bwMode="auto">
          <a:xfrm>
            <a:off x="5850944" y="3470275"/>
            <a:ext cx="184731" cy="369332"/>
          </a:xfrm>
          <a:prstGeom prst="rect">
            <a:avLst/>
          </a:prstGeom>
          <a:noFill/>
          <a:ln w="9525">
            <a:noFill/>
            <a:miter lim="800000"/>
            <a:headEnd/>
            <a:tailEnd/>
          </a:ln>
          <a:effectLst/>
        </p:spPr>
        <p:txBody>
          <a:bodyPr wrap="none">
            <a:spAutoFit/>
          </a:bodyPr>
          <a:lstStyle/>
          <a:p>
            <a:pPr algn="r" rtl="1"/>
            <a:endParaRPr lang="en-US" altLang="en-US">
              <a:cs typeface="B Traffic" pitchFamily="2" charset="-78"/>
            </a:endParaRPr>
          </a:p>
        </p:txBody>
      </p:sp>
      <p:graphicFrame>
        <p:nvGraphicFramePr>
          <p:cNvPr id="35843" name="Object 3"/>
          <p:cNvGraphicFramePr>
            <a:graphicFrameLocks noChangeAspect="1"/>
          </p:cNvGraphicFramePr>
          <p:nvPr/>
        </p:nvGraphicFramePr>
        <p:xfrm>
          <a:off x="0" y="3733800"/>
          <a:ext cx="762000" cy="773113"/>
        </p:xfrm>
        <a:graphic>
          <a:graphicData uri="http://schemas.openxmlformats.org/presentationml/2006/ole">
            <p:oleObj spid="_x0000_s23557" name="Equation" r:id="rId6" imgW="304560" imgH="279360" progId="Equation.3">
              <p:embed/>
            </p:oleObj>
          </a:graphicData>
        </a:graphic>
      </p:graphicFrame>
      <p:sp>
        <p:nvSpPr>
          <p:cNvPr id="18" name="Slide Number Placeholder 17"/>
          <p:cNvSpPr>
            <a:spLocks noGrp="1"/>
          </p:cNvSpPr>
          <p:nvPr>
            <p:ph type="sldNum" sz="quarter" idx="12"/>
          </p:nvPr>
        </p:nvSpPr>
        <p:spPr/>
        <p:txBody>
          <a:bodyPr/>
          <a:lstStyle/>
          <a:p>
            <a:fld id="{B6F15528-21DE-4FAA-801E-634DDDAF4B2B}" type="slidenum">
              <a:rPr lang="en-US" smtClean="0"/>
              <a:pPr/>
              <a:t>15</a:t>
            </a:fld>
            <a:endParaRPr lang="en-US"/>
          </a:p>
        </p:txBody>
      </p:sp>
      <p:sp>
        <p:nvSpPr>
          <p:cNvPr id="19" name="Footer Placeholder 18"/>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AutoShape 4"/>
          <p:cNvSpPr>
            <a:spLocks noChangeArrowheads="1"/>
          </p:cNvSpPr>
          <p:nvPr/>
        </p:nvSpPr>
        <p:spPr bwMode="auto">
          <a:xfrm>
            <a:off x="2362200" y="2362200"/>
            <a:ext cx="1752600" cy="3505200"/>
          </a:xfrm>
          <a:prstGeom prst="flowChartMagneticDisk">
            <a:avLst/>
          </a:prstGeom>
          <a:solidFill>
            <a:schemeClr val="hlink"/>
          </a:solidFill>
          <a:ln w="9525">
            <a:solidFill>
              <a:schemeClr val="tx1"/>
            </a:solidFill>
            <a:round/>
            <a:headEnd/>
            <a:tailEnd/>
          </a:ln>
          <a:effectLst/>
        </p:spPr>
        <p:txBody>
          <a:bodyPr wrap="none" anchor="ctr"/>
          <a:lstStyle/>
          <a:p>
            <a:endParaRPr lang="en-GB"/>
          </a:p>
        </p:txBody>
      </p:sp>
      <p:sp>
        <p:nvSpPr>
          <p:cNvPr id="12299" name="Oval 11"/>
          <p:cNvSpPr>
            <a:spLocks noChangeArrowheads="1"/>
          </p:cNvSpPr>
          <p:nvPr/>
        </p:nvSpPr>
        <p:spPr bwMode="auto">
          <a:xfrm>
            <a:off x="2667000" y="3505200"/>
            <a:ext cx="1219200" cy="2057400"/>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12290" name="Rectangle 2"/>
          <p:cNvSpPr>
            <a:spLocks noGrp="1" noChangeArrowheads="1"/>
          </p:cNvSpPr>
          <p:nvPr>
            <p:ph type="title"/>
          </p:nvPr>
        </p:nvSpPr>
        <p:spPr/>
        <p:txBody>
          <a:bodyPr/>
          <a:lstStyle/>
          <a:p>
            <a:pPr rtl="1"/>
            <a:r>
              <a:rPr lang="fa-IR" altLang="en-US" dirty="0" smtClean="0">
                <a:solidFill>
                  <a:srgbClr val="FF0000"/>
                </a:solidFill>
                <a:cs typeface="B Traffic" pitchFamily="2" charset="-78"/>
              </a:rPr>
              <a:t>ضریب شکست ایزوتروپیک</a:t>
            </a:r>
            <a:endParaRPr lang="en-US" altLang="en-US" dirty="0">
              <a:solidFill>
                <a:srgbClr val="FF0000"/>
              </a:solidFill>
              <a:cs typeface="B Traffic" pitchFamily="2" charset="-78"/>
            </a:endParaRPr>
          </a:p>
        </p:txBody>
      </p:sp>
      <p:sp>
        <p:nvSpPr>
          <p:cNvPr id="12291" name="Rectangle 3"/>
          <p:cNvSpPr>
            <a:spLocks noGrp="1" noChangeArrowheads="1"/>
          </p:cNvSpPr>
          <p:nvPr>
            <p:ph type="body" idx="1"/>
          </p:nvPr>
        </p:nvSpPr>
        <p:spPr>
          <a:ln w="57150">
            <a:solidFill>
              <a:schemeClr val="tx1"/>
            </a:solidFill>
          </a:ln>
        </p:spPr>
        <p:txBody>
          <a:bodyPr/>
          <a:lstStyle/>
          <a:p>
            <a:pPr>
              <a:buNone/>
            </a:pPr>
            <a:endParaRPr lang="en-US" altLang="ar-SA" dirty="0"/>
          </a:p>
        </p:txBody>
      </p:sp>
      <p:sp>
        <p:nvSpPr>
          <p:cNvPr id="12293" name="Line 5"/>
          <p:cNvSpPr>
            <a:spLocks noChangeShapeType="1"/>
          </p:cNvSpPr>
          <p:nvPr/>
        </p:nvSpPr>
        <p:spPr bwMode="auto">
          <a:xfrm flipV="1">
            <a:off x="3200400" y="3810000"/>
            <a:ext cx="0" cy="914400"/>
          </a:xfrm>
          <a:prstGeom prst="line">
            <a:avLst/>
          </a:prstGeom>
          <a:noFill/>
          <a:ln w="57150">
            <a:solidFill>
              <a:schemeClr val="tx1"/>
            </a:solidFill>
            <a:round/>
            <a:headEnd/>
            <a:tailEnd type="triangle" w="med" len="med"/>
          </a:ln>
          <a:effectLst/>
        </p:spPr>
        <p:txBody>
          <a:bodyPr wrap="none" anchor="ctr"/>
          <a:lstStyle/>
          <a:p>
            <a:endParaRPr lang="en-GB"/>
          </a:p>
        </p:txBody>
      </p:sp>
      <p:sp>
        <p:nvSpPr>
          <p:cNvPr id="12294" name="Line 6"/>
          <p:cNvSpPr>
            <a:spLocks noChangeShapeType="1"/>
          </p:cNvSpPr>
          <p:nvPr/>
        </p:nvSpPr>
        <p:spPr bwMode="auto">
          <a:xfrm flipH="1">
            <a:off x="2743200" y="4724400"/>
            <a:ext cx="457200" cy="304800"/>
          </a:xfrm>
          <a:prstGeom prst="line">
            <a:avLst/>
          </a:prstGeom>
          <a:noFill/>
          <a:ln w="76200">
            <a:solidFill>
              <a:schemeClr val="tx1"/>
            </a:solidFill>
            <a:round/>
            <a:headEnd/>
            <a:tailEnd type="triangle" w="med" len="med"/>
          </a:ln>
          <a:effectLst/>
        </p:spPr>
        <p:txBody>
          <a:bodyPr wrap="none" anchor="ctr"/>
          <a:lstStyle/>
          <a:p>
            <a:endParaRPr lang="en-GB"/>
          </a:p>
        </p:txBody>
      </p:sp>
      <p:sp>
        <p:nvSpPr>
          <p:cNvPr id="12295" name="Line 7"/>
          <p:cNvSpPr>
            <a:spLocks noChangeShapeType="1"/>
          </p:cNvSpPr>
          <p:nvPr/>
        </p:nvSpPr>
        <p:spPr bwMode="auto">
          <a:xfrm>
            <a:off x="3200400" y="4724400"/>
            <a:ext cx="685800" cy="0"/>
          </a:xfrm>
          <a:prstGeom prst="line">
            <a:avLst/>
          </a:prstGeom>
          <a:noFill/>
          <a:ln w="57150">
            <a:solidFill>
              <a:schemeClr val="tx1"/>
            </a:solidFill>
            <a:round/>
            <a:headEnd/>
            <a:tailEnd type="triangle" w="med" len="med"/>
          </a:ln>
          <a:effectLst/>
        </p:spPr>
        <p:txBody>
          <a:bodyPr wrap="none" anchor="ctr"/>
          <a:lstStyle/>
          <a:p>
            <a:endParaRPr lang="en-GB"/>
          </a:p>
        </p:txBody>
      </p:sp>
      <p:graphicFrame>
        <p:nvGraphicFramePr>
          <p:cNvPr id="36864" name="Object 1024"/>
          <p:cNvGraphicFramePr>
            <a:graphicFrameLocks noChangeAspect="1"/>
          </p:cNvGraphicFramePr>
          <p:nvPr/>
        </p:nvGraphicFramePr>
        <p:xfrm>
          <a:off x="4208463" y="2819400"/>
          <a:ext cx="4232275" cy="1524000"/>
        </p:xfrm>
        <a:graphic>
          <a:graphicData uri="http://schemas.openxmlformats.org/presentationml/2006/ole">
            <p:oleObj spid="_x0000_s24578" name="Equation" r:id="rId3" imgW="1193760" imgH="393480" progId="Equation.3">
              <p:embed/>
            </p:oleObj>
          </a:graphicData>
        </a:graphic>
      </p:graphicFrame>
      <p:sp>
        <p:nvSpPr>
          <p:cNvPr id="12302" name="AutoShape 14"/>
          <p:cNvSpPr>
            <a:spLocks noChangeArrowheads="1"/>
          </p:cNvSpPr>
          <p:nvPr/>
        </p:nvSpPr>
        <p:spPr bwMode="auto">
          <a:xfrm>
            <a:off x="4343400" y="4724400"/>
            <a:ext cx="1295400" cy="990600"/>
          </a:xfrm>
          <a:prstGeom prst="wedgeEllipseCallout">
            <a:avLst>
              <a:gd name="adj1" fmla="val -87255"/>
              <a:gd name="adj2" fmla="val -47435"/>
            </a:avLst>
          </a:prstGeom>
          <a:solidFill>
            <a:srgbClr val="FFCCCC"/>
          </a:solidFill>
          <a:ln w="9525">
            <a:solidFill>
              <a:schemeClr val="tx1"/>
            </a:solidFill>
            <a:miter lim="800000"/>
            <a:headEnd/>
            <a:tailEnd/>
          </a:ln>
          <a:effectLst/>
        </p:spPr>
        <p:txBody>
          <a:bodyPr wrap="none" anchor="ctr"/>
          <a:lstStyle/>
          <a:p>
            <a:pPr algn="ctr" rtl="1"/>
            <a:endParaRPr lang="en-US" altLang="en-US">
              <a:cs typeface="Times New Roman (Arabic)" pitchFamily="26" charset="-78"/>
            </a:endParaRPr>
          </a:p>
        </p:txBody>
      </p:sp>
      <p:graphicFrame>
        <p:nvGraphicFramePr>
          <p:cNvPr id="36865" name="Object 1025"/>
          <p:cNvGraphicFramePr>
            <a:graphicFrameLocks noChangeAspect="1"/>
          </p:cNvGraphicFramePr>
          <p:nvPr/>
        </p:nvGraphicFramePr>
        <p:xfrm>
          <a:off x="4419600" y="4495800"/>
          <a:ext cx="1036638" cy="1143000"/>
        </p:xfrm>
        <a:graphic>
          <a:graphicData uri="http://schemas.openxmlformats.org/presentationml/2006/ole">
            <p:oleObj spid="_x0000_s24579" name="Equation" r:id="rId4" imgW="190440" imgH="215640" progId="Equation.3">
              <p:embed/>
            </p:oleObj>
          </a:graphicData>
        </a:graphic>
      </p:graphicFrame>
      <p:sp>
        <p:nvSpPr>
          <p:cNvPr id="12304" name="AutoShape 16"/>
          <p:cNvSpPr>
            <a:spLocks noChangeArrowheads="1"/>
          </p:cNvSpPr>
          <p:nvPr/>
        </p:nvSpPr>
        <p:spPr bwMode="auto">
          <a:xfrm>
            <a:off x="1219200" y="3429000"/>
            <a:ext cx="914400" cy="990600"/>
          </a:xfrm>
          <a:prstGeom prst="wedgeEllipseCallout">
            <a:avLst>
              <a:gd name="adj1" fmla="val 155037"/>
              <a:gd name="adj2" fmla="val 27245"/>
            </a:avLst>
          </a:prstGeom>
          <a:solidFill>
            <a:srgbClr val="FFCCCC"/>
          </a:solidFill>
          <a:ln w="9525">
            <a:solidFill>
              <a:schemeClr val="tx1"/>
            </a:solidFill>
            <a:miter lim="800000"/>
            <a:headEnd/>
            <a:tailEnd/>
          </a:ln>
          <a:effectLst/>
        </p:spPr>
        <p:txBody>
          <a:bodyPr wrap="none" anchor="ctr"/>
          <a:lstStyle/>
          <a:p>
            <a:pPr algn="ctr" rtl="1"/>
            <a:endParaRPr lang="en-US" altLang="en-US">
              <a:cs typeface="Times New Roman (Arabic)" pitchFamily="26" charset="-78"/>
            </a:endParaRPr>
          </a:p>
        </p:txBody>
      </p:sp>
      <p:graphicFrame>
        <p:nvGraphicFramePr>
          <p:cNvPr id="36866" name="Object 1026"/>
          <p:cNvGraphicFramePr>
            <a:graphicFrameLocks noChangeAspect="1"/>
          </p:cNvGraphicFramePr>
          <p:nvPr/>
        </p:nvGraphicFramePr>
        <p:xfrm>
          <a:off x="1295400" y="3505200"/>
          <a:ext cx="806450" cy="914400"/>
        </p:xfrm>
        <a:graphic>
          <a:graphicData uri="http://schemas.openxmlformats.org/presentationml/2006/ole">
            <p:oleObj spid="_x0000_s24580" name="Equation" r:id="rId5" imgW="203040" imgH="228600" progId="Equation.3">
              <p:embed/>
            </p:oleObj>
          </a:graphicData>
        </a:graphic>
      </p:graphicFrame>
      <p:sp>
        <p:nvSpPr>
          <p:cNvPr id="14" name="Slide Number Placeholder 13"/>
          <p:cNvSpPr>
            <a:spLocks noGrp="1"/>
          </p:cNvSpPr>
          <p:nvPr>
            <p:ph type="sldNum" sz="quarter" idx="12"/>
          </p:nvPr>
        </p:nvSpPr>
        <p:spPr/>
        <p:txBody>
          <a:bodyPr/>
          <a:lstStyle/>
          <a:p>
            <a:fld id="{B6F15528-21DE-4FAA-801E-634DDDAF4B2B}" type="slidenum">
              <a:rPr lang="en-US" smtClean="0"/>
              <a:pPr/>
              <a:t>16</a:t>
            </a:fld>
            <a:endParaRPr lang="en-US"/>
          </a:p>
        </p:txBody>
      </p:sp>
      <p:sp>
        <p:nvSpPr>
          <p:cNvPr id="15" name="Footer Placeholder 14"/>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0"/>
            <a:ext cx="7772400" cy="914400"/>
          </a:xfrm>
        </p:spPr>
        <p:txBody>
          <a:bodyPr/>
          <a:lstStyle/>
          <a:p>
            <a:pPr rtl="1"/>
            <a:r>
              <a:rPr lang="ar-SA" altLang="en-US">
                <a:solidFill>
                  <a:srgbClr val="FF3300"/>
                </a:solidFill>
                <a:cs typeface="B Traffic" pitchFamily="2" charset="-78"/>
              </a:rPr>
              <a:t>منشاء شكست مضاعف</a:t>
            </a:r>
            <a:endParaRPr lang="en-US" altLang="en-US">
              <a:solidFill>
                <a:srgbClr val="FF3300"/>
              </a:solidFill>
              <a:cs typeface="B Traffic" pitchFamily="2" charset="-78"/>
            </a:endParaRPr>
          </a:p>
        </p:txBody>
      </p:sp>
      <p:sp>
        <p:nvSpPr>
          <p:cNvPr id="25603" name="Rectangle 3"/>
          <p:cNvSpPr>
            <a:spLocks noGrp="1" noChangeArrowheads="1"/>
          </p:cNvSpPr>
          <p:nvPr>
            <p:ph type="body" idx="1"/>
          </p:nvPr>
        </p:nvSpPr>
        <p:spPr>
          <a:xfrm>
            <a:off x="685800" y="1066800"/>
            <a:ext cx="7772400" cy="5029200"/>
          </a:xfrm>
        </p:spPr>
        <p:txBody>
          <a:bodyPr>
            <a:normAutofit/>
          </a:bodyPr>
          <a:lstStyle/>
          <a:p>
            <a:pPr algn="r" rtl="1"/>
            <a:r>
              <a:rPr lang="ar-SA" altLang="en-US" sz="2800" dirty="0" smtClean="0">
                <a:solidFill>
                  <a:srgbClr val="00B050"/>
                </a:solidFill>
                <a:cs typeface="B Traffic" pitchFamily="2" charset="-78"/>
              </a:rPr>
              <a:t>آرايش</a:t>
            </a:r>
            <a:r>
              <a:rPr lang="fa-IR" altLang="en-US" sz="2800" dirty="0" smtClean="0">
                <a:solidFill>
                  <a:srgbClr val="00B050"/>
                </a:solidFill>
                <a:cs typeface="B Traffic" pitchFamily="2" charset="-78"/>
              </a:rPr>
              <a:t> یافتگی مولکولی</a:t>
            </a:r>
            <a:r>
              <a:rPr lang="en-GB" altLang="en-US" sz="2800" dirty="0" smtClean="0">
                <a:solidFill>
                  <a:srgbClr val="00B050"/>
                </a:solidFill>
                <a:cs typeface="B Traffic" pitchFamily="2" charset="-78"/>
              </a:rPr>
              <a:t> </a:t>
            </a:r>
            <a:r>
              <a:rPr lang="en-US" altLang="en-US" sz="2800" dirty="0">
                <a:cs typeface="B Traffic" pitchFamily="2" charset="-78"/>
              </a:rPr>
              <a:t>orientation birefringence</a:t>
            </a:r>
          </a:p>
          <a:p>
            <a:pPr algn="r" rtl="1">
              <a:buFontTx/>
              <a:buChar char=" "/>
            </a:pPr>
            <a:r>
              <a:rPr lang="fa-IR" altLang="en-US" sz="2800" dirty="0" smtClean="0">
                <a:cs typeface="B Traffic" pitchFamily="2" charset="-78"/>
              </a:rPr>
              <a:t>(</a:t>
            </a:r>
            <a:r>
              <a:rPr lang="ar-SA" altLang="en-US" sz="2800" dirty="0" smtClean="0">
                <a:solidFill>
                  <a:srgbClr val="0070C0"/>
                </a:solidFill>
                <a:cs typeface="B Traffic" pitchFamily="2" charset="-78"/>
              </a:rPr>
              <a:t>موازي </a:t>
            </a:r>
            <a:r>
              <a:rPr lang="ar-SA" altLang="en-US" sz="2800" dirty="0">
                <a:solidFill>
                  <a:srgbClr val="0070C0"/>
                </a:solidFill>
                <a:cs typeface="B Traffic" pitchFamily="2" charset="-78"/>
              </a:rPr>
              <a:t>شدن ملكولها كه خود غير ايزوتروپيك هستند</a:t>
            </a:r>
            <a:r>
              <a:rPr lang="en-GB" altLang="en-US" sz="2800" dirty="0" smtClean="0">
                <a:solidFill>
                  <a:srgbClr val="0070C0"/>
                </a:solidFill>
                <a:cs typeface="B Traffic" pitchFamily="2" charset="-78"/>
              </a:rPr>
              <a:t>.</a:t>
            </a:r>
            <a:r>
              <a:rPr lang="fa-IR" altLang="en-US" sz="2800" dirty="0" smtClean="0">
                <a:solidFill>
                  <a:srgbClr val="0070C0"/>
                </a:solidFill>
                <a:cs typeface="B Traffic" pitchFamily="2" charset="-78"/>
              </a:rPr>
              <a:t>)</a:t>
            </a:r>
            <a:endParaRPr lang="en-US" altLang="en-US" sz="2800" dirty="0">
              <a:solidFill>
                <a:srgbClr val="0070C0"/>
              </a:solidFill>
              <a:cs typeface="B Traffic" pitchFamily="2" charset="-78"/>
            </a:endParaRPr>
          </a:p>
          <a:p>
            <a:pPr algn="r" rtl="1"/>
            <a:r>
              <a:rPr lang="fa-IR" altLang="en-US" sz="2800" dirty="0" smtClean="0">
                <a:solidFill>
                  <a:srgbClr val="00B050"/>
                </a:solidFill>
                <a:cs typeface="B Traffic" pitchFamily="2" charset="-78"/>
              </a:rPr>
              <a:t>ضریب شکست مضاعف </a:t>
            </a:r>
            <a:r>
              <a:rPr lang="ar-SA" altLang="en-US" sz="2800" dirty="0" smtClean="0">
                <a:solidFill>
                  <a:srgbClr val="00B050"/>
                </a:solidFill>
                <a:cs typeface="B Traffic" pitchFamily="2" charset="-78"/>
              </a:rPr>
              <a:t>شكل</a:t>
            </a:r>
            <a:r>
              <a:rPr lang="en-US" altLang="en-US" sz="2800" dirty="0" smtClean="0">
                <a:solidFill>
                  <a:srgbClr val="00B050"/>
                </a:solidFill>
                <a:cs typeface="B Traffic" pitchFamily="2" charset="-78"/>
              </a:rPr>
              <a:t>  </a:t>
            </a:r>
            <a:r>
              <a:rPr lang="en-US" altLang="en-US" sz="2800" dirty="0" smtClean="0">
                <a:cs typeface="B Traffic" pitchFamily="2" charset="-78"/>
              </a:rPr>
              <a:t>form </a:t>
            </a:r>
            <a:r>
              <a:rPr lang="en-US" altLang="en-US" sz="2800" dirty="0">
                <a:cs typeface="B Traffic" pitchFamily="2" charset="-78"/>
              </a:rPr>
              <a:t>birefringence  </a:t>
            </a:r>
            <a:r>
              <a:rPr lang="fa-IR" altLang="en-US" sz="2800" dirty="0" smtClean="0">
                <a:cs typeface="B Traffic" pitchFamily="2" charset="-78"/>
              </a:rPr>
              <a:t>: </a:t>
            </a:r>
          </a:p>
          <a:p>
            <a:pPr algn="r" rtl="1">
              <a:buNone/>
            </a:pPr>
            <a:r>
              <a:rPr lang="ar-SA" altLang="en-US" sz="2800" dirty="0" smtClean="0">
                <a:cs typeface="B Traffic" pitchFamily="2" charset="-78"/>
              </a:rPr>
              <a:t>در </a:t>
            </a:r>
            <a:r>
              <a:rPr lang="ar-SA" altLang="en-US" sz="2800" dirty="0">
                <a:cs typeface="B Traffic" pitchFamily="2" charset="-78"/>
              </a:rPr>
              <a:t>موادي كه ازچند فاز متفاوت با ضرايب شكست متفاوت تشكيل شده اند اگر يكي به صورت ميله يا صفحه با بعد كوچك كوچكتر از طول موج نور باشد، شكست در امتداد ميله ها از جهت عمود متفاوت ميشود</a:t>
            </a:r>
            <a:r>
              <a:rPr lang="en-GB" altLang="en-US" sz="2800" dirty="0">
                <a:cs typeface="B Traffic" pitchFamily="2" charset="-78"/>
              </a:rPr>
              <a:t>.</a:t>
            </a:r>
            <a:endParaRPr lang="en-US" altLang="en-US" sz="2800" dirty="0">
              <a:cs typeface="B Traffic"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
        <p:nvSpPr>
          <p:cNvPr id="5" name="Footer Placeholder 4"/>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Slide Number Placeholder 3"/>
          <p:cNvSpPr>
            <a:spLocks noGrp="1"/>
          </p:cNvSpPr>
          <p:nvPr>
            <p:ph type="sldNum" sz="quarter" idx="12"/>
          </p:nvPr>
        </p:nvSpPr>
        <p:spPr/>
        <p:txBody>
          <a:bodyPr/>
          <a:lstStyle/>
          <a:p>
            <a:fld id="{1DE3F45B-70EA-441C-8941-6B95EB193465}" type="slidenum">
              <a:rPr lang="en-US" altLang="en-US" smtClean="0"/>
              <a:pPr/>
              <a:t>18</a:t>
            </a:fld>
            <a:endParaRPr lang="en-US" altLang="en-US"/>
          </a:p>
        </p:txBody>
      </p:sp>
      <p:pic>
        <p:nvPicPr>
          <p:cNvPr id="5" name="Table Placeholder 4" descr="H:\Documents and Settings\5Ad39h\Desktop\scan0009.jpg"/>
          <p:cNvPicPr>
            <a:picLocks noGrp="1"/>
          </p:cNvPicPr>
          <p:nvPr>
            <p:ph type="tbl" idx="1"/>
          </p:nvPr>
        </p:nvPicPr>
        <p:blipFill>
          <a:blip r:embed="rId2" cstate="print">
            <a:lum bright="5000"/>
          </a:blip>
          <a:srcRect t="4318" r="1996"/>
          <a:stretch>
            <a:fillRect/>
          </a:stretch>
        </p:blipFill>
        <p:spPr bwMode="auto">
          <a:xfrm rot="10740000">
            <a:off x="3515247" y="2003722"/>
            <a:ext cx="2610408" cy="3375672"/>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fa-IR" altLang="en-US" smtClean="0"/>
              <a:t>ساختمان فیزیکی الیاف - دکتر مصطفی یوسفی</a:t>
            </a:r>
            <a:endParaRPr lang="en-US"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rtl="1" fontAlgn="base">
              <a:spcAft>
                <a:spcPct val="0"/>
              </a:spcAft>
            </a:pPr>
            <a:r>
              <a:rPr lang="fa-IR" sz="2800" dirty="0" smtClean="0">
                <a:solidFill>
                  <a:srgbClr val="00B050"/>
                </a:solidFill>
                <a:latin typeface="Times New Roman" pitchFamily="18" charset="0"/>
                <a:ea typeface="Times New Roman" pitchFamily="18" charset="0"/>
                <a:cs typeface="B Nazanin" pitchFamily="2" charset="-78"/>
              </a:rPr>
              <a:t>ضریب شکست و مقادیر وابسته در الیاف سلولزی</a:t>
            </a:r>
            <a:endParaRPr lang="en-GB" sz="2800" dirty="0">
              <a:solidFill>
                <a:srgbClr val="00B050"/>
              </a:solidFill>
            </a:endParaRPr>
          </a:p>
        </p:txBody>
      </p:sp>
      <p:sp>
        <p:nvSpPr>
          <p:cNvPr id="4" name="Slide Number Placeholder 3"/>
          <p:cNvSpPr>
            <a:spLocks noGrp="1"/>
          </p:cNvSpPr>
          <p:nvPr>
            <p:ph type="sldNum" sz="quarter" idx="12"/>
          </p:nvPr>
        </p:nvSpPr>
        <p:spPr/>
        <p:txBody>
          <a:bodyPr/>
          <a:lstStyle/>
          <a:p>
            <a:fld id="{1DE3F45B-70EA-441C-8941-6B95EB193465}" type="slidenum">
              <a:rPr lang="en-US" altLang="en-US" smtClean="0"/>
              <a:pPr/>
              <a:t>19</a:t>
            </a:fld>
            <a:endParaRPr lang="en-US" altLang="en-US"/>
          </a:p>
        </p:txBody>
      </p:sp>
      <p:graphicFrame>
        <p:nvGraphicFramePr>
          <p:cNvPr id="5" name="Table 4"/>
          <p:cNvGraphicFramePr>
            <a:graphicFrameLocks noGrp="1"/>
          </p:cNvGraphicFramePr>
          <p:nvPr/>
        </p:nvGraphicFramePr>
        <p:xfrm>
          <a:off x="2438400" y="2438400"/>
          <a:ext cx="4484370" cy="3435096"/>
        </p:xfrm>
        <a:graphic>
          <a:graphicData uri="http://schemas.openxmlformats.org/drawingml/2006/table">
            <a:tbl>
              <a:tblPr rtl="1"/>
              <a:tblGrid>
                <a:gridCol w="632460"/>
                <a:gridCol w="538480"/>
                <a:gridCol w="539750"/>
                <a:gridCol w="629920"/>
                <a:gridCol w="540385"/>
                <a:gridCol w="507365"/>
                <a:gridCol w="1096010"/>
              </a:tblGrid>
              <a:tr h="75565">
                <a:tc>
                  <a:txBody>
                    <a:bodyPr/>
                    <a:lstStyle/>
                    <a:p>
                      <a:pPr algn="just" rtl="1">
                        <a:lnSpc>
                          <a:spcPct val="115000"/>
                        </a:lnSpc>
                        <a:spcAft>
                          <a:spcPts val="0"/>
                        </a:spcAft>
                      </a:pPr>
                      <a:r>
                        <a:rPr lang="en-US" sz="1400">
                          <a:latin typeface="Times New Roman"/>
                          <a:ea typeface="Times New Roman"/>
                          <a:cs typeface="B Nazanin"/>
                        </a:rPr>
                        <a:t>n</a:t>
                      </a:r>
                      <a:r>
                        <a:rPr lang="en-US" sz="1400" baseline="-25000">
                          <a:latin typeface="Times New Roman"/>
                          <a:ea typeface="Times New Roman"/>
                          <a:cs typeface="B Nazanin"/>
                        </a:rPr>
                        <a:t>iso</a:t>
                      </a:r>
                      <a:endParaRPr lang="en-GB" sz="1100">
                        <a:latin typeface="Calibri"/>
                        <a:ea typeface="Times New Roman"/>
                        <a:cs typeface="Arial"/>
                      </a:endParaRPr>
                    </a:p>
                  </a:txBody>
                  <a:tcPr marL="68580" marR="68580" marT="0" marB="0">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400" i="1">
                          <a:latin typeface="Calibri"/>
                          <a:ea typeface="Times New Roman"/>
                          <a:cs typeface="Times New Roman"/>
                        </a:rPr>
                        <a:t>Ф</a:t>
                      </a:r>
                      <a:endParaRPr lang="en-GB" sz="1100">
                        <a:latin typeface="Calibri"/>
                        <a:ea typeface="Times New Roman"/>
                        <a:cs typeface="Arial"/>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400" i="1">
                          <a:latin typeface="Times New Roman"/>
                          <a:ea typeface="Times New Roman"/>
                          <a:cs typeface="B Nazanin"/>
                        </a:rPr>
                        <a:t>f</a:t>
                      </a:r>
                      <a:endParaRPr lang="en-GB" sz="1100">
                        <a:latin typeface="Calibri"/>
                        <a:ea typeface="Times New Roman"/>
                        <a:cs typeface="Arial"/>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400">
                          <a:latin typeface="Times New Roman"/>
                          <a:ea typeface="Times New Roman"/>
                          <a:cs typeface="B Nazanin"/>
                        </a:rPr>
                        <a:t>n</a:t>
                      </a:r>
                      <a:r>
                        <a:rPr lang="en-US" sz="1400" baseline="-25000">
                          <a:latin typeface="Times New Roman"/>
                          <a:ea typeface="Times New Roman"/>
                          <a:cs typeface="Arial"/>
                        </a:rPr>
                        <a:t>║</a:t>
                      </a:r>
                      <a:r>
                        <a:rPr lang="en-US" sz="1400">
                          <a:latin typeface="Times New Roman"/>
                          <a:ea typeface="Times New Roman"/>
                          <a:cs typeface="B Nazanin"/>
                        </a:rPr>
                        <a:t>-n</a:t>
                      </a:r>
                      <a:r>
                        <a:rPr lang="en-US" sz="1400" baseline="-25000">
                          <a:latin typeface="Times New Roman"/>
                          <a:ea typeface="Times New Roman"/>
                          <a:cs typeface="Arial"/>
                        </a:rPr>
                        <a:t>┴</a:t>
                      </a:r>
                      <a:endParaRPr lang="en-GB" sz="1100">
                        <a:latin typeface="Calibri"/>
                        <a:ea typeface="Times New Roman"/>
                        <a:cs typeface="Arial"/>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400">
                          <a:latin typeface="Times New Roman"/>
                          <a:ea typeface="Times New Roman"/>
                          <a:cs typeface="B Nazanin"/>
                        </a:rPr>
                        <a:t>n</a:t>
                      </a:r>
                      <a:r>
                        <a:rPr lang="en-US" sz="1400" baseline="-25000">
                          <a:latin typeface="Times New Roman"/>
                          <a:ea typeface="Times New Roman"/>
                          <a:cs typeface="Arial"/>
                        </a:rPr>
                        <a:t>┴</a:t>
                      </a:r>
                      <a:endParaRPr lang="en-GB" sz="1100">
                        <a:latin typeface="Calibri"/>
                        <a:ea typeface="Times New Roman"/>
                        <a:cs typeface="Arial"/>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400">
                          <a:latin typeface="Times New Roman"/>
                          <a:ea typeface="Times New Roman"/>
                          <a:cs typeface="B Nazanin"/>
                        </a:rPr>
                        <a:t>n</a:t>
                      </a:r>
                      <a:r>
                        <a:rPr lang="en-US" sz="1400" baseline="-25000">
                          <a:latin typeface="Times New Roman"/>
                          <a:ea typeface="Times New Roman"/>
                          <a:cs typeface="Arial"/>
                        </a:rPr>
                        <a:t>║</a:t>
                      </a:r>
                      <a:endParaRPr lang="en-GB" sz="1100">
                        <a:latin typeface="Calibri"/>
                        <a:ea typeface="Times New Roman"/>
                        <a:cs typeface="Arial"/>
                      </a:endParaRPr>
                    </a:p>
                  </a:txBody>
                  <a:tcPr marL="68580" marR="68580" marT="0" marB="0">
                    <a:lnL>
                      <a:noFill/>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400">
                          <a:latin typeface="Times New Roman"/>
                          <a:ea typeface="Times New Roman"/>
                          <a:cs typeface="B Nazanin"/>
                        </a:rPr>
                        <a:t>Fibre</a:t>
                      </a:r>
                      <a:endParaRPr lang="en-GB" sz="11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78105">
                <a:tc>
                  <a:txBody>
                    <a:bodyPr/>
                    <a:lstStyle/>
                    <a:p>
                      <a:pPr algn="just" rtl="1">
                        <a:lnSpc>
                          <a:spcPct val="115000"/>
                        </a:lnSpc>
                        <a:spcAft>
                          <a:spcPts val="0"/>
                        </a:spcAft>
                      </a:pPr>
                      <a:r>
                        <a:rPr lang="fa-IR" sz="1400">
                          <a:latin typeface="Times New Roman"/>
                          <a:ea typeface="Times New Roman"/>
                          <a:cs typeface="B Nazanin"/>
                        </a:rPr>
                        <a:t>542/1</a:t>
                      </a:r>
                      <a:endParaRPr lang="en-GB" sz="1100">
                        <a:latin typeface="Calibri"/>
                        <a:ea typeface="Times New Roman"/>
                        <a:cs typeface="Arial"/>
                      </a:endParaRPr>
                    </a:p>
                  </a:txBody>
                  <a:tcPr marL="68580" marR="68580" marT="0" marB="0">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tcPr>
                </a:tc>
                <a:tc>
                  <a:txBody>
                    <a:bodyPr/>
                    <a:lstStyle/>
                    <a:p>
                      <a:pPr algn="just" rtl="1">
                        <a:lnSpc>
                          <a:spcPct val="115000"/>
                        </a:lnSpc>
                        <a:spcAft>
                          <a:spcPts val="0"/>
                        </a:spcAft>
                      </a:pPr>
                      <a:r>
                        <a:rPr lang="fa-IR" sz="1400">
                          <a:latin typeface="Times New Roman"/>
                          <a:ea typeface="Times New Roman"/>
                          <a:cs typeface="B Nazanin"/>
                        </a:rPr>
                        <a:t>8</a:t>
                      </a:r>
                      <a:endParaRPr lang="en-GB" sz="1100">
                        <a:latin typeface="Calibri"/>
                        <a:ea typeface="Times New Roman"/>
                        <a:cs typeface="Arial"/>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tcPr>
                </a:tc>
                <a:tc>
                  <a:txBody>
                    <a:bodyPr/>
                    <a:lstStyle/>
                    <a:p>
                      <a:pPr algn="just" rtl="1">
                        <a:lnSpc>
                          <a:spcPct val="115000"/>
                        </a:lnSpc>
                        <a:spcAft>
                          <a:spcPts val="0"/>
                        </a:spcAft>
                      </a:pPr>
                      <a:r>
                        <a:rPr lang="fa-IR" sz="1400">
                          <a:latin typeface="Times New Roman"/>
                          <a:ea typeface="Times New Roman"/>
                          <a:cs typeface="B Nazanin"/>
                        </a:rPr>
                        <a:t>97/0</a:t>
                      </a:r>
                      <a:endParaRPr lang="en-GB" sz="1100">
                        <a:latin typeface="Calibri"/>
                        <a:ea typeface="Times New Roman"/>
                        <a:cs typeface="Arial"/>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tcPr>
                </a:tc>
                <a:tc>
                  <a:txBody>
                    <a:bodyPr/>
                    <a:lstStyle/>
                    <a:p>
                      <a:pPr algn="just" rtl="1">
                        <a:lnSpc>
                          <a:spcPct val="115000"/>
                        </a:lnSpc>
                        <a:spcAft>
                          <a:spcPts val="0"/>
                        </a:spcAft>
                      </a:pPr>
                      <a:r>
                        <a:rPr lang="fa-IR" sz="1400">
                          <a:latin typeface="Times New Roman"/>
                          <a:ea typeface="Times New Roman"/>
                          <a:cs typeface="B Nazanin"/>
                        </a:rPr>
                        <a:t>069/0</a:t>
                      </a:r>
                      <a:endParaRPr lang="en-GB" sz="1100">
                        <a:latin typeface="Calibri"/>
                        <a:ea typeface="Times New Roman"/>
                        <a:cs typeface="Arial"/>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tcPr>
                </a:tc>
                <a:tc>
                  <a:txBody>
                    <a:bodyPr/>
                    <a:lstStyle/>
                    <a:p>
                      <a:pPr algn="just" rtl="1">
                        <a:lnSpc>
                          <a:spcPct val="115000"/>
                        </a:lnSpc>
                        <a:spcAft>
                          <a:spcPts val="0"/>
                        </a:spcAft>
                      </a:pPr>
                      <a:r>
                        <a:rPr lang="fa-IR" sz="1400">
                          <a:latin typeface="Times New Roman"/>
                          <a:ea typeface="Times New Roman"/>
                          <a:cs typeface="B Nazanin"/>
                        </a:rPr>
                        <a:t>519/1</a:t>
                      </a:r>
                      <a:endParaRPr lang="en-GB" sz="1100">
                        <a:latin typeface="Calibri"/>
                        <a:ea typeface="Times New Roman"/>
                        <a:cs typeface="Arial"/>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tcPr>
                </a:tc>
                <a:tc>
                  <a:txBody>
                    <a:bodyPr/>
                    <a:lstStyle/>
                    <a:p>
                      <a:pPr algn="just" rtl="1">
                        <a:lnSpc>
                          <a:spcPct val="115000"/>
                        </a:lnSpc>
                        <a:spcAft>
                          <a:spcPts val="0"/>
                        </a:spcAft>
                      </a:pPr>
                      <a:r>
                        <a:rPr lang="fa-IR" sz="1400">
                          <a:latin typeface="Times New Roman"/>
                          <a:ea typeface="Times New Roman"/>
                          <a:cs typeface="B Nazanin"/>
                        </a:rPr>
                        <a:t>588/1</a:t>
                      </a:r>
                      <a:endParaRPr lang="en-GB" sz="1100">
                        <a:latin typeface="Calibri"/>
                        <a:ea typeface="Times New Roman"/>
                        <a:cs typeface="Arial"/>
                      </a:endParaRPr>
                    </a:p>
                  </a:txBody>
                  <a:tcPr marL="68580" marR="68580" marT="0" marB="0">
                    <a:lnL>
                      <a:noFill/>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pPr algn="just" rtl="1">
                        <a:lnSpc>
                          <a:spcPct val="115000"/>
                        </a:lnSpc>
                        <a:spcAft>
                          <a:spcPts val="0"/>
                        </a:spcAft>
                      </a:pPr>
                      <a:r>
                        <a:rPr lang="en-US" sz="1400" i="1">
                          <a:latin typeface="Times New Roman"/>
                          <a:ea typeface="Times New Roman"/>
                          <a:cs typeface="B Nazanin"/>
                        </a:rPr>
                        <a:t>Ramie</a:t>
                      </a:r>
                      <a:endParaRPr lang="en-GB" sz="11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r>
              <a:tr h="75565">
                <a:tc>
                  <a:txBody>
                    <a:bodyPr/>
                    <a:lstStyle/>
                    <a:p>
                      <a:pPr algn="just" rtl="1">
                        <a:lnSpc>
                          <a:spcPct val="115000"/>
                        </a:lnSpc>
                        <a:spcAft>
                          <a:spcPts val="0"/>
                        </a:spcAft>
                      </a:pPr>
                      <a:endParaRPr lang="fa-IR" sz="1400">
                        <a:latin typeface="Times New Roman"/>
                        <a:ea typeface="Times New Roman"/>
                        <a:cs typeface="B Nazanin"/>
                      </a:endParaRPr>
                    </a:p>
                  </a:txBody>
                  <a:tcPr marL="68580" marR="68580" marT="0" marB="0">
                    <a:lnL w="28575" cap="flat" cmpd="sng" algn="ctr">
                      <a:solidFill>
                        <a:srgbClr val="000000"/>
                      </a:solidFill>
                      <a:prstDash val="solid"/>
                      <a:round/>
                      <a:headEnd type="none" w="med" len="med"/>
                      <a:tailEnd type="none" w="med" len="med"/>
                    </a:lnL>
                    <a:lnR>
                      <a:noFill/>
                    </a:lnR>
                    <a:lnT>
                      <a:noFill/>
                    </a:lnT>
                    <a:lnB>
                      <a:noFill/>
                    </a:lnB>
                  </a:tcPr>
                </a:tc>
                <a:tc>
                  <a:txBody>
                    <a:bodyPr/>
                    <a:lstStyle/>
                    <a:p>
                      <a:pPr algn="just" rtl="1">
                        <a:lnSpc>
                          <a:spcPct val="115000"/>
                        </a:lnSpc>
                        <a:spcAft>
                          <a:spcPts val="0"/>
                        </a:spcAft>
                      </a:pPr>
                      <a:endParaRPr lang="fa-IR" sz="1400">
                        <a:latin typeface="Times New Roman"/>
                        <a:ea typeface="Times New Roman"/>
                        <a:cs typeface="B Nazanin"/>
                      </a:endParaRPr>
                    </a:p>
                  </a:txBody>
                  <a:tcPr marL="68580" marR="68580" marT="0" marB="0">
                    <a:lnL>
                      <a:noFill/>
                    </a:lnL>
                    <a:lnR>
                      <a:noFill/>
                    </a:lnR>
                    <a:lnT>
                      <a:noFill/>
                    </a:lnT>
                    <a:lnB>
                      <a:noFill/>
                    </a:lnB>
                  </a:tcPr>
                </a:tc>
                <a:tc>
                  <a:txBody>
                    <a:bodyPr/>
                    <a:lstStyle/>
                    <a:p>
                      <a:pPr algn="just" rtl="1">
                        <a:lnSpc>
                          <a:spcPct val="115000"/>
                        </a:lnSpc>
                        <a:spcAft>
                          <a:spcPts val="0"/>
                        </a:spcAft>
                      </a:pPr>
                      <a:endParaRPr lang="fa-IR" sz="1400">
                        <a:latin typeface="Times New Roman"/>
                        <a:ea typeface="Times New Roman"/>
                        <a:cs typeface="B Nazanin"/>
                      </a:endParaRPr>
                    </a:p>
                  </a:txBody>
                  <a:tcPr marL="68580" marR="68580" marT="0" marB="0">
                    <a:lnL>
                      <a:noFill/>
                    </a:lnL>
                    <a:lnR>
                      <a:noFill/>
                    </a:lnR>
                    <a:lnT>
                      <a:noFill/>
                    </a:lnT>
                    <a:lnB>
                      <a:noFill/>
                    </a:lnB>
                  </a:tcPr>
                </a:tc>
                <a:tc>
                  <a:txBody>
                    <a:bodyPr/>
                    <a:lstStyle/>
                    <a:p>
                      <a:pPr algn="just" rtl="1">
                        <a:lnSpc>
                          <a:spcPct val="115000"/>
                        </a:lnSpc>
                        <a:spcAft>
                          <a:spcPts val="0"/>
                        </a:spcAft>
                      </a:pPr>
                      <a:endParaRPr lang="fa-IR" sz="1400">
                        <a:latin typeface="Times New Roman"/>
                        <a:ea typeface="Times New Roman"/>
                        <a:cs typeface="B Nazanin"/>
                      </a:endParaRPr>
                    </a:p>
                  </a:txBody>
                  <a:tcPr marL="68580" marR="68580" marT="0" marB="0">
                    <a:lnL>
                      <a:noFill/>
                    </a:lnL>
                    <a:lnR>
                      <a:noFill/>
                    </a:lnR>
                    <a:lnT>
                      <a:noFill/>
                    </a:lnT>
                    <a:lnB>
                      <a:noFill/>
                    </a:lnB>
                  </a:tcPr>
                </a:tc>
                <a:tc>
                  <a:txBody>
                    <a:bodyPr/>
                    <a:lstStyle/>
                    <a:p>
                      <a:pPr algn="just" rtl="1">
                        <a:lnSpc>
                          <a:spcPct val="115000"/>
                        </a:lnSpc>
                        <a:spcAft>
                          <a:spcPts val="0"/>
                        </a:spcAft>
                      </a:pPr>
                      <a:endParaRPr lang="fa-IR" sz="1400">
                        <a:latin typeface="Times New Roman"/>
                        <a:ea typeface="Times New Roman"/>
                        <a:cs typeface="B Nazanin"/>
                      </a:endParaRPr>
                    </a:p>
                  </a:txBody>
                  <a:tcPr marL="68580" marR="68580" marT="0" marB="0">
                    <a:lnL>
                      <a:noFill/>
                    </a:lnL>
                    <a:lnR>
                      <a:noFill/>
                    </a:lnR>
                    <a:lnT>
                      <a:noFill/>
                    </a:lnT>
                    <a:lnB>
                      <a:noFill/>
                    </a:lnB>
                  </a:tcPr>
                </a:tc>
                <a:tc>
                  <a:txBody>
                    <a:bodyPr/>
                    <a:lstStyle/>
                    <a:p>
                      <a:pPr algn="just" rtl="1">
                        <a:lnSpc>
                          <a:spcPct val="115000"/>
                        </a:lnSpc>
                        <a:spcAft>
                          <a:spcPts val="0"/>
                        </a:spcAft>
                      </a:pPr>
                      <a:endParaRPr lang="en-GB" sz="1100">
                        <a:latin typeface="Calibri"/>
                        <a:ea typeface="Times New Roman"/>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rtl="1">
                        <a:lnSpc>
                          <a:spcPct val="115000"/>
                        </a:lnSpc>
                        <a:spcAft>
                          <a:spcPts val="0"/>
                        </a:spcAft>
                      </a:pPr>
                      <a:r>
                        <a:rPr lang="en-US" sz="1400">
                          <a:latin typeface="Times New Roman"/>
                          <a:ea typeface="Times New Roman"/>
                          <a:cs typeface="B Nazanin"/>
                        </a:rPr>
                        <a:t>Viscose rayon</a:t>
                      </a:r>
                      <a:endParaRPr lang="en-GB" sz="11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tcPr>
                </a:tc>
              </a:tr>
              <a:tr h="75565">
                <a:tc>
                  <a:txBody>
                    <a:bodyPr/>
                    <a:lstStyle/>
                    <a:p>
                      <a:pPr algn="just" rtl="1">
                        <a:lnSpc>
                          <a:spcPct val="115000"/>
                        </a:lnSpc>
                        <a:spcAft>
                          <a:spcPts val="0"/>
                        </a:spcAft>
                      </a:pPr>
                      <a:r>
                        <a:rPr lang="fa-IR" sz="1400">
                          <a:latin typeface="Times New Roman"/>
                          <a:ea typeface="Times New Roman"/>
                          <a:cs typeface="B Nazanin"/>
                        </a:rPr>
                        <a:t>542/1</a:t>
                      </a:r>
                      <a:endParaRPr lang="en-GB" sz="1100">
                        <a:latin typeface="Calibri"/>
                        <a:ea typeface="Times New Roman"/>
                        <a:cs typeface="Arial"/>
                      </a:endParaRPr>
                    </a:p>
                  </a:txBody>
                  <a:tcPr marL="68580" marR="68580" marT="0" marB="0">
                    <a:lnL w="28575" cap="flat" cmpd="sng" algn="ctr">
                      <a:solidFill>
                        <a:srgbClr val="000000"/>
                      </a:solidFill>
                      <a:prstDash val="solid"/>
                      <a:round/>
                      <a:headEnd type="none" w="med" len="med"/>
                      <a:tailEnd type="none" w="med" len="med"/>
                    </a:lnL>
                    <a:lnR>
                      <a:noFill/>
                    </a:lnR>
                    <a:lnT>
                      <a:noFill/>
                    </a:lnT>
                    <a:lnB>
                      <a:noFill/>
                    </a:lnB>
                  </a:tcPr>
                </a:tc>
                <a:tc>
                  <a:txBody>
                    <a:bodyPr/>
                    <a:lstStyle/>
                    <a:p>
                      <a:pPr algn="just" rtl="1">
                        <a:lnSpc>
                          <a:spcPct val="115000"/>
                        </a:lnSpc>
                        <a:spcAft>
                          <a:spcPts val="0"/>
                        </a:spcAft>
                      </a:pPr>
                      <a:r>
                        <a:rPr lang="fa-IR" sz="1400">
                          <a:latin typeface="Times New Roman"/>
                          <a:ea typeface="Times New Roman"/>
                          <a:cs typeface="B Nazanin"/>
                        </a:rPr>
                        <a:t>34</a:t>
                      </a:r>
                      <a:endParaRPr lang="en-GB" sz="1100">
                        <a:latin typeface="Calibri"/>
                        <a:ea typeface="Times New Roman"/>
                        <a:cs typeface="Arial"/>
                      </a:endParaRPr>
                    </a:p>
                  </a:txBody>
                  <a:tcPr marL="68580" marR="68580" marT="0" marB="0">
                    <a:lnL>
                      <a:noFill/>
                    </a:lnL>
                    <a:lnR>
                      <a:noFill/>
                    </a:lnR>
                    <a:lnT>
                      <a:noFill/>
                    </a:lnT>
                    <a:lnB>
                      <a:noFill/>
                    </a:lnB>
                  </a:tcPr>
                </a:tc>
                <a:tc>
                  <a:txBody>
                    <a:bodyPr/>
                    <a:lstStyle/>
                    <a:p>
                      <a:pPr algn="just" rtl="1">
                        <a:lnSpc>
                          <a:spcPct val="115000"/>
                        </a:lnSpc>
                        <a:spcAft>
                          <a:spcPts val="0"/>
                        </a:spcAft>
                      </a:pPr>
                      <a:r>
                        <a:rPr lang="fa-IR" sz="1400">
                          <a:latin typeface="Times New Roman"/>
                          <a:ea typeface="Times New Roman"/>
                          <a:cs typeface="B Nazanin"/>
                        </a:rPr>
                        <a:t>53/0</a:t>
                      </a:r>
                      <a:endParaRPr lang="en-GB" sz="1100">
                        <a:latin typeface="Calibri"/>
                        <a:ea typeface="Times New Roman"/>
                        <a:cs typeface="Arial"/>
                      </a:endParaRPr>
                    </a:p>
                  </a:txBody>
                  <a:tcPr marL="68580" marR="68580" marT="0" marB="0">
                    <a:lnL>
                      <a:noFill/>
                    </a:lnL>
                    <a:lnR>
                      <a:noFill/>
                    </a:lnR>
                    <a:lnT>
                      <a:noFill/>
                    </a:lnT>
                    <a:lnB>
                      <a:noFill/>
                    </a:lnB>
                  </a:tcPr>
                </a:tc>
                <a:tc>
                  <a:txBody>
                    <a:bodyPr/>
                    <a:lstStyle/>
                    <a:p>
                      <a:pPr algn="just" rtl="1">
                        <a:lnSpc>
                          <a:spcPct val="115000"/>
                        </a:lnSpc>
                        <a:spcAft>
                          <a:spcPts val="0"/>
                        </a:spcAft>
                      </a:pPr>
                      <a:r>
                        <a:rPr lang="fa-IR" sz="1400">
                          <a:latin typeface="Times New Roman"/>
                          <a:ea typeface="Times New Roman"/>
                          <a:cs typeface="B Nazanin"/>
                        </a:rPr>
                        <a:t>027/0</a:t>
                      </a:r>
                      <a:endParaRPr lang="en-GB" sz="1100">
                        <a:latin typeface="Calibri"/>
                        <a:ea typeface="Times New Roman"/>
                        <a:cs typeface="Arial"/>
                      </a:endParaRPr>
                    </a:p>
                  </a:txBody>
                  <a:tcPr marL="68580" marR="68580" marT="0" marB="0">
                    <a:lnL>
                      <a:noFill/>
                    </a:lnL>
                    <a:lnR>
                      <a:noFill/>
                    </a:lnR>
                    <a:lnT>
                      <a:noFill/>
                    </a:lnT>
                    <a:lnB>
                      <a:noFill/>
                    </a:lnB>
                  </a:tcPr>
                </a:tc>
                <a:tc>
                  <a:txBody>
                    <a:bodyPr/>
                    <a:lstStyle/>
                    <a:p>
                      <a:pPr algn="just" rtl="1">
                        <a:lnSpc>
                          <a:spcPct val="115000"/>
                        </a:lnSpc>
                        <a:spcAft>
                          <a:spcPts val="0"/>
                        </a:spcAft>
                      </a:pPr>
                      <a:r>
                        <a:rPr lang="fa-IR" sz="1400">
                          <a:latin typeface="Times New Roman"/>
                          <a:ea typeface="Times New Roman"/>
                          <a:cs typeface="B Nazanin"/>
                        </a:rPr>
                        <a:t>533/1</a:t>
                      </a:r>
                      <a:endParaRPr lang="en-GB" sz="1100">
                        <a:latin typeface="Calibri"/>
                        <a:ea typeface="Times New Roman"/>
                        <a:cs typeface="Arial"/>
                      </a:endParaRPr>
                    </a:p>
                  </a:txBody>
                  <a:tcPr marL="68580" marR="68580" marT="0" marB="0">
                    <a:lnL>
                      <a:noFill/>
                    </a:lnL>
                    <a:lnR>
                      <a:noFill/>
                    </a:lnR>
                    <a:lnT>
                      <a:noFill/>
                    </a:lnT>
                    <a:lnB>
                      <a:noFill/>
                    </a:lnB>
                  </a:tcPr>
                </a:tc>
                <a:tc>
                  <a:txBody>
                    <a:bodyPr/>
                    <a:lstStyle/>
                    <a:p>
                      <a:pPr algn="just" rtl="1">
                        <a:lnSpc>
                          <a:spcPct val="115000"/>
                        </a:lnSpc>
                        <a:spcAft>
                          <a:spcPts val="0"/>
                        </a:spcAft>
                      </a:pPr>
                      <a:r>
                        <a:rPr lang="fa-IR" sz="1400">
                          <a:latin typeface="Times New Roman"/>
                          <a:ea typeface="Times New Roman"/>
                          <a:cs typeface="B Nazanin"/>
                        </a:rPr>
                        <a:t>560/1</a:t>
                      </a:r>
                      <a:endParaRPr lang="en-GB" sz="1100">
                        <a:latin typeface="Calibri"/>
                        <a:ea typeface="Times New Roman"/>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rtl="1">
                        <a:lnSpc>
                          <a:spcPct val="115000"/>
                        </a:lnSpc>
                        <a:spcAft>
                          <a:spcPts val="0"/>
                        </a:spcAft>
                      </a:pPr>
                      <a:r>
                        <a:rPr lang="en-US" sz="1400">
                          <a:latin typeface="Times New Roman"/>
                          <a:ea typeface="Times New Roman"/>
                          <a:cs typeface="B Nazanin"/>
                        </a:rPr>
                        <a:t>10% stretch</a:t>
                      </a:r>
                      <a:endParaRPr lang="en-GB" sz="11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tcPr>
                </a:tc>
              </a:tr>
              <a:tr h="75565">
                <a:tc>
                  <a:txBody>
                    <a:bodyPr/>
                    <a:lstStyle/>
                    <a:p>
                      <a:pPr algn="just" rtl="1">
                        <a:lnSpc>
                          <a:spcPct val="115000"/>
                        </a:lnSpc>
                        <a:spcAft>
                          <a:spcPts val="0"/>
                        </a:spcAft>
                      </a:pPr>
                      <a:r>
                        <a:rPr lang="fa-IR" sz="1400">
                          <a:latin typeface="Times New Roman"/>
                          <a:ea typeface="Times New Roman"/>
                          <a:cs typeface="B Nazanin"/>
                        </a:rPr>
                        <a:t>543/1</a:t>
                      </a:r>
                      <a:endParaRPr lang="en-GB" sz="1100">
                        <a:latin typeface="Calibri"/>
                        <a:ea typeface="Times New Roman"/>
                        <a:cs typeface="Arial"/>
                      </a:endParaRPr>
                    </a:p>
                  </a:txBody>
                  <a:tcPr marL="68580" marR="68580" marT="0" marB="0">
                    <a:lnL w="28575" cap="flat" cmpd="sng" algn="ctr">
                      <a:solidFill>
                        <a:srgbClr val="000000"/>
                      </a:solidFill>
                      <a:prstDash val="solid"/>
                      <a:round/>
                      <a:headEnd type="none" w="med" len="med"/>
                      <a:tailEnd type="none" w="med" len="med"/>
                    </a:lnL>
                    <a:lnR>
                      <a:noFill/>
                    </a:lnR>
                    <a:lnT>
                      <a:noFill/>
                    </a:lnT>
                    <a:lnB>
                      <a:noFill/>
                    </a:lnB>
                  </a:tcPr>
                </a:tc>
                <a:tc>
                  <a:txBody>
                    <a:bodyPr/>
                    <a:lstStyle/>
                    <a:p>
                      <a:pPr algn="just" rtl="1">
                        <a:lnSpc>
                          <a:spcPct val="115000"/>
                        </a:lnSpc>
                        <a:spcAft>
                          <a:spcPts val="0"/>
                        </a:spcAft>
                      </a:pPr>
                      <a:r>
                        <a:rPr lang="fa-IR" sz="1400">
                          <a:latin typeface="Times New Roman"/>
                          <a:ea typeface="Times New Roman"/>
                          <a:cs typeface="B Nazanin"/>
                        </a:rPr>
                        <a:t>25</a:t>
                      </a:r>
                      <a:endParaRPr lang="en-GB" sz="1100">
                        <a:latin typeface="Calibri"/>
                        <a:ea typeface="Times New Roman"/>
                        <a:cs typeface="Arial"/>
                      </a:endParaRPr>
                    </a:p>
                  </a:txBody>
                  <a:tcPr marL="68580" marR="68580" marT="0" marB="0">
                    <a:lnL>
                      <a:noFill/>
                    </a:lnL>
                    <a:lnR>
                      <a:noFill/>
                    </a:lnR>
                    <a:lnT>
                      <a:noFill/>
                    </a:lnT>
                    <a:lnB>
                      <a:noFill/>
                    </a:lnB>
                  </a:tcPr>
                </a:tc>
                <a:tc>
                  <a:txBody>
                    <a:bodyPr/>
                    <a:lstStyle/>
                    <a:p>
                      <a:pPr algn="just" rtl="1">
                        <a:lnSpc>
                          <a:spcPct val="115000"/>
                        </a:lnSpc>
                        <a:spcAft>
                          <a:spcPts val="0"/>
                        </a:spcAft>
                      </a:pPr>
                      <a:r>
                        <a:rPr lang="fa-IR" sz="1400">
                          <a:latin typeface="Times New Roman"/>
                          <a:ea typeface="Times New Roman"/>
                          <a:cs typeface="B Nazanin"/>
                        </a:rPr>
                        <a:t>74/0</a:t>
                      </a:r>
                      <a:endParaRPr lang="en-GB" sz="1100">
                        <a:latin typeface="Calibri"/>
                        <a:ea typeface="Times New Roman"/>
                        <a:cs typeface="Arial"/>
                      </a:endParaRPr>
                    </a:p>
                  </a:txBody>
                  <a:tcPr marL="68580" marR="68580" marT="0" marB="0">
                    <a:lnL>
                      <a:noFill/>
                    </a:lnL>
                    <a:lnR>
                      <a:noFill/>
                    </a:lnR>
                    <a:lnT>
                      <a:noFill/>
                    </a:lnT>
                    <a:lnB>
                      <a:noFill/>
                    </a:lnB>
                  </a:tcPr>
                </a:tc>
                <a:tc>
                  <a:txBody>
                    <a:bodyPr/>
                    <a:lstStyle/>
                    <a:p>
                      <a:pPr algn="just" rtl="1">
                        <a:lnSpc>
                          <a:spcPct val="115000"/>
                        </a:lnSpc>
                        <a:spcAft>
                          <a:spcPts val="0"/>
                        </a:spcAft>
                      </a:pPr>
                      <a:r>
                        <a:rPr lang="fa-IR" sz="1400">
                          <a:latin typeface="Times New Roman"/>
                          <a:ea typeface="Times New Roman"/>
                          <a:cs typeface="B Nazanin"/>
                        </a:rPr>
                        <a:t>037/0</a:t>
                      </a:r>
                      <a:endParaRPr lang="en-GB" sz="1100">
                        <a:latin typeface="Calibri"/>
                        <a:ea typeface="Times New Roman"/>
                        <a:cs typeface="Arial"/>
                      </a:endParaRPr>
                    </a:p>
                  </a:txBody>
                  <a:tcPr marL="68580" marR="68580" marT="0" marB="0">
                    <a:lnL>
                      <a:noFill/>
                    </a:lnL>
                    <a:lnR>
                      <a:noFill/>
                    </a:lnR>
                    <a:lnT>
                      <a:noFill/>
                    </a:lnT>
                    <a:lnB>
                      <a:noFill/>
                    </a:lnB>
                  </a:tcPr>
                </a:tc>
                <a:tc>
                  <a:txBody>
                    <a:bodyPr/>
                    <a:lstStyle/>
                    <a:p>
                      <a:pPr algn="just" rtl="1">
                        <a:lnSpc>
                          <a:spcPct val="115000"/>
                        </a:lnSpc>
                        <a:spcAft>
                          <a:spcPts val="0"/>
                        </a:spcAft>
                      </a:pPr>
                      <a:r>
                        <a:rPr lang="fa-IR" sz="1400">
                          <a:latin typeface="Times New Roman"/>
                          <a:ea typeface="Times New Roman"/>
                          <a:cs typeface="B Nazanin"/>
                        </a:rPr>
                        <a:t>531/1</a:t>
                      </a:r>
                      <a:endParaRPr lang="en-GB" sz="1100">
                        <a:latin typeface="Calibri"/>
                        <a:ea typeface="Times New Roman"/>
                        <a:cs typeface="Arial"/>
                      </a:endParaRPr>
                    </a:p>
                  </a:txBody>
                  <a:tcPr marL="68580" marR="68580" marT="0" marB="0">
                    <a:lnL>
                      <a:noFill/>
                    </a:lnL>
                    <a:lnR>
                      <a:noFill/>
                    </a:lnR>
                    <a:lnT>
                      <a:noFill/>
                    </a:lnT>
                    <a:lnB>
                      <a:noFill/>
                    </a:lnB>
                  </a:tcPr>
                </a:tc>
                <a:tc>
                  <a:txBody>
                    <a:bodyPr/>
                    <a:lstStyle/>
                    <a:p>
                      <a:pPr algn="just" rtl="1">
                        <a:lnSpc>
                          <a:spcPct val="115000"/>
                        </a:lnSpc>
                        <a:spcAft>
                          <a:spcPts val="0"/>
                        </a:spcAft>
                      </a:pPr>
                      <a:r>
                        <a:rPr lang="fa-IR" sz="1400">
                          <a:latin typeface="Times New Roman"/>
                          <a:ea typeface="Times New Roman"/>
                          <a:cs typeface="B Nazanin"/>
                        </a:rPr>
                        <a:t>568/1</a:t>
                      </a:r>
                      <a:endParaRPr lang="en-GB" sz="1100">
                        <a:latin typeface="Calibri"/>
                        <a:ea typeface="Times New Roman"/>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rtl="1">
                        <a:lnSpc>
                          <a:spcPct val="115000"/>
                        </a:lnSpc>
                        <a:spcAft>
                          <a:spcPts val="0"/>
                        </a:spcAft>
                      </a:pPr>
                      <a:r>
                        <a:rPr lang="en-US" sz="1400">
                          <a:latin typeface="Times New Roman"/>
                          <a:ea typeface="Times New Roman"/>
                          <a:cs typeface="B Nazanin"/>
                        </a:rPr>
                        <a:t>80% stretch</a:t>
                      </a:r>
                      <a:endParaRPr lang="en-GB" sz="11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tcPr>
                </a:tc>
              </a:tr>
              <a:tr h="75565">
                <a:tc>
                  <a:txBody>
                    <a:bodyPr/>
                    <a:lstStyle/>
                    <a:p>
                      <a:pPr algn="just" rtl="1">
                        <a:lnSpc>
                          <a:spcPct val="115000"/>
                        </a:lnSpc>
                        <a:spcAft>
                          <a:spcPts val="0"/>
                        </a:spcAft>
                      </a:pPr>
                      <a:r>
                        <a:rPr lang="fa-IR" sz="1400">
                          <a:latin typeface="Times New Roman"/>
                          <a:ea typeface="Times New Roman"/>
                          <a:cs typeface="B Nazanin"/>
                        </a:rPr>
                        <a:t>542/1</a:t>
                      </a:r>
                      <a:endParaRPr lang="en-GB" sz="1100">
                        <a:latin typeface="Calibri"/>
                        <a:ea typeface="Times New Roman"/>
                        <a:cs typeface="Arial"/>
                      </a:endParaRPr>
                    </a:p>
                  </a:txBody>
                  <a:tcPr marL="68580" marR="68580" marT="0" marB="0">
                    <a:lnL w="28575" cap="flat" cmpd="sng" algn="ctr">
                      <a:solidFill>
                        <a:srgbClr val="000000"/>
                      </a:solidFill>
                      <a:prstDash val="solid"/>
                      <a:round/>
                      <a:headEnd type="none" w="med" len="med"/>
                      <a:tailEnd type="none" w="med" len="med"/>
                    </a:lnL>
                    <a:lnR>
                      <a:noFill/>
                    </a:lnR>
                    <a:lnT>
                      <a:noFill/>
                    </a:lnT>
                    <a:lnB>
                      <a:noFill/>
                    </a:lnB>
                  </a:tcPr>
                </a:tc>
                <a:tc>
                  <a:txBody>
                    <a:bodyPr/>
                    <a:lstStyle/>
                    <a:p>
                      <a:pPr algn="just" rtl="1">
                        <a:lnSpc>
                          <a:spcPct val="115000"/>
                        </a:lnSpc>
                        <a:spcAft>
                          <a:spcPts val="0"/>
                        </a:spcAft>
                      </a:pPr>
                      <a:r>
                        <a:rPr lang="fa-IR" sz="1400">
                          <a:latin typeface="Times New Roman"/>
                          <a:ea typeface="Times New Roman"/>
                          <a:cs typeface="B Nazanin"/>
                        </a:rPr>
                        <a:t>16</a:t>
                      </a:r>
                      <a:endParaRPr lang="en-GB" sz="1100">
                        <a:latin typeface="Calibri"/>
                        <a:ea typeface="Times New Roman"/>
                        <a:cs typeface="Arial"/>
                      </a:endParaRPr>
                    </a:p>
                  </a:txBody>
                  <a:tcPr marL="68580" marR="68580" marT="0" marB="0">
                    <a:lnL>
                      <a:noFill/>
                    </a:lnL>
                    <a:lnR>
                      <a:noFill/>
                    </a:lnR>
                    <a:lnT>
                      <a:noFill/>
                    </a:lnT>
                    <a:lnB>
                      <a:noFill/>
                    </a:lnB>
                  </a:tcPr>
                </a:tc>
                <a:tc>
                  <a:txBody>
                    <a:bodyPr/>
                    <a:lstStyle/>
                    <a:p>
                      <a:pPr algn="just" rtl="1">
                        <a:lnSpc>
                          <a:spcPct val="115000"/>
                        </a:lnSpc>
                        <a:spcAft>
                          <a:spcPts val="0"/>
                        </a:spcAft>
                      </a:pPr>
                      <a:r>
                        <a:rPr lang="fa-IR" sz="1400">
                          <a:latin typeface="Times New Roman"/>
                          <a:ea typeface="Times New Roman"/>
                          <a:cs typeface="B Nazanin"/>
                        </a:rPr>
                        <a:t>88/0</a:t>
                      </a:r>
                      <a:endParaRPr lang="en-GB" sz="1100">
                        <a:latin typeface="Calibri"/>
                        <a:ea typeface="Times New Roman"/>
                        <a:cs typeface="Arial"/>
                      </a:endParaRPr>
                    </a:p>
                  </a:txBody>
                  <a:tcPr marL="68580" marR="68580" marT="0" marB="0">
                    <a:lnL>
                      <a:noFill/>
                    </a:lnL>
                    <a:lnR>
                      <a:noFill/>
                    </a:lnR>
                    <a:lnT>
                      <a:noFill/>
                    </a:lnT>
                    <a:lnB>
                      <a:noFill/>
                    </a:lnB>
                  </a:tcPr>
                </a:tc>
                <a:tc>
                  <a:txBody>
                    <a:bodyPr/>
                    <a:lstStyle/>
                    <a:p>
                      <a:pPr algn="just" rtl="1">
                        <a:lnSpc>
                          <a:spcPct val="115000"/>
                        </a:lnSpc>
                        <a:spcAft>
                          <a:spcPts val="0"/>
                        </a:spcAft>
                      </a:pPr>
                      <a:r>
                        <a:rPr lang="fa-IR" sz="1400">
                          <a:latin typeface="Times New Roman"/>
                          <a:ea typeface="Times New Roman"/>
                          <a:cs typeface="B Nazanin"/>
                        </a:rPr>
                        <a:t>045/0</a:t>
                      </a:r>
                      <a:endParaRPr lang="en-GB" sz="1100">
                        <a:latin typeface="Calibri"/>
                        <a:ea typeface="Times New Roman"/>
                        <a:cs typeface="Arial"/>
                      </a:endParaRPr>
                    </a:p>
                  </a:txBody>
                  <a:tcPr marL="68580" marR="68580" marT="0" marB="0">
                    <a:lnL>
                      <a:noFill/>
                    </a:lnL>
                    <a:lnR>
                      <a:noFill/>
                    </a:lnR>
                    <a:lnT>
                      <a:noFill/>
                    </a:lnT>
                    <a:lnB>
                      <a:noFill/>
                    </a:lnB>
                  </a:tcPr>
                </a:tc>
                <a:tc>
                  <a:txBody>
                    <a:bodyPr/>
                    <a:lstStyle/>
                    <a:p>
                      <a:pPr algn="just" rtl="1">
                        <a:lnSpc>
                          <a:spcPct val="115000"/>
                        </a:lnSpc>
                        <a:spcAft>
                          <a:spcPts val="0"/>
                        </a:spcAft>
                      </a:pPr>
                      <a:r>
                        <a:rPr lang="fa-IR" sz="1400">
                          <a:latin typeface="Times New Roman"/>
                          <a:ea typeface="Times New Roman"/>
                          <a:cs typeface="B Nazanin"/>
                        </a:rPr>
                        <a:t>528/1</a:t>
                      </a:r>
                      <a:endParaRPr lang="en-GB" sz="1100">
                        <a:latin typeface="Calibri"/>
                        <a:ea typeface="Times New Roman"/>
                        <a:cs typeface="Arial"/>
                      </a:endParaRPr>
                    </a:p>
                  </a:txBody>
                  <a:tcPr marL="68580" marR="68580" marT="0" marB="0">
                    <a:lnL>
                      <a:noFill/>
                    </a:lnL>
                    <a:lnR>
                      <a:noFill/>
                    </a:lnR>
                    <a:lnT>
                      <a:noFill/>
                    </a:lnT>
                    <a:lnB>
                      <a:noFill/>
                    </a:lnB>
                  </a:tcPr>
                </a:tc>
                <a:tc>
                  <a:txBody>
                    <a:bodyPr/>
                    <a:lstStyle/>
                    <a:p>
                      <a:pPr algn="just" rtl="1">
                        <a:lnSpc>
                          <a:spcPct val="115000"/>
                        </a:lnSpc>
                        <a:spcAft>
                          <a:spcPts val="0"/>
                        </a:spcAft>
                      </a:pPr>
                      <a:r>
                        <a:rPr lang="fa-IR" sz="1400">
                          <a:latin typeface="Times New Roman"/>
                          <a:ea typeface="Times New Roman"/>
                          <a:cs typeface="B Nazanin"/>
                        </a:rPr>
                        <a:t>573/1</a:t>
                      </a:r>
                      <a:endParaRPr lang="en-GB" sz="1100">
                        <a:latin typeface="Calibri"/>
                        <a:ea typeface="Times New Roman"/>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rtl="0">
                        <a:lnSpc>
                          <a:spcPct val="115000"/>
                        </a:lnSpc>
                        <a:spcAft>
                          <a:spcPts val="0"/>
                        </a:spcAft>
                      </a:pPr>
                      <a:r>
                        <a:rPr lang="en-US" sz="1400">
                          <a:latin typeface="Times New Roman"/>
                          <a:ea typeface="Times New Roman"/>
                          <a:cs typeface="B Nazanin"/>
                        </a:rPr>
                        <a:t>120% stretch</a:t>
                      </a:r>
                      <a:endParaRPr lang="en-GB" sz="11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tcPr>
                </a:tc>
              </a:tr>
              <a:tr h="75565">
                <a:tc>
                  <a:txBody>
                    <a:bodyPr/>
                    <a:lstStyle/>
                    <a:p>
                      <a:pPr algn="just" rtl="1">
                        <a:lnSpc>
                          <a:spcPct val="115000"/>
                        </a:lnSpc>
                        <a:spcAft>
                          <a:spcPts val="0"/>
                        </a:spcAft>
                      </a:pPr>
                      <a:endParaRPr lang="fa-IR" sz="1400">
                        <a:latin typeface="Times New Roman"/>
                        <a:ea typeface="Times New Roman"/>
                        <a:cs typeface="B Nazanin"/>
                      </a:endParaRPr>
                    </a:p>
                  </a:txBody>
                  <a:tcPr marL="68580" marR="68580" marT="0" marB="0">
                    <a:lnL w="28575" cap="flat" cmpd="sng" algn="ctr">
                      <a:solidFill>
                        <a:srgbClr val="000000"/>
                      </a:solidFill>
                      <a:prstDash val="solid"/>
                      <a:round/>
                      <a:headEnd type="none" w="med" len="med"/>
                      <a:tailEnd type="none" w="med" len="med"/>
                    </a:lnL>
                    <a:lnR>
                      <a:noFill/>
                    </a:lnR>
                    <a:lnT>
                      <a:noFill/>
                    </a:lnT>
                    <a:lnB>
                      <a:noFill/>
                    </a:lnB>
                  </a:tcPr>
                </a:tc>
                <a:tc>
                  <a:txBody>
                    <a:bodyPr/>
                    <a:lstStyle/>
                    <a:p>
                      <a:pPr algn="just" rtl="1">
                        <a:lnSpc>
                          <a:spcPct val="115000"/>
                        </a:lnSpc>
                        <a:spcAft>
                          <a:spcPts val="0"/>
                        </a:spcAft>
                      </a:pPr>
                      <a:endParaRPr lang="fa-IR" sz="1400">
                        <a:latin typeface="Times New Roman"/>
                        <a:ea typeface="Times New Roman"/>
                        <a:cs typeface="B Nazanin"/>
                      </a:endParaRPr>
                    </a:p>
                  </a:txBody>
                  <a:tcPr marL="68580" marR="68580" marT="0" marB="0">
                    <a:lnL>
                      <a:noFill/>
                    </a:lnL>
                    <a:lnR>
                      <a:noFill/>
                    </a:lnR>
                    <a:lnT>
                      <a:noFill/>
                    </a:lnT>
                    <a:lnB>
                      <a:noFill/>
                    </a:lnB>
                  </a:tcPr>
                </a:tc>
                <a:tc>
                  <a:txBody>
                    <a:bodyPr/>
                    <a:lstStyle/>
                    <a:p>
                      <a:pPr algn="just" rtl="1">
                        <a:lnSpc>
                          <a:spcPct val="115000"/>
                        </a:lnSpc>
                        <a:spcAft>
                          <a:spcPts val="0"/>
                        </a:spcAft>
                      </a:pPr>
                      <a:endParaRPr lang="fa-IR" sz="1400">
                        <a:latin typeface="Times New Roman"/>
                        <a:ea typeface="Times New Roman"/>
                        <a:cs typeface="B Nazanin"/>
                      </a:endParaRPr>
                    </a:p>
                  </a:txBody>
                  <a:tcPr marL="68580" marR="68580" marT="0" marB="0">
                    <a:lnL>
                      <a:noFill/>
                    </a:lnL>
                    <a:lnR>
                      <a:noFill/>
                    </a:lnR>
                    <a:lnT>
                      <a:noFill/>
                    </a:lnT>
                    <a:lnB>
                      <a:noFill/>
                    </a:lnB>
                  </a:tcPr>
                </a:tc>
                <a:tc>
                  <a:txBody>
                    <a:bodyPr/>
                    <a:lstStyle/>
                    <a:p>
                      <a:pPr algn="just" rtl="1">
                        <a:lnSpc>
                          <a:spcPct val="115000"/>
                        </a:lnSpc>
                        <a:spcAft>
                          <a:spcPts val="0"/>
                        </a:spcAft>
                      </a:pPr>
                      <a:endParaRPr lang="fa-IR" sz="1400">
                        <a:latin typeface="Times New Roman"/>
                        <a:ea typeface="Times New Roman"/>
                        <a:cs typeface="B Nazanin"/>
                      </a:endParaRPr>
                    </a:p>
                  </a:txBody>
                  <a:tcPr marL="68580" marR="68580" marT="0" marB="0">
                    <a:lnL>
                      <a:noFill/>
                    </a:lnL>
                    <a:lnR>
                      <a:noFill/>
                    </a:lnR>
                    <a:lnT>
                      <a:noFill/>
                    </a:lnT>
                    <a:lnB>
                      <a:noFill/>
                    </a:lnB>
                  </a:tcPr>
                </a:tc>
                <a:tc>
                  <a:txBody>
                    <a:bodyPr/>
                    <a:lstStyle/>
                    <a:p>
                      <a:pPr algn="just" rtl="1">
                        <a:lnSpc>
                          <a:spcPct val="115000"/>
                        </a:lnSpc>
                        <a:spcAft>
                          <a:spcPts val="0"/>
                        </a:spcAft>
                      </a:pPr>
                      <a:endParaRPr lang="fa-IR" sz="1400">
                        <a:latin typeface="Times New Roman"/>
                        <a:ea typeface="Times New Roman"/>
                        <a:cs typeface="B Nazanin"/>
                      </a:endParaRPr>
                    </a:p>
                  </a:txBody>
                  <a:tcPr marL="68580" marR="68580" marT="0" marB="0">
                    <a:lnL>
                      <a:noFill/>
                    </a:lnL>
                    <a:lnR>
                      <a:noFill/>
                    </a:lnR>
                    <a:lnT>
                      <a:noFill/>
                    </a:lnT>
                    <a:lnB>
                      <a:noFill/>
                    </a:lnB>
                  </a:tcPr>
                </a:tc>
                <a:tc>
                  <a:txBody>
                    <a:bodyPr/>
                    <a:lstStyle/>
                    <a:p>
                      <a:pPr algn="just" rtl="1">
                        <a:lnSpc>
                          <a:spcPct val="115000"/>
                        </a:lnSpc>
                        <a:spcAft>
                          <a:spcPts val="0"/>
                        </a:spcAft>
                      </a:pPr>
                      <a:endParaRPr lang="fa-IR" sz="1400">
                        <a:latin typeface="Times New Roman"/>
                        <a:ea typeface="Times New Roman"/>
                        <a:cs typeface="B Nazani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rtl="1">
                        <a:lnSpc>
                          <a:spcPct val="115000"/>
                        </a:lnSpc>
                        <a:spcAft>
                          <a:spcPts val="0"/>
                        </a:spcAft>
                      </a:pPr>
                      <a:r>
                        <a:rPr lang="en-US" sz="1400">
                          <a:latin typeface="Times New Roman"/>
                          <a:ea typeface="Times New Roman"/>
                          <a:cs typeface="B Nazanin"/>
                        </a:rPr>
                        <a:t>Model filaments</a:t>
                      </a:r>
                      <a:endParaRPr lang="en-GB" sz="11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tcPr>
                </a:tc>
              </a:tr>
              <a:tr h="75565">
                <a:tc>
                  <a:txBody>
                    <a:bodyPr/>
                    <a:lstStyle/>
                    <a:p>
                      <a:pPr algn="just" rtl="1">
                        <a:lnSpc>
                          <a:spcPct val="115000"/>
                        </a:lnSpc>
                        <a:spcAft>
                          <a:spcPts val="0"/>
                        </a:spcAft>
                      </a:pPr>
                      <a:r>
                        <a:rPr lang="fa-IR" sz="1400">
                          <a:latin typeface="Times New Roman"/>
                          <a:ea typeface="Times New Roman"/>
                          <a:cs typeface="B Nazanin"/>
                        </a:rPr>
                        <a:t>544/1</a:t>
                      </a:r>
                      <a:endParaRPr lang="en-GB" sz="1100">
                        <a:latin typeface="Calibri"/>
                        <a:ea typeface="Times New Roman"/>
                        <a:cs typeface="Arial"/>
                      </a:endParaRPr>
                    </a:p>
                  </a:txBody>
                  <a:tcPr marL="68580" marR="68580" marT="0" marB="0">
                    <a:lnL w="28575" cap="flat" cmpd="sng" algn="ctr">
                      <a:solidFill>
                        <a:srgbClr val="000000"/>
                      </a:solidFill>
                      <a:prstDash val="solid"/>
                      <a:round/>
                      <a:headEnd type="none" w="med" len="med"/>
                      <a:tailEnd type="none" w="med" len="med"/>
                    </a:lnL>
                    <a:lnR>
                      <a:noFill/>
                    </a:lnR>
                    <a:lnT>
                      <a:noFill/>
                    </a:lnT>
                    <a:lnB>
                      <a:noFill/>
                    </a:lnB>
                  </a:tcPr>
                </a:tc>
                <a:tc>
                  <a:txBody>
                    <a:bodyPr/>
                    <a:lstStyle/>
                    <a:p>
                      <a:pPr algn="just" rtl="1">
                        <a:lnSpc>
                          <a:spcPct val="115000"/>
                        </a:lnSpc>
                        <a:spcAft>
                          <a:spcPts val="0"/>
                        </a:spcAft>
                      </a:pPr>
                      <a:r>
                        <a:rPr lang="fa-IR" sz="1400">
                          <a:latin typeface="Times New Roman"/>
                          <a:ea typeface="Times New Roman"/>
                          <a:cs typeface="B Nazanin"/>
                        </a:rPr>
                        <a:t>20</a:t>
                      </a:r>
                      <a:endParaRPr lang="en-GB" sz="1100">
                        <a:latin typeface="Calibri"/>
                        <a:ea typeface="Times New Roman"/>
                        <a:cs typeface="Arial"/>
                      </a:endParaRPr>
                    </a:p>
                  </a:txBody>
                  <a:tcPr marL="68580" marR="68580" marT="0" marB="0">
                    <a:lnL>
                      <a:noFill/>
                    </a:lnL>
                    <a:lnR>
                      <a:noFill/>
                    </a:lnR>
                    <a:lnT>
                      <a:noFill/>
                    </a:lnT>
                    <a:lnB>
                      <a:noFill/>
                    </a:lnB>
                  </a:tcPr>
                </a:tc>
                <a:tc>
                  <a:txBody>
                    <a:bodyPr/>
                    <a:lstStyle/>
                    <a:p>
                      <a:pPr algn="just" rtl="1">
                        <a:lnSpc>
                          <a:spcPct val="115000"/>
                        </a:lnSpc>
                        <a:spcAft>
                          <a:spcPts val="0"/>
                        </a:spcAft>
                      </a:pPr>
                      <a:r>
                        <a:rPr lang="fa-IR" sz="1400">
                          <a:latin typeface="Times New Roman"/>
                          <a:ea typeface="Times New Roman"/>
                          <a:cs typeface="B Nazanin"/>
                        </a:rPr>
                        <a:t>82/0</a:t>
                      </a:r>
                      <a:endParaRPr lang="en-GB" sz="1100">
                        <a:latin typeface="Calibri"/>
                        <a:ea typeface="Times New Roman"/>
                        <a:cs typeface="Arial"/>
                      </a:endParaRPr>
                    </a:p>
                  </a:txBody>
                  <a:tcPr marL="68580" marR="68580" marT="0" marB="0">
                    <a:lnL>
                      <a:noFill/>
                    </a:lnL>
                    <a:lnR>
                      <a:noFill/>
                    </a:lnR>
                    <a:lnT>
                      <a:noFill/>
                    </a:lnT>
                    <a:lnB>
                      <a:noFill/>
                    </a:lnB>
                  </a:tcPr>
                </a:tc>
                <a:tc>
                  <a:txBody>
                    <a:bodyPr/>
                    <a:lstStyle/>
                    <a:p>
                      <a:pPr algn="just" rtl="1">
                        <a:lnSpc>
                          <a:spcPct val="115000"/>
                        </a:lnSpc>
                        <a:spcAft>
                          <a:spcPts val="0"/>
                        </a:spcAft>
                      </a:pPr>
                      <a:r>
                        <a:rPr lang="fa-IR" sz="1400">
                          <a:latin typeface="Times New Roman"/>
                          <a:ea typeface="Times New Roman"/>
                          <a:cs typeface="B Nazanin"/>
                        </a:rPr>
                        <a:t>041/0</a:t>
                      </a:r>
                      <a:endParaRPr lang="en-GB" sz="1100">
                        <a:latin typeface="Calibri"/>
                        <a:ea typeface="Times New Roman"/>
                        <a:cs typeface="Arial"/>
                      </a:endParaRPr>
                    </a:p>
                  </a:txBody>
                  <a:tcPr marL="68580" marR="68580" marT="0" marB="0">
                    <a:lnL>
                      <a:noFill/>
                    </a:lnL>
                    <a:lnR>
                      <a:noFill/>
                    </a:lnR>
                    <a:lnT>
                      <a:noFill/>
                    </a:lnT>
                    <a:lnB>
                      <a:noFill/>
                    </a:lnB>
                  </a:tcPr>
                </a:tc>
                <a:tc>
                  <a:txBody>
                    <a:bodyPr/>
                    <a:lstStyle/>
                    <a:p>
                      <a:pPr algn="just" rtl="1">
                        <a:lnSpc>
                          <a:spcPct val="115000"/>
                        </a:lnSpc>
                        <a:spcAft>
                          <a:spcPts val="0"/>
                        </a:spcAft>
                      </a:pPr>
                      <a:r>
                        <a:rPr lang="fa-IR" sz="1400">
                          <a:latin typeface="Times New Roman"/>
                          <a:ea typeface="Times New Roman"/>
                          <a:cs typeface="B Nazanin"/>
                        </a:rPr>
                        <a:t>531/1</a:t>
                      </a:r>
                      <a:endParaRPr lang="en-GB" sz="1100">
                        <a:latin typeface="Calibri"/>
                        <a:ea typeface="Times New Roman"/>
                        <a:cs typeface="Arial"/>
                      </a:endParaRPr>
                    </a:p>
                  </a:txBody>
                  <a:tcPr marL="68580" marR="68580" marT="0" marB="0">
                    <a:lnL>
                      <a:noFill/>
                    </a:lnL>
                    <a:lnR>
                      <a:noFill/>
                    </a:lnR>
                    <a:lnT>
                      <a:noFill/>
                    </a:lnT>
                    <a:lnB>
                      <a:noFill/>
                    </a:lnB>
                  </a:tcPr>
                </a:tc>
                <a:tc>
                  <a:txBody>
                    <a:bodyPr/>
                    <a:lstStyle/>
                    <a:p>
                      <a:pPr algn="just" rtl="1">
                        <a:lnSpc>
                          <a:spcPct val="115000"/>
                        </a:lnSpc>
                        <a:spcAft>
                          <a:spcPts val="0"/>
                        </a:spcAft>
                      </a:pPr>
                      <a:r>
                        <a:rPr lang="fa-IR" sz="1400">
                          <a:latin typeface="Times New Roman"/>
                          <a:ea typeface="Times New Roman"/>
                          <a:cs typeface="B Nazanin"/>
                        </a:rPr>
                        <a:t>572/1</a:t>
                      </a:r>
                      <a:endParaRPr lang="en-GB" sz="1100">
                        <a:latin typeface="Calibri"/>
                        <a:ea typeface="Times New Roman"/>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rtl="1">
                        <a:lnSpc>
                          <a:spcPct val="115000"/>
                        </a:lnSpc>
                        <a:spcAft>
                          <a:spcPts val="0"/>
                        </a:spcAft>
                      </a:pPr>
                      <a:r>
                        <a:rPr lang="en-US" sz="1400">
                          <a:latin typeface="Times New Roman"/>
                          <a:ea typeface="Times New Roman"/>
                          <a:cs typeface="B Nazanin"/>
                        </a:rPr>
                        <a:t>oriented</a:t>
                      </a:r>
                      <a:endParaRPr lang="en-GB" sz="11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tcPr>
                </a:tc>
              </a:tr>
              <a:tr h="40640">
                <a:tc>
                  <a:txBody>
                    <a:bodyPr/>
                    <a:lstStyle/>
                    <a:p>
                      <a:pPr algn="just" rtl="1">
                        <a:lnSpc>
                          <a:spcPct val="115000"/>
                        </a:lnSpc>
                        <a:spcAft>
                          <a:spcPts val="0"/>
                        </a:spcAft>
                      </a:pPr>
                      <a:r>
                        <a:rPr lang="fa-IR" sz="1400">
                          <a:latin typeface="Times New Roman"/>
                          <a:ea typeface="Times New Roman"/>
                          <a:cs typeface="B Nazanin"/>
                        </a:rPr>
                        <a:t>544/1</a:t>
                      </a:r>
                      <a:endParaRPr lang="en-GB" sz="1100">
                        <a:latin typeface="Calibri"/>
                        <a:ea typeface="Times New Roman"/>
                        <a:cs typeface="Arial"/>
                      </a:endParaRPr>
                    </a:p>
                  </a:txBody>
                  <a:tcPr marL="68580" marR="68580" marT="0" marB="0">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400">
                          <a:latin typeface="Times New Roman"/>
                          <a:ea typeface="Times New Roman"/>
                          <a:cs typeface="B Nazanin"/>
                        </a:rPr>
                        <a:t>55</a:t>
                      </a:r>
                      <a:endParaRPr lang="en-GB" sz="1100">
                        <a:latin typeface="Calibri"/>
                        <a:ea typeface="Times New Roman"/>
                        <a:cs typeface="Arial"/>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400">
                          <a:latin typeface="Times New Roman"/>
                          <a:ea typeface="Times New Roman"/>
                          <a:cs typeface="B Nazanin"/>
                        </a:rPr>
                        <a:t>0</a:t>
                      </a:r>
                      <a:endParaRPr lang="en-GB" sz="1100">
                        <a:latin typeface="Calibri"/>
                        <a:ea typeface="Times New Roman"/>
                        <a:cs typeface="Arial"/>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400">
                          <a:latin typeface="Times New Roman"/>
                          <a:ea typeface="Times New Roman"/>
                          <a:cs typeface="B Nazanin"/>
                        </a:rPr>
                        <a:t>0</a:t>
                      </a:r>
                      <a:endParaRPr lang="en-GB" sz="1100">
                        <a:latin typeface="Calibri"/>
                        <a:ea typeface="Times New Roman"/>
                        <a:cs typeface="Arial"/>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400">
                          <a:latin typeface="Times New Roman"/>
                          <a:ea typeface="Times New Roman"/>
                          <a:cs typeface="B Nazanin"/>
                        </a:rPr>
                        <a:t>---</a:t>
                      </a:r>
                      <a:endParaRPr lang="en-GB" sz="1100">
                        <a:latin typeface="Calibri"/>
                        <a:ea typeface="Times New Roman"/>
                        <a:cs typeface="Arial"/>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400">
                          <a:latin typeface="Times New Roman"/>
                          <a:ea typeface="Times New Roman"/>
                          <a:cs typeface="B Nazanin"/>
                        </a:rPr>
                        <a:t>---</a:t>
                      </a:r>
                      <a:endParaRPr lang="en-GB" sz="1100">
                        <a:latin typeface="Calibri"/>
                        <a:ea typeface="Times New Roman"/>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400" dirty="0">
                          <a:latin typeface="Times New Roman"/>
                          <a:ea typeface="Times New Roman"/>
                          <a:cs typeface="B Nazanin"/>
                        </a:rPr>
                        <a:t>isotropic</a:t>
                      </a:r>
                      <a:endParaRPr lang="en-GB" sz="1100" dirty="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r>
            </a:tbl>
          </a:graphicData>
        </a:graphic>
      </p:graphicFrame>
      <p:sp>
        <p:nvSpPr>
          <p:cNvPr id="6" name="Footer Placeholder 5"/>
          <p:cNvSpPr>
            <a:spLocks noGrp="1"/>
          </p:cNvSpPr>
          <p:nvPr>
            <p:ph type="ftr" sz="quarter" idx="11"/>
          </p:nvPr>
        </p:nvSpPr>
        <p:spPr/>
        <p:txBody>
          <a:bodyPr/>
          <a:lstStyle/>
          <a:p>
            <a:r>
              <a:rPr lang="fa-IR" altLang="en-US" smtClean="0"/>
              <a:t>ساختمان فیزیکی الیاف - دکتر مصطفی یوسفی</a:t>
            </a:r>
            <a:endParaRPr lang="en-US"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00B050"/>
                </a:solidFill>
                <a:cs typeface="B Traffic" pitchFamily="2" charset="-78"/>
              </a:rPr>
              <a:t>ساختار مولکولی مواد همگن و غیر همگن</a:t>
            </a:r>
            <a:endParaRPr lang="en-GB" dirty="0">
              <a:solidFill>
                <a:srgbClr val="00B050"/>
              </a:solidFill>
              <a:cs typeface="B Traffic" pitchFamily="2" charset="-78"/>
            </a:endParaRPr>
          </a:p>
        </p:txBody>
      </p:sp>
      <p:pic>
        <p:nvPicPr>
          <p:cNvPr id="3" name="Picture 2" descr="birefringencefigure1.jpg"/>
          <p:cNvPicPr>
            <a:picLocks noChangeAspect="1"/>
          </p:cNvPicPr>
          <p:nvPr/>
        </p:nvPicPr>
        <p:blipFill>
          <a:blip r:embed="rId2" cstate="print"/>
          <a:stretch>
            <a:fillRect/>
          </a:stretch>
        </p:blipFill>
        <p:spPr>
          <a:xfrm>
            <a:off x="1600200" y="1981200"/>
            <a:ext cx="5755776" cy="2600325"/>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
        <p:nvSpPr>
          <p:cNvPr id="5" name="Footer Placeholder 4"/>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4000" dirty="0" smtClean="0">
                <a:solidFill>
                  <a:srgbClr val="00B050"/>
                </a:solidFill>
                <a:cs typeface="B Titr" pitchFamily="2" charset="-78"/>
              </a:rPr>
              <a:t>ضریب شکست الیاف مختلف نساجی</a:t>
            </a:r>
            <a:endParaRPr lang="en-GB" sz="4000" dirty="0">
              <a:solidFill>
                <a:srgbClr val="00B050"/>
              </a:solidFill>
              <a:cs typeface="B Titr" pitchFamily="2" charset="-78"/>
            </a:endParaRPr>
          </a:p>
        </p:txBody>
      </p:sp>
      <p:sp>
        <p:nvSpPr>
          <p:cNvPr id="4" name="Slide Number Placeholder 3"/>
          <p:cNvSpPr>
            <a:spLocks noGrp="1"/>
          </p:cNvSpPr>
          <p:nvPr>
            <p:ph type="sldNum" sz="quarter" idx="12"/>
          </p:nvPr>
        </p:nvSpPr>
        <p:spPr/>
        <p:txBody>
          <a:bodyPr/>
          <a:lstStyle/>
          <a:p>
            <a:fld id="{1DE3F45B-70EA-441C-8941-6B95EB193465}" type="slidenum">
              <a:rPr lang="en-US" altLang="en-US" smtClean="0"/>
              <a:pPr/>
              <a:t>20</a:t>
            </a:fld>
            <a:endParaRPr lang="en-US" altLang="en-US"/>
          </a:p>
        </p:txBody>
      </p:sp>
      <p:graphicFrame>
        <p:nvGraphicFramePr>
          <p:cNvPr id="5" name="Table 4"/>
          <p:cNvGraphicFramePr>
            <a:graphicFrameLocks noGrp="1"/>
          </p:cNvGraphicFramePr>
          <p:nvPr/>
        </p:nvGraphicFramePr>
        <p:xfrm>
          <a:off x="2438400" y="2209800"/>
          <a:ext cx="3778109" cy="4064002"/>
        </p:xfrm>
        <a:graphic>
          <a:graphicData uri="http://schemas.openxmlformats.org/drawingml/2006/table">
            <a:tbl>
              <a:tblPr rtl="1"/>
              <a:tblGrid>
                <a:gridCol w="656744"/>
                <a:gridCol w="695807"/>
                <a:gridCol w="695807"/>
                <a:gridCol w="1729751"/>
              </a:tblGrid>
              <a:tr h="290530">
                <a:tc>
                  <a:txBody>
                    <a:bodyPr/>
                    <a:lstStyle/>
                    <a:p>
                      <a:pPr algn="just" rtl="1">
                        <a:lnSpc>
                          <a:spcPct val="115000"/>
                        </a:lnSpc>
                        <a:spcAft>
                          <a:spcPts val="0"/>
                        </a:spcAft>
                      </a:pPr>
                      <a:r>
                        <a:rPr lang="en-US" sz="1300">
                          <a:latin typeface="Times New Roman"/>
                          <a:ea typeface="Times New Roman"/>
                          <a:cs typeface="B Nazanin"/>
                        </a:rPr>
                        <a:t>n</a:t>
                      </a:r>
                      <a:r>
                        <a:rPr lang="en-US" sz="1300" baseline="-25000">
                          <a:latin typeface="Times New Roman"/>
                          <a:ea typeface="Times New Roman"/>
                          <a:cs typeface="Arial"/>
                        </a:rPr>
                        <a:t>║</a:t>
                      </a:r>
                      <a:r>
                        <a:rPr lang="en-US" sz="1300">
                          <a:latin typeface="Times New Roman"/>
                          <a:ea typeface="Times New Roman"/>
                          <a:cs typeface="B Nazanin"/>
                        </a:rPr>
                        <a:t>-n</a:t>
                      </a:r>
                      <a:r>
                        <a:rPr lang="en-US" sz="1300" baseline="-25000">
                          <a:latin typeface="Times New Roman"/>
                          <a:ea typeface="Times New Roman"/>
                          <a:cs typeface="Arial"/>
                        </a:rPr>
                        <a:t>┴</a:t>
                      </a:r>
                      <a:endParaRPr lang="en-GB" sz="1100">
                        <a:latin typeface="Calibri"/>
                        <a:ea typeface="Times New Roman"/>
                        <a:cs typeface="Arial"/>
                      </a:endParaRPr>
                    </a:p>
                  </a:txBody>
                  <a:tcPr marL="65919" marR="6591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300">
                          <a:latin typeface="Times New Roman"/>
                          <a:ea typeface="Times New Roman"/>
                          <a:cs typeface="B Nazanin"/>
                        </a:rPr>
                        <a:t>n</a:t>
                      </a:r>
                      <a:r>
                        <a:rPr lang="en-US" sz="1300" baseline="-25000">
                          <a:latin typeface="Times New Roman"/>
                          <a:ea typeface="Times New Roman"/>
                          <a:cs typeface="Arial"/>
                        </a:rPr>
                        <a:t>┴</a:t>
                      </a:r>
                      <a:endParaRPr lang="en-GB" sz="1100">
                        <a:latin typeface="Calibri"/>
                        <a:ea typeface="Times New Roman"/>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300">
                          <a:latin typeface="Times New Roman"/>
                          <a:ea typeface="Times New Roman"/>
                          <a:cs typeface="B Nazanin"/>
                        </a:rPr>
                        <a:t>n</a:t>
                      </a:r>
                      <a:r>
                        <a:rPr lang="en-US" sz="1300" baseline="-25000">
                          <a:latin typeface="Times New Roman"/>
                          <a:ea typeface="Times New Roman"/>
                          <a:cs typeface="Arial"/>
                        </a:rPr>
                        <a:t>║</a:t>
                      </a:r>
                      <a:endParaRPr lang="en-GB" sz="1100">
                        <a:latin typeface="Calibri"/>
                        <a:ea typeface="Times New Roman"/>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300">
                          <a:latin typeface="Times New Roman"/>
                          <a:ea typeface="Times New Roman"/>
                          <a:cs typeface="B Nazanin"/>
                        </a:rPr>
                        <a:t>Fibre</a:t>
                      </a:r>
                      <a:endParaRPr lang="en-GB" sz="1100">
                        <a:latin typeface="Calibri"/>
                        <a:ea typeface="Times New Roman"/>
                        <a:cs typeface="Arial"/>
                      </a:endParaRPr>
                    </a:p>
                  </a:txBody>
                  <a:tcPr marL="65919" marR="6591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35842">
                <a:tc>
                  <a:txBody>
                    <a:bodyPr/>
                    <a:lstStyle/>
                    <a:p>
                      <a:pPr algn="just" rtl="1">
                        <a:lnSpc>
                          <a:spcPct val="115000"/>
                        </a:lnSpc>
                        <a:spcAft>
                          <a:spcPts val="0"/>
                        </a:spcAft>
                      </a:pPr>
                      <a:r>
                        <a:rPr lang="fa-IR" sz="1300">
                          <a:latin typeface="Times New Roman"/>
                          <a:ea typeface="Times New Roman"/>
                          <a:cs typeface="B Nazanin"/>
                        </a:rPr>
                        <a:t>0.046</a:t>
                      </a:r>
                      <a:endParaRPr lang="en-GB" sz="1100">
                        <a:latin typeface="Calibri"/>
                        <a:ea typeface="Times New Roman"/>
                        <a:cs typeface="Arial"/>
                      </a:endParaRPr>
                    </a:p>
                  </a:txBody>
                  <a:tcPr marL="65919" marR="6591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300">
                          <a:latin typeface="Times New Roman"/>
                          <a:ea typeface="Times New Roman"/>
                          <a:cs typeface="B Nazanin"/>
                        </a:rPr>
                        <a:t>1.532</a:t>
                      </a:r>
                      <a:endParaRPr lang="en-GB" sz="1100">
                        <a:latin typeface="Calibri"/>
                        <a:ea typeface="Times New Roman"/>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300">
                          <a:latin typeface="Times New Roman"/>
                          <a:ea typeface="Times New Roman"/>
                          <a:cs typeface="B Nazanin"/>
                        </a:rPr>
                        <a:t>1.578</a:t>
                      </a:r>
                      <a:endParaRPr lang="en-GB" sz="1100">
                        <a:latin typeface="Calibri"/>
                        <a:ea typeface="Times New Roman"/>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300">
                          <a:latin typeface="Times New Roman"/>
                          <a:ea typeface="Times New Roman"/>
                          <a:cs typeface="B Nazanin"/>
                        </a:rPr>
                        <a:t>Cotton</a:t>
                      </a:r>
                      <a:endParaRPr lang="en-GB" sz="1100">
                        <a:latin typeface="Calibri"/>
                        <a:ea typeface="Times New Roman"/>
                        <a:cs typeface="Arial"/>
                      </a:endParaRPr>
                    </a:p>
                  </a:txBody>
                  <a:tcPr marL="65919" marR="6591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842">
                <a:tc>
                  <a:txBody>
                    <a:bodyPr/>
                    <a:lstStyle/>
                    <a:p>
                      <a:pPr algn="just" rtl="1">
                        <a:lnSpc>
                          <a:spcPct val="115000"/>
                        </a:lnSpc>
                        <a:spcAft>
                          <a:spcPts val="0"/>
                        </a:spcAft>
                      </a:pPr>
                      <a:r>
                        <a:rPr lang="fa-IR" sz="1300">
                          <a:latin typeface="Times New Roman"/>
                          <a:ea typeface="Times New Roman"/>
                          <a:cs typeface="B Nazanin"/>
                        </a:rPr>
                        <a:t>0.068</a:t>
                      </a:r>
                      <a:endParaRPr lang="en-GB" sz="1100">
                        <a:latin typeface="Calibri"/>
                        <a:ea typeface="Times New Roman"/>
                        <a:cs typeface="Arial"/>
                      </a:endParaRPr>
                    </a:p>
                  </a:txBody>
                  <a:tcPr marL="65919" marR="6591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300">
                          <a:latin typeface="Times New Roman"/>
                          <a:ea typeface="Times New Roman"/>
                          <a:cs typeface="B Nazanin"/>
                        </a:rPr>
                        <a:t>1.528</a:t>
                      </a:r>
                      <a:endParaRPr lang="en-GB" sz="1100">
                        <a:latin typeface="Calibri"/>
                        <a:ea typeface="Times New Roman"/>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300">
                          <a:latin typeface="Times New Roman"/>
                          <a:ea typeface="Times New Roman"/>
                          <a:cs typeface="B Nazanin"/>
                        </a:rPr>
                        <a:t>1.596</a:t>
                      </a:r>
                      <a:endParaRPr lang="en-GB" sz="1100">
                        <a:latin typeface="Calibri"/>
                        <a:ea typeface="Times New Roman"/>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300">
                          <a:latin typeface="Times New Roman"/>
                          <a:ea typeface="Times New Roman"/>
                          <a:cs typeface="B Nazanin"/>
                        </a:rPr>
                        <a:t>Ramic and flax</a:t>
                      </a:r>
                      <a:endParaRPr lang="en-GB" sz="1100">
                        <a:latin typeface="Calibri"/>
                        <a:ea typeface="Times New Roman"/>
                        <a:cs typeface="Arial"/>
                      </a:endParaRPr>
                    </a:p>
                  </a:txBody>
                  <a:tcPr marL="65919" marR="6591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842">
                <a:tc>
                  <a:txBody>
                    <a:bodyPr/>
                    <a:lstStyle/>
                    <a:p>
                      <a:pPr algn="just" rtl="1">
                        <a:lnSpc>
                          <a:spcPct val="115000"/>
                        </a:lnSpc>
                        <a:spcAft>
                          <a:spcPts val="0"/>
                        </a:spcAft>
                      </a:pPr>
                      <a:r>
                        <a:rPr lang="fa-IR" sz="1300">
                          <a:latin typeface="Times New Roman"/>
                          <a:ea typeface="Times New Roman"/>
                          <a:cs typeface="B Nazanin"/>
                        </a:rPr>
                        <a:t>0.020</a:t>
                      </a:r>
                      <a:endParaRPr lang="en-GB" sz="1100">
                        <a:latin typeface="Calibri"/>
                        <a:ea typeface="Times New Roman"/>
                        <a:cs typeface="Arial"/>
                      </a:endParaRPr>
                    </a:p>
                  </a:txBody>
                  <a:tcPr marL="65919" marR="6591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300">
                          <a:latin typeface="Times New Roman"/>
                          <a:ea typeface="Times New Roman"/>
                          <a:cs typeface="B Nazanin"/>
                        </a:rPr>
                        <a:t>1.519</a:t>
                      </a:r>
                      <a:endParaRPr lang="en-GB" sz="1100">
                        <a:latin typeface="Calibri"/>
                        <a:ea typeface="Times New Roman"/>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300">
                          <a:latin typeface="Times New Roman"/>
                          <a:ea typeface="Times New Roman"/>
                          <a:cs typeface="B Nazanin"/>
                        </a:rPr>
                        <a:t>1.539</a:t>
                      </a:r>
                      <a:endParaRPr lang="en-GB" sz="1100">
                        <a:latin typeface="Calibri"/>
                        <a:ea typeface="Times New Roman"/>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300">
                          <a:latin typeface="Times New Roman"/>
                          <a:ea typeface="Times New Roman"/>
                          <a:cs typeface="B Nazanin"/>
                        </a:rPr>
                        <a:t>Viscose rayon</a:t>
                      </a:r>
                      <a:endParaRPr lang="en-GB" sz="1100">
                        <a:latin typeface="Calibri"/>
                        <a:ea typeface="Times New Roman"/>
                        <a:cs typeface="Arial"/>
                      </a:endParaRPr>
                    </a:p>
                  </a:txBody>
                  <a:tcPr marL="65919" marR="6591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842">
                <a:tc>
                  <a:txBody>
                    <a:bodyPr/>
                    <a:lstStyle/>
                    <a:p>
                      <a:pPr algn="just" rtl="1">
                        <a:lnSpc>
                          <a:spcPct val="115000"/>
                        </a:lnSpc>
                        <a:spcAft>
                          <a:spcPts val="0"/>
                        </a:spcAft>
                      </a:pPr>
                      <a:r>
                        <a:rPr lang="fa-IR" sz="1300">
                          <a:latin typeface="Times New Roman"/>
                          <a:ea typeface="Times New Roman"/>
                          <a:cs typeface="B Nazanin"/>
                        </a:rPr>
                        <a:t>0.006</a:t>
                      </a:r>
                      <a:endParaRPr lang="en-GB" sz="1100">
                        <a:latin typeface="Calibri"/>
                        <a:ea typeface="Times New Roman"/>
                        <a:cs typeface="Arial"/>
                      </a:endParaRPr>
                    </a:p>
                  </a:txBody>
                  <a:tcPr marL="65919" marR="6591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300">
                          <a:latin typeface="Times New Roman"/>
                          <a:ea typeface="Times New Roman"/>
                          <a:cs typeface="B Nazanin"/>
                        </a:rPr>
                        <a:t>1.470</a:t>
                      </a:r>
                      <a:endParaRPr lang="en-GB" sz="1100">
                        <a:latin typeface="Calibri"/>
                        <a:ea typeface="Times New Roman"/>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300">
                          <a:latin typeface="Times New Roman"/>
                          <a:ea typeface="Times New Roman"/>
                          <a:cs typeface="B Nazanin"/>
                        </a:rPr>
                        <a:t>1.476</a:t>
                      </a:r>
                      <a:endParaRPr lang="en-GB" sz="1100">
                        <a:latin typeface="Calibri"/>
                        <a:ea typeface="Times New Roman"/>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300">
                          <a:latin typeface="Times New Roman"/>
                          <a:ea typeface="Times New Roman"/>
                          <a:cs typeface="B Nazanin"/>
                        </a:rPr>
                        <a:t>Secondary acetate</a:t>
                      </a:r>
                      <a:endParaRPr lang="en-GB" sz="1100">
                        <a:latin typeface="Calibri"/>
                        <a:ea typeface="Times New Roman"/>
                        <a:cs typeface="Arial"/>
                      </a:endParaRPr>
                    </a:p>
                  </a:txBody>
                  <a:tcPr marL="65919" marR="6591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842">
                <a:tc>
                  <a:txBody>
                    <a:bodyPr/>
                    <a:lstStyle/>
                    <a:p>
                      <a:pPr algn="just" rtl="1">
                        <a:lnSpc>
                          <a:spcPct val="115000"/>
                        </a:lnSpc>
                        <a:spcAft>
                          <a:spcPts val="0"/>
                        </a:spcAft>
                      </a:pPr>
                      <a:r>
                        <a:rPr lang="fa-IR" sz="1300">
                          <a:latin typeface="Times New Roman"/>
                          <a:ea typeface="Times New Roman"/>
                          <a:cs typeface="B Nazanin"/>
                        </a:rPr>
                        <a:t>0.005-</a:t>
                      </a:r>
                      <a:endParaRPr lang="en-GB" sz="1100">
                        <a:latin typeface="Calibri"/>
                        <a:ea typeface="Times New Roman"/>
                        <a:cs typeface="Arial"/>
                      </a:endParaRPr>
                    </a:p>
                  </a:txBody>
                  <a:tcPr marL="65919" marR="6591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300">
                          <a:latin typeface="Times New Roman"/>
                          <a:ea typeface="Times New Roman"/>
                          <a:cs typeface="B Nazanin"/>
                        </a:rPr>
                        <a:t>1.479</a:t>
                      </a:r>
                      <a:endParaRPr lang="en-GB" sz="1100">
                        <a:latin typeface="Calibri"/>
                        <a:ea typeface="Times New Roman"/>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300">
                          <a:latin typeface="Times New Roman"/>
                          <a:ea typeface="Times New Roman"/>
                          <a:cs typeface="B Nazanin"/>
                        </a:rPr>
                        <a:t>1.474</a:t>
                      </a:r>
                      <a:endParaRPr lang="en-GB" sz="1100">
                        <a:latin typeface="Calibri"/>
                        <a:ea typeface="Times New Roman"/>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300">
                          <a:latin typeface="Times New Roman"/>
                          <a:ea typeface="Times New Roman"/>
                          <a:cs typeface="B Nazanin"/>
                        </a:rPr>
                        <a:t>Triacetate</a:t>
                      </a:r>
                      <a:endParaRPr lang="en-GB" sz="1100">
                        <a:latin typeface="Calibri"/>
                        <a:ea typeface="Times New Roman"/>
                        <a:cs typeface="Arial"/>
                      </a:endParaRPr>
                    </a:p>
                  </a:txBody>
                  <a:tcPr marL="65919" marR="6591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842">
                <a:tc>
                  <a:txBody>
                    <a:bodyPr/>
                    <a:lstStyle/>
                    <a:p>
                      <a:pPr algn="just" rtl="1">
                        <a:lnSpc>
                          <a:spcPct val="115000"/>
                        </a:lnSpc>
                        <a:spcAft>
                          <a:spcPts val="0"/>
                        </a:spcAft>
                      </a:pPr>
                      <a:r>
                        <a:rPr lang="fa-IR" sz="1300">
                          <a:latin typeface="Times New Roman"/>
                          <a:ea typeface="Times New Roman"/>
                          <a:cs typeface="B Nazanin"/>
                        </a:rPr>
                        <a:t>0.010</a:t>
                      </a:r>
                      <a:endParaRPr lang="en-GB" sz="1100">
                        <a:latin typeface="Calibri"/>
                        <a:ea typeface="Times New Roman"/>
                        <a:cs typeface="Arial"/>
                      </a:endParaRPr>
                    </a:p>
                  </a:txBody>
                  <a:tcPr marL="65919" marR="6591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300">
                          <a:latin typeface="Times New Roman"/>
                          <a:ea typeface="Times New Roman"/>
                          <a:cs typeface="B Nazanin"/>
                        </a:rPr>
                        <a:t>1.542</a:t>
                      </a:r>
                      <a:endParaRPr lang="en-GB" sz="1100">
                        <a:latin typeface="Calibri"/>
                        <a:ea typeface="Times New Roman"/>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300">
                          <a:latin typeface="Times New Roman"/>
                          <a:ea typeface="Times New Roman"/>
                          <a:cs typeface="B Nazanin"/>
                        </a:rPr>
                        <a:t>1.553</a:t>
                      </a:r>
                      <a:endParaRPr lang="en-GB" sz="1100">
                        <a:latin typeface="Calibri"/>
                        <a:ea typeface="Times New Roman"/>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300">
                          <a:latin typeface="Times New Roman"/>
                          <a:ea typeface="Times New Roman"/>
                          <a:cs typeface="B Nazanin"/>
                        </a:rPr>
                        <a:t>Wool</a:t>
                      </a:r>
                      <a:endParaRPr lang="en-GB" sz="1100">
                        <a:latin typeface="Calibri"/>
                        <a:ea typeface="Times New Roman"/>
                        <a:cs typeface="Arial"/>
                      </a:endParaRPr>
                    </a:p>
                  </a:txBody>
                  <a:tcPr marL="65919" marR="6591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842">
                <a:tc>
                  <a:txBody>
                    <a:bodyPr/>
                    <a:lstStyle/>
                    <a:p>
                      <a:pPr algn="just" rtl="1">
                        <a:lnSpc>
                          <a:spcPct val="115000"/>
                        </a:lnSpc>
                        <a:spcAft>
                          <a:spcPts val="0"/>
                        </a:spcAft>
                      </a:pPr>
                      <a:r>
                        <a:rPr lang="fa-IR" sz="1300">
                          <a:latin typeface="Times New Roman"/>
                          <a:ea typeface="Times New Roman"/>
                          <a:cs typeface="B Nazanin"/>
                        </a:rPr>
                        <a:t>0.053</a:t>
                      </a:r>
                      <a:endParaRPr lang="en-GB" sz="1100">
                        <a:latin typeface="Calibri"/>
                        <a:ea typeface="Times New Roman"/>
                        <a:cs typeface="Arial"/>
                      </a:endParaRPr>
                    </a:p>
                  </a:txBody>
                  <a:tcPr marL="65919" marR="6591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300">
                          <a:latin typeface="Times New Roman"/>
                          <a:ea typeface="Times New Roman"/>
                          <a:cs typeface="B Nazanin"/>
                        </a:rPr>
                        <a:t>1.538</a:t>
                      </a:r>
                      <a:endParaRPr lang="en-GB" sz="1100">
                        <a:latin typeface="Calibri"/>
                        <a:ea typeface="Times New Roman"/>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300">
                          <a:latin typeface="Times New Roman"/>
                          <a:ea typeface="Times New Roman"/>
                          <a:cs typeface="B Nazanin"/>
                        </a:rPr>
                        <a:t>1.591</a:t>
                      </a:r>
                      <a:endParaRPr lang="en-GB" sz="1100">
                        <a:latin typeface="Calibri"/>
                        <a:ea typeface="Times New Roman"/>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300">
                          <a:latin typeface="Times New Roman"/>
                          <a:ea typeface="Times New Roman"/>
                          <a:cs typeface="B Nazanin"/>
                        </a:rPr>
                        <a:t>Silk</a:t>
                      </a:r>
                      <a:endParaRPr lang="en-GB" sz="1100">
                        <a:latin typeface="Calibri"/>
                        <a:ea typeface="Times New Roman"/>
                        <a:cs typeface="Arial"/>
                      </a:endParaRPr>
                    </a:p>
                  </a:txBody>
                  <a:tcPr marL="65919" marR="6591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842">
                <a:tc>
                  <a:txBody>
                    <a:bodyPr/>
                    <a:lstStyle/>
                    <a:p>
                      <a:pPr algn="just" rtl="1">
                        <a:lnSpc>
                          <a:spcPct val="115000"/>
                        </a:lnSpc>
                        <a:spcAft>
                          <a:spcPts val="0"/>
                        </a:spcAft>
                      </a:pPr>
                      <a:r>
                        <a:rPr lang="fa-IR" sz="1300">
                          <a:latin typeface="Times New Roman"/>
                          <a:ea typeface="Times New Roman"/>
                          <a:cs typeface="B Nazanin"/>
                        </a:rPr>
                        <a:t>0.000</a:t>
                      </a:r>
                      <a:endParaRPr lang="en-GB" sz="1100">
                        <a:latin typeface="Calibri"/>
                        <a:ea typeface="Times New Roman"/>
                        <a:cs typeface="Arial"/>
                      </a:endParaRPr>
                    </a:p>
                  </a:txBody>
                  <a:tcPr marL="65919" marR="6591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300">
                          <a:latin typeface="Times New Roman"/>
                          <a:ea typeface="Times New Roman"/>
                          <a:cs typeface="B Nazanin"/>
                        </a:rPr>
                        <a:t>1.542</a:t>
                      </a:r>
                      <a:endParaRPr lang="en-GB" sz="1100">
                        <a:latin typeface="Calibri"/>
                        <a:ea typeface="Times New Roman"/>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300">
                          <a:latin typeface="Times New Roman"/>
                          <a:ea typeface="Times New Roman"/>
                          <a:cs typeface="B Nazanin"/>
                        </a:rPr>
                        <a:t>1.542</a:t>
                      </a:r>
                      <a:endParaRPr lang="en-GB" sz="1100">
                        <a:latin typeface="Calibri"/>
                        <a:ea typeface="Times New Roman"/>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300">
                          <a:latin typeface="Times New Roman"/>
                          <a:ea typeface="Times New Roman"/>
                          <a:cs typeface="B Nazanin"/>
                        </a:rPr>
                        <a:t>Casein</a:t>
                      </a:r>
                      <a:endParaRPr lang="en-GB" sz="1100">
                        <a:latin typeface="Calibri"/>
                        <a:ea typeface="Times New Roman"/>
                        <a:cs typeface="Arial"/>
                      </a:endParaRPr>
                    </a:p>
                  </a:txBody>
                  <a:tcPr marL="65919" marR="6591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842">
                <a:tc>
                  <a:txBody>
                    <a:bodyPr/>
                    <a:lstStyle/>
                    <a:p>
                      <a:pPr algn="just" rtl="1">
                        <a:lnSpc>
                          <a:spcPct val="115000"/>
                        </a:lnSpc>
                        <a:spcAft>
                          <a:spcPts val="0"/>
                        </a:spcAft>
                      </a:pPr>
                      <a:r>
                        <a:rPr lang="fa-IR" sz="1300">
                          <a:latin typeface="Times New Roman"/>
                          <a:ea typeface="Times New Roman"/>
                          <a:cs typeface="B Nazanin"/>
                        </a:rPr>
                        <a:t>0.000</a:t>
                      </a:r>
                      <a:endParaRPr lang="en-GB" sz="1100">
                        <a:latin typeface="Calibri"/>
                        <a:ea typeface="Times New Roman"/>
                        <a:cs typeface="Arial"/>
                      </a:endParaRPr>
                    </a:p>
                  </a:txBody>
                  <a:tcPr marL="65919" marR="6591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300">
                          <a:latin typeface="Times New Roman"/>
                          <a:ea typeface="Times New Roman"/>
                          <a:cs typeface="B Nazanin"/>
                        </a:rPr>
                        <a:t>1.536</a:t>
                      </a:r>
                      <a:endParaRPr lang="en-GB" sz="1100">
                        <a:latin typeface="Calibri"/>
                        <a:ea typeface="Times New Roman"/>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300">
                          <a:latin typeface="Times New Roman"/>
                          <a:ea typeface="Times New Roman"/>
                          <a:cs typeface="B Nazanin"/>
                        </a:rPr>
                        <a:t>1.536</a:t>
                      </a:r>
                      <a:endParaRPr lang="en-GB" sz="1100">
                        <a:latin typeface="Calibri"/>
                        <a:ea typeface="Times New Roman"/>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300">
                          <a:latin typeface="Times New Roman"/>
                          <a:ea typeface="Times New Roman"/>
                          <a:cs typeface="B Nazanin"/>
                        </a:rPr>
                        <a:t>Vicara (zein)</a:t>
                      </a:r>
                      <a:endParaRPr lang="en-GB" sz="1100">
                        <a:latin typeface="Calibri"/>
                        <a:ea typeface="Times New Roman"/>
                        <a:cs typeface="Arial"/>
                      </a:endParaRPr>
                    </a:p>
                  </a:txBody>
                  <a:tcPr marL="65919" marR="6591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842">
                <a:tc>
                  <a:txBody>
                    <a:bodyPr/>
                    <a:lstStyle/>
                    <a:p>
                      <a:pPr algn="just" rtl="1">
                        <a:lnSpc>
                          <a:spcPct val="115000"/>
                        </a:lnSpc>
                        <a:spcAft>
                          <a:spcPts val="0"/>
                        </a:spcAft>
                      </a:pPr>
                      <a:r>
                        <a:rPr lang="fa-IR" sz="1300">
                          <a:latin typeface="Times New Roman"/>
                          <a:ea typeface="Times New Roman"/>
                          <a:cs typeface="B Nazanin"/>
                        </a:rPr>
                        <a:t>0.063</a:t>
                      </a:r>
                      <a:endParaRPr lang="en-GB" sz="1100">
                        <a:latin typeface="Calibri"/>
                        <a:ea typeface="Times New Roman"/>
                        <a:cs typeface="Arial"/>
                      </a:endParaRPr>
                    </a:p>
                  </a:txBody>
                  <a:tcPr marL="65919" marR="6591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300">
                          <a:latin typeface="Times New Roman"/>
                          <a:ea typeface="Times New Roman"/>
                          <a:cs typeface="B Nazanin"/>
                        </a:rPr>
                        <a:t>1.519</a:t>
                      </a:r>
                      <a:endParaRPr lang="en-GB" sz="1100">
                        <a:latin typeface="Calibri"/>
                        <a:ea typeface="Times New Roman"/>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300">
                          <a:latin typeface="Times New Roman"/>
                          <a:ea typeface="Times New Roman"/>
                          <a:cs typeface="B Nazanin"/>
                        </a:rPr>
                        <a:t>1.582</a:t>
                      </a:r>
                      <a:endParaRPr lang="en-GB" sz="1100">
                        <a:latin typeface="Calibri"/>
                        <a:ea typeface="Times New Roman"/>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300">
                          <a:latin typeface="Times New Roman"/>
                          <a:ea typeface="Times New Roman"/>
                          <a:cs typeface="B Nazanin"/>
                        </a:rPr>
                        <a:t>Nylon</a:t>
                      </a:r>
                      <a:endParaRPr lang="en-GB" sz="1100">
                        <a:latin typeface="Calibri"/>
                        <a:ea typeface="Times New Roman"/>
                        <a:cs typeface="Arial"/>
                      </a:endParaRPr>
                    </a:p>
                  </a:txBody>
                  <a:tcPr marL="65919" marR="6591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684">
                <a:tc>
                  <a:txBody>
                    <a:bodyPr/>
                    <a:lstStyle/>
                    <a:p>
                      <a:pPr algn="just" rtl="1">
                        <a:lnSpc>
                          <a:spcPct val="115000"/>
                        </a:lnSpc>
                        <a:spcAft>
                          <a:spcPts val="0"/>
                        </a:spcAft>
                      </a:pPr>
                      <a:r>
                        <a:rPr lang="fa-IR" sz="1300">
                          <a:latin typeface="Times New Roman"/>
                          <a:ea typeface="Times New Roman"/>
                          <a:cs typeface="B Nazanin"/>
                        </a:rPr>
                        <a:t>0.188</a:t>
                      </a:r>
                      <a:endParaRPr lang="en-GB" sz="1100">
                        <a:latin typeface="Calibri"/>
                        <a:ea typeface="Times New Roman"/>
                        <a:cs typeface="Arial"/>
                      </a:endParaRPr>
                    </a:p>
                  </a:txBody>
                  <a:tcPr marL="65919" marR="6591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300">
                          <a:latin typeface="Times New Roman"/>
                          <a:ea typeface="Times New Roman"/>
                          <a:cs typeface="B Nazanin"/>
                        </a:rPr>
                        <a:t>1.537</a:t>
                      </a:r>
                      <a:endParaRPr lang="en-GB" sz="1100">
                        <a:latin typeface="Calibri"/>
                        <a:ea typeface="Times New Roman"/>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300">
                          <a:latin typeface="Times New Roman"/>
                          <a:ea typeface="Times New Roman"/>
                          <a:cs typeface="B Nazanin"/>
                        </a:rPr>
                        <a:t>1.725</a:t>
                      </a:r>
                      <a:endParaRPr lang="en-GB" sz="1100">
                        <a:latin typeface="Calibri"/>
                        <a:ea typeface="Times New Roman"/>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300">
                          <a:latin typeface="Times New Roman"/>
                          <a:ea typeface="Times New Roman"/>
                          <a:cs typeface="B Nazanin"/>
                        </a:rPr>
                        <a:t>Terylene polyester fibre</a:t>
                      </a:r>
                      <a:endParaRPr lang="en-GB" sz="1100">
                        <a:latin typeface="Calibri"/>
                        <a:ea typeface="Times New Roman"/>
                        <a:cs typeface="Arial"/>
                      </a:endParaRPr>
                    </a:p>
                  </a:txBody>
                  <a:tcPr marL="65919" marR="6591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842">
                <a:tc>
                  <a:txBody>
                    <a:bodyPr/>
                    <a:lstStyle/>
                    <a:p>
                      <a:pPr algn="just" rtl="1">
                        <a:lnSpc>
                          <a:spcPct val="115000"/>
                        </a:lnSpc>
                        <a:spcAft>
                          <a:spcPts val="0"/>
                        </a:spcAft>
                      </a:pPr>
                      <a:r>
                        <a:rPr lang="fa-IR" sz="1300">
                          <a:latin typeface="Times New Roman"/>
                          <a:ea typeface="Times New Roman"/>
                          <a:cs typeface="B Nazanin"/>
                        </a:rPr>
                        <a:t>0.000</a:t>
                      </a:r>
                      <a:endParaRPr lang="en-GB" sz="1100">
                        <a:latin typeface="Calibri"/>
                        <a:ea typeface="Times New Roman"/>
                        <a:cs typeface="Arial"/>
                      </a:endParaRPr>
                    </a:p>
                  </a:txBody>
                  <a:tcPr marL="65919" marR="6591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300">
                          <a:latin typeface="Times New Roman"/>
                          <a:ea typeface="Times New Roman"/>
                          <a:cs typeface="B Nazanin"/>
                        </a:rPr>
                        <a:t>1.500</a:t>
                      </a:r>
                      <a:endParaRPr lang="en-GB" sz="1100">
                        <a:latin typeface="Calibri"/>
                        <a:ea typeface="Times New Roman"/>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300">
                          <a:latin typeface="Times New Roman"/>
                          <a:ea typeface="Times New Roman"/>
                          <a:cs typeface="B Nazanin"/>
                        </a:rPr>
                        <a:t>1.500</a:t>
                      </a:r>
                      <a:endParaRPr lang="en-GB" sz="1100">
                        <a:latin typeface="Calibri"/>
                        <a:ea typeface="Times New Roman"/>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300">
                          <a:latin typeface="Times New Roman"/>
                          <a:ea typeface="Times New Roman"/>
                          <a:cs typeface="B Nazanin"/>
                        </a:rPr>
                        <a:t>Orlon acrylic fibre</a:t>
                      </a:r>
                      <a:endParaRPr lang="en-GB" sz="1100">
                        <a:latin typeface="Calibri"/>
                        <a:ea typeface="Times New Roman"/>
                        <a:cs typeface="Arial"/>
                      </a:endParaRPr>
                    </a:p>
                  </a:txBody>
                  <a:tcPr marL="65919" marR="6591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842">
                <a:tc>
                  <a:txBody>
                    <a:bodyPr/>
                    <a:lstStyle/>
                    <a:p>
                      <a:pPr algn="just" rtl="1">
                        <a:lnSpc>
                          <a:spcPct val="115000"/>
                        </a:lnSpc>
                        <a:spcAft>
                          <a:spcPts val="0"/>
                        </a:spcAft>
                      </a:pPr>
                      <a:r>
                        <a:rPr lang="fa-IR" sz="1300">
                          <a:latin typeface="Times New Roman"/>
                          <a:ea typeface="Times New Roman"/>
                          <a:cs typeface="B Nazanin"/>
                        </a:rPr>
                        <a:t>0.004-</a:t>
                      </a:r>
                      <a:endParaRPr lang="en-GB" sz="1100">
                        <a:latin typeface="Calibri"/>
                        <a:ea typeface="Times New Roman"/>
                        <a:cs typeface="Arial"/>
                      </a:endParaRPr>
                    </a:p>
                  </a:txBody>
                  <a:tcPr marL="65919" marR="6591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300">
                          <a:latin typeface="Times New Roman"/>
                          <a:ea typeface="Times New Roman"/>
                          <a:cs typeface="B Nazanin"/>
                        </a:rPr>
                        <a:t>1.524</a:t>
                      </a:r>
                      <a:endParaRPr lang="en-GB" sz="1100">
                        <a:latin typeface="Calibri"/>
                        <a:ea typeface="Times New Roman"/>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300">
                          <a:latin typeface="Times New Roman"/>
                          <a:ea typeface="Times New Roman"/>
                          <a:cs typeface="B Nazanin"/>
                        </a:rPr>
                        <a:t>1.520</a:t>
                      </a:r>
                      <a:endParaRPr lang="en-GB" sz="1100">
                        <a:latin typeface="Calibri"/>
                        <a:ea typeface="Times New Roman"/>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300">
                          <a:latin typeface="Times New Roman"/>
                          <a:ea typeface="Times New Roman"/>
                          <a:cs typeface="B Nazanin"/>
                        </a:rPr>
                        <a:t>Acrilan acrylic fibre</a:t>
                      </a:r>
                      <a:endParaRPr lang="en-GB" sz="1100">
                        <a:latin typeface="Calibri"/>
                        <a:ea typeface="Times New Roman"/>
                        <a:cs typeface="Arial"/>
                      </a:endParaRPr>
                    </a:p>
                  </a:txBody>
                  <a:tcPr marL="65919" marR="6591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842">
                <a:tc>
                  <a:txBody>
                    <a:bodyPr/>
                    <a:lstStyle/>
                    <a:p>
                      <a:pPr algn="just" rtl="1">
                        <a:lnSpc>
                          <a:spcPct val="115000"/>
                        </a:lnSpc>
                        <a:spcAft>
                          <a:spcPts val="0"/>
                        </a:spcAft>
                      </a:pPr>
                      <a:r>
                        <a:rPr lang="fa-IR" sz="1300">
                          <a:latin typeface="Times New Roman"/>
                          <a:ea typeface="Times New Roman"/>
                          <a:cs typeface="B Nazanin"/>
                        </a:rPr>
                        <a:t>0.044</a:t>
                      </a:r>
                      <a:endParaRPr lang="en-GB" sz="1100">
                        <a:latin typeface="Calibri"/>
                        <a:ea typeface="Times New Roman"/>
                        <a:cs typeface="Arial"/>
                      </a:endParaRPr>
                    </a:p>
                  </a:txBody>
                  <a:tcPr marL="65919" marR="6591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300">
                          <a:latin typeface="Times New Roman"/>
                          <a:ea typeface="Times New Roman"/>
                          <a:cs typeface="B Nazanin"/>
                        </a:rPr>
                        <a:t>1.512</a:t>
                      </a:r>
                      <a:endParaRPr lang="en-GB" sz="1100">
                        <a:latin typeface="Calibri"/>
                        <a:ea typeface="Times New Roman"/>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300">
                          <a:latin typeface="Times New Roman"/>
                          <a:ea typeface="Times New Roman"/>
                          <a:cs typeface="B Nazanin"/>
                        </a:rPr>
                        <a:t>1.556</a:t>
                      </a:r>
                      <a:endParaRPr lang="en-GB" sz="1100">
                        <a:latin typeface="Calibri"/>
                        <a:ea typeface="Times New Roman"/>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300">
                          <a:latin typeface="Times New Roman"/>
                          <a:ea typeface="Times New Roman"/>
                          <a:cs typeface="B Nazanin"/>
                        </a:rPr>
                        <a:t>Polyethylene</a:t>
                      </a:r>
                      <a:endParaRPr lang="en-GB" sz="1100">
                        <a:latin typeface="Calibri"/>
                        <a:ea typeface="Times New Roman"/>
                        <a:cs typeface="Arial"/>
                      </a:endParaRPr>
                    </a:p>
                  </a:txBody>
                  <a:tcPr marL="65919" marR="6591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842">
                <a:tc>
                  <a:txBody>
                    <a:bodyPr/>
                    <a:lstStyle/>
                    <a:p>
                      <a:pPr algn="just" rtl="1">
                        <a:lnSpc>
                          <a:spcPct val="115000"/>
                        </a:lnSpc>
                        <a:spcAft>
                          <a:spcPts val="0"/>
                        </a:spcAft>
                      </a:pPr>
                      <a:r>
                        <a:rPr lang="fa-IR" sz="1300">
                          <a:latin typeface="Times New Roman"/>
                          <a:ea typeface="Times New Roman"/>
                          <a:cs typeface="B Nazanin"/>
                        </a:rPr>
                        <a:t>0.000</a:t>
                      </a:r>
                      <a:endParaRPr lang="en-GB" sz="1100">
                        <a:latin typeface="Calibri"/>
                        <a:ea typeface="Times New Roman"/>
                        <a:cs typeface="Arial"/>
                      </a:endParaRPr>
                    </a:p>
                  </a:txBody>
                  <a:tcPr marL="65919" marR="6591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300">
                          <a:latin typeface="Times New Roman"/>
                          <a:ea typeface="Times New Roman"/>
                          <a:cs typeface="B Nazanin"/>
                        </a:rPr>
                        <a:t>1.547</a:t>
                      </a:r>
                      <a:endParaRPr lang="en-GB" sz="1100">
                        <a:latin typeface="Calibri"/>
                        <a:ea typeface="Times New Roman"/>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300">
                          <a:latin typeface="Times New Roman"/>
                          <a:ea typeface="Times New Roman"/>
                          <a:cs typeface="B Nazanin"/>
                        </a:rPr>
                        <a:t>1.547</a:t>
                      </a:r>
                      <a:endParaRPr lang="en-GB" sz="1100">
                        <a:latin typeface="Calibri"/>
                        <a:ea typeface="Times New Roman"/>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300" dirty="0">
                          <a:latin typeface="Times New Roman"/>
                          <a:ea typeface="Times New Roman"/>
                          <a:cs typeface="B Nazanin"/>
                        </a:rPr>
                        <a:t>Glass</a:t>
                      </a:r>
                      <a:endParaRPr lang="en-GB" sz="1100" dirty="0">
                        <a:latin typeface="Calibri"/>
                        <a:ea typeface="Times New Roman"/>
                        <a:cs typeface="Arial"/>
                      </a:endParaRPr>
                    </a:p>
                  </a:txBody>
                  <a:tcPr marL="65919" marR="6591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6348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Footer Placeholder 5"/>
          <p:cNvSpPr>
            <a:spLocks noGrp="1"/>
          </p:cNvSpPr>
          <p:nvPr>
            <p:ph type="ftr" sz="quarter" idx="11"/>
          </p:nvPr>
        </p:nvSpPr>
        <p:spPr/>
        <p:txBody>
          <a:bodyPr/>
          <a:lstStyle/>
          <a:p>
            <a:r>
              <a:rPr lang="fa-IR" altLang="en-US" smtClean="0"/>
              <a:t>ساختمان فیزیکی الیاف - دکتر مصطفی یوسفی</a:t>
            </a:r>
            <a:endParaRPr lang="en-US"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lide Number Placeholder 4"/>
          <p:cNvSpPr>
            <a:spLocks noGrp="1"/>
          </p:cNvSpPr>
          <p:nvPr>
            <p:ph type="sldNum" sz="quarter" idx="12"/>
          </p:nvPr>
        </p:nvSpPr>
        <p:spPr/>
        <p:txBody>
          <a:bodyPr/>
          <a:lstStyle/>
          <a:p>
            <a:pPr algn="l" rtl="1"/>
            <a:fld id="{06582E90-2553-4BDD-A4C2-03671B6660A5}" type="slidenum">
              <a:rPr lang="ar-SA" altLang="en-US">
                <a:cs typeface="B Traffic" pitchFamily="2" charset="-78"/>
              </a:rPr>
              <a:pPr algn="l" rtl="1"/>
              <a:t>21</a:t>
            </a:fld>
            <a:endParaRPr lang="en-US" altLang="en-US">
              <a:cs typeface="B Traffic" pitchFamily="2" charset="-78"/>
            </a:endParaRPr>
          </a:p>
        </p:txBody>
      </p:sp>
      <p:sp>
        <p:nvSpPr>
          <p:cNvPr id="31746" name="Rectangle 2"/>
          <p:cNvSpPr>
            <a:spLocks noGrp="1" noChangeArrowheads="1"/>
          </p:cNvSpPr>
          <p:nvPr>
            <p:ph type="title"/>
          </p:nvPr>
        </p:nvSpPr>
        <p:spPr/>
        <p:txBody>
          <a:bodyPr/>
          <a:lstStyle/>
          <a:p>
            <a:pPr rtl="1"/>
            <a:r>
              <a:rPr lang="ar-SA" altLang="en-US">
                <a:cs typeface="B Traffic" pitchFamily="2" charset="-78"/>
              </a:rPr>
              <a:t>ضريب شكست</a:t>
            </a:r>
            <a:r>
              <a:rPr lang="en-GB" altLang="en-US">
                <a:cs typeface="B Traffic" pitchFamily="2" charset="-78"/>
              </a:rPr>
              <a:t> </a:t>
            </a:r>
            <a:r>
              <a:rPr lang="ar-SA" altLang="en-US">
                <a:cs typeface="B Traffic" pitchFamily="2" charset="-78"/>
              </a:rPr>
              <a:t>مضاعف و</a:t>
            </a:r>
            <a:r>
              <a:rPr lang="en-GB" altLang="en-US">
                <a:cs typeface="B Traffic" pitchFamily="2" charset="-78"/>
              </a:rPr>
              <a:t> </a:t>
            </a:r>
            <a:r>
              <a:rPr lang="ar-SA" altLang="en-US">
                <a:cs typeface="B Traffic" pitchFamily="2" charset="-78"/>
              </a:rPr>
              <a:t>ساختار ملكول</a:t>
            </a:r>
            <a:endParaRPr lang="en-US" altLang="en-US">
              <a:cs typeface="B Traffic" pitchFamily="2" charset="-78"/>
            </a:endParaRPr>
          </a:p>
        </p:txBody>
      </p:sp>
      <p:cxnSp>
        <p:nvCxnSpPr>
          <p:cNvPr id="31750" name="AutoShape 6"/>
          <p:cNvCxnSpPr>
            <a:cxnSpLocks noChangeShapeType="1"/>
          </p:cNvCxnSpPr>
          <p:nvPr/>
        </p:nvCxnSpPr>
        <p:spPr bwMode="auto">
          <a:xfrm>
            <a:off x="381000" y="3695700"/>
            <a:ext cx="0" cy="0"/>
          </a:xfrm>
          <a:prstGeom prst="straightConnector1">
            <a:avLst/>
          </a:prstGeom>
          <a:noFill/>
          <a:ln w="9525">
            <a:solidFill>
              <a:schemeClr val="tx1"/>
            </a:solidFill>
            <a:round/>
            <a:headEnd/>
            <a:tailEnd/>
          </a:ln>
          <a:effectLst/>
        </p:spPr>
      </p:cxnSp>
      <p:sp>
        <p:nvSpPr>
          <p:cNvPr id="31777" name="Oval 33"/>
          <p:cNvSpPr>
            <a:spLocks noChangeArrowheads="1"/>
          </p:cNvSpPr>
          <p:nvPr/>
        </p:nvSpPr>
        <p:spPr bwMode="auto">
          <a:xfrm>
            <a:off x="1485900" y="5638800"/>
            <a:ext cx="304800" cy="304800"/>
          </a:xfrm>
          <a:prstGeom prst="ellipse">
            <a:avLst/>
          </a:prstGeom>
          <a:solidFill>
            <a:schemeClr val="accent1"/>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31778" name="Oval 34"/>
          <p:cNvSpPr>
            <a:spLocks noChangeArrowheads="1"/>
          </p:cNvSpPr>
          <p:nvPr/>
        </p:nvSpPr>
        <p:spPr bwMode="auto">
          <a:xfrm>
            <a:off x="2209800" y="5638800"/>
            <a:ext cx="304800" cy="304800"/>
          </a:xfrm>
          <a:prstGeom prst="ellipse">
            <a:avLst/>
          </a:prstGeom>
          <a:solidFill>
            <a:schemeClr val="accent1"/>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31779" name="Oval 35"/>
          <p:cNvSpPr>
            <a:spLocks noChangeArrowheads="1"/>
          </p:cNvSpPr>
          <p:nvPr/>
        </p:nvSpPr>
        <p:spPr bwMode="auto">
          <a:xfrm>
            <a:off x="685800" y="5638800"/>
            <a:ext cx="304800" cy="304800"/>
          </a:xfrm>
          <a:prstGeom prst="ellipse">
            <a:avLst/>
          </a:prstGeom>
          <a:solidFill>
            <a:schemeClr val="accent1"/>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31780" name="Line 36"/>
          <p:cNvSpPr>
            <a:spLocks noChangeShapeType="1"/>
          </p:cNvSpPr>
          <p:nvPr/>
        </p:nvSpPr>
        <p:spPr bwMode="auto">
          <a:xfrm>
            <a:off x="990600" y="5791200"/>
            <a:ext cx="457200" cy="0"/>
          </a:xfrm>
          <a:prstGeom prst="line">
            <a:avLst/>
          </a:prstGeom>
          <a:noFill/>
          <a:ln w="9525">
            <a:solidFill>
              <a:schemeClr val="tx1"/>
            </a:solidFill>
            <a:round/>
            <a:headEnd/>
            <a:tailEnd/>
          </a:ln>
          <a:effectLst/>
        </p:spPr>
        <p:txBody>
          <a:bodyPr wrap="none" anchor="ctr"/>
          <a:lstStyle/>
          <a:p>
            <a:pPr algn="r" rtl="1"/>
            <a:endParaRPr lang="en-GB">
              <a:cs typeface="B Traffic" pitchFamily="2" charset="-78"/>
            </a:endParaRPr>
          </a:p>
        </p:txBody>
      </p:sp>
      <p:sp>
        <p:nvSpPr>
          <p:cNvPr id="31781" name="Line 37"/>
          <p:cNvSpPr>
            <a:spLocks noChangeShapeType="1"/>
          </p:cNvSpPr>
          <p:nvPr/>
        </p:nvSpPr>
        <p:spPr bwMode="auto">
          <a:xfrm>
            <a:off x="1752600" y="5791200"/>
            <a:ext cx="533400" cy="0"/>
          </a:xfrm>
          <a:prstGeom prst="line">
            <a:avLst/>
          </a:prstGeom>
          <a:noFill/>
          <a:ln w="9525">
            <a:solidFill>
              <a:schemeClr val="tx1"/>
            </a:solidFill>
            <a:round/>
            <a:headEnd/>
            <a:tailEnd/>
          </a:ln>
          <a:effectLst/>
        </p:spPr>
        <p:txBody>
          <a:bodyPr wrap="none" anchor="ctr"/>
          <a:lstStyle/>
          <a:p>
            <a:pPr algn="r" rtl="1"/>
            <a:endParaRPr lang="en-GB">
              <a:cs typeface="B Traffic" pitchFamily="2" charset="-78"/>
            </a:endParaRPr>
          </a:p>
        </p:txBody>
      </p:sp>
      <p:sp>
        <p:nvSpPr>
          <p:cNvPr id="31782" name="Oval 38"/>
          <p:cNvSpPr>
            <a:spLocks noChangeArrowheads="1"/>
          </p:cNvSpPr>
          <p:nvPr/>
        </p:nvSpPr>
        <p:spPr bwMode="auto">
          <a:xfrm>
            <a:off x="1485900" y="5029200"/>
            <a:ext cx="304800" cy="304800"/>
          </a:xfrm>
          <a:prstGeom prst="ellipse">
            <a:avLst/>
          </a:prstGeom>
          <a:solidFill>
            <a:schemeClr val="accent1"/>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31783" name="Oval 39"/>
          <p:cNvSpPr>
            <a:spLocks noChangeArrowheads="1"/>
          </p:cNvSpPr>
          <p:nvPr/>
        </p:nvSpPr>
        <p:spPr bwMode="auto">
          <a:xfrm>
            <a:off x="2209800" y="5029200"/>
            <a:ext cx="304800" cy="304800"/>
          </a:xfrm>
          <a:prstGeom prst="ellipse">
            <a:avLst/>
          </a:prstGeom>
          <a:solidFill>
            <a:schemeClr val="accent1"/>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31784" name="Oval 40"/>
          <p:cNvSpPr>
            <a:spLocks noChangeArrowheads="1"/>
          </p:cNvSpPr>
          <p:nvPr/>
        </p:nvSpPr>
        <p:spPr bwMode="auto">
          <a:xfrm>
            <a:off x="685800" y="5029200"/>
            <a:ext cx="304800" cy="304800"/>
          </a:xfrm>
          <a:prstGeom prst="ellipse">
            <a:avLst/>
          </a:prstGeom>
          <a:solidFill>
            <a:schemeClr val="accent1"/>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31785" name="Line 41"/>
          <p:cNvSpPr>
            <a:spLocks noChangeShapeType="1"/>
          </p:cNvSpPr>
          <p:nvPr/>
        </p:nvSpPr>
        <p:spPr bwMode="auto">
          <a:xfrm>
            <a:off x="990600" y="5181600"/>
            <a:ext cx="457200" cy="0"/>
          </a:xfrm>
          <a:prstGeom prst="line">
            <a:avLst/>
          </a:prstGeom>
          <a:noFill/>
          <a:ln w="9525">
            <a:solidFill>
              <a:schemeClr val="tx1"/>
            </a:solidFill>
            <a:round/>
            <a:headEnd/>
            <a:tailEnd/>
          </a:ln>
          <a:effectLst/>
        </p:spPr>
        <p:txBody>
          <a:bodyPr wrap="none" anchor="ctr"/>
          <a:lstStyle/>
          <a:p>
            <a:pPr algn="r" rtl="1"/>
            <a:endParaRPr lang="en-GB">
              <a:cs typeface="B Traffic" pitchFamily="2" charset="-78"/>
            </a:endParaRPr>
          </a:p>
        </p:txBody>
      </p:sp>
      <p:sp>
        <p:nvSpPr>
          <p:cNvPr id="31792" name="Oval 48"/>
          <p:cNvSpPr>
            <a:spLocks noChangeArrowheads="1"/>
          </p:cNvSpPr>
          <p:nvPr/>
        </p:nvSpPr>
        <p:spPr bwMode="auto">
          <a:xfrm>
            <a:off x="1485900" y="4419600"/>
            <a:ext cx="304800" cy="304800"/>
          </a:xfrm>
          <a:prstGeom prst="ellipse">
            <a:avLst/>
          </a:prstGeom>
          <a:solidFill>
            <a:schemeClr val="accent1"/>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31793" name="Oval 49"/>
          <p:cNvSpPr>
            <a:spLocks noChangeArrowheads="1"/>
          </p:cNvSpPr>
          <p:nvPr/>
        </p:nvSpPr>
        <p:spPr bwMode="auto">
          <a:xfrm>
            <a:off x="2209800" y="4419600"/>
            <a:ext cx="304800" cy="304800"/>
          </a:xfrm>
          <a:prstGeom prst="ellipse">
            <a:avLst/>
          </a:prstGeom>
          <a:solidFill>
            <a:schemeClr val="accent1"/>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31794" name="Oval 50"/>
          <p:cNvSpPr>
            <a:spLocks noChangeArrowheads="1"/>
          </p:cNvSpPr>
          <p:nvPr/>
        </p:nvSpPr>
        <p:spPr bwMode="auto">
          <a:xfrm>
            <a:off x="685800" y="4419600"/>
            <a:ext cx="304800" cy="304800"/>
          </a:xfrm>
          <a:prstGeom prst="ellipse">
            <a:avLst/>
          </a:prstGeom>
          <a:solidFill>
            <a:schemeClr val="accent1"/>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31795" name="Line 51"/>
          <p:cNvSpPr>
            <a:spLocks noChangeShapeType="1"/>
          </p:cNvSpPr>
          <p:nvPr/>
        </p:nvSpPr>
        <p:spPr bwMode="auto">
          <a:xfrm>
            <a:off x="990600" y="4572000"/>
            <a:ext cx="457200" cy="0"/>
          </a:xfrm>
          <a:prstGeom prst="line">
            <a:avLst/>
          </a:prstGeom>
          <a:noFill/>
          <a:ln w="9525">
            <a:solidFill>
              <a:schemeClr val="tx1"/>
            </a:solidFill>
            <a:round/>
            <a:headEnd/>
            <a:tailEnd/>
          </a:ln>
          <a:effectLst/>
        </p:spPr>
        <p:txBody>
          <a:bodyPr wrap="none" anchor="ctr"/>
          <a:lstStyle/>
          <a:p>
            <a:pPr algn="r" rtl="1"/>
            <a:endParaRPr lang="en-GB">
              <a:cs typeface="B Traffic" pitchFamily="2" charset="-78"/>
            </a:endParaRPr>
          </a:p>
        </p:txBody>
      </p:sp>
      <p:sp>
        <p:nvSpPr>
          <p:cNvPr id="31797" name="Oval 53"/>
          <p:cNvSpPr>
            <a:spLocks noChangeArrowheads="1"/>
          </p:cNvSpPr>
          <p:nvPr/>
        </p:nvSpPr>
        <p:spPr bwMode="auto">
          <a:xfrm>
            <a:off x="1485900" y="3886200"/>
            <a:ext cx="304800" cy="304800"/>
          </a:xfrm>
          <a:prstGeom prst="ellipse">
            <a:avLst/>
          </a:prstGeom>
          <a:solidFill>
            <a:schemeClr val="accent1"/>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31798" name="Oval 54"/>
          <p:cNvSpPr>
            <a:spLocks noChangeArrowheads="1"/>
          </p:cNvSpPr>
          <p:nvPr/>
        </p:nvSpPr>
        <p:spPr bwMode="auto">
          <a:xfrm>
            <a:off x="2286000" y="3886200"/>
            <a:ext cx="304800" cy="304800"/>
          </a:xfrm>
          <a:prstGeom prst="ellipse">
            <a:avLst/>
          </a:prstGeom>
          <a:solidFill>
            <a:schemeClr val="accent1"/>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31799" name="Oval 55"/>
          <p:cNvSpPr>
            <a:spLocks noChangeArrowheads="1"/>
          </p:cNvSpPr>
          <p:nvPr/>
        </p:nvSpPr>
        <p:spPr bwMode="auto">
          <a:xfrm>
            <a:off x="762000" y="3886200"/>
            <a:ext cx="304800" cy="304800"/>
          </a:xfrm>
          <a:prstGeom prst="ellipse">
            <a:avLst/>
          </a:prstGeom>
          <a:solidFill>
            <a:schemeClr val="accent1"/>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31800" name="Line 56"/>
          <p:cNvSpPr>
            <a:spLocks noChangeShapeType="1"/>
          </p:cNvSpPr>
          <p:nvPr/>
        </p:nvSpPr>
        <p:spPr bwMode="auto">
          <a:xfrm>
            <a:off x="1066800" y="4038600"/>
            <a:ext cx="457200" cy="0"/>
          </a:xfrm>
          <a:prstGeom prst="line">
            <a:avLst/>
          </a:prstGeom>
          <a:noFill/>
          <a:ln w="9525">
            <a:solidFill>
              <a:schemeClr val="tx1"/>
            </a:solidFill>
            <a:round/>
            <a:headEnd/>
            <a:tailEnd/>
          </a:ln>
          <a:effectLst/>
        </p:spPr>
        <p:txBody>
          <a:bodyPr wrap="none" anchor="ctr"/>
          <a:lstStyle/>
          <a:p>
            <a:pPr algn="r" rtl="1"/>
            <a:endParaRPr lang="en-GB">
              <a:cs typeface="B Traffic" pitchFamily="2" charset="-78"/>
            </a:endParaRPr>
          </a:p>
        </p:txBody>
      </p:sp>
      <p:sp>
        <p:nvSpPr>
          <p:cNvPr id="31802" name="Oval 58"/>
          <p:cNvSpPr>
            <a:spLocks noChangeArrowheads="1"/>
          </p:cNvSpPr>
          <p:nvPr/>
        </p:nvSpPr>
        <p:spPr bwMode="auto">
          <a:xfrm>
            <a:off x="1485900" y="3276600"/>
            <a:ext cx="304800" cy="304800"/>
          </a:xfrm>
          <a:prstGeom prst="ellipse">
            <a:avLst/>
          </a:prstGeom>
          <a:solidFill>
            <a:schemeClr val="accent1"/>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31803" name="Oval 59"/>
          <p:cNvSpPr>
            <a:spLocks noChangeArrowheads="1"/>
          </p:cNvSpPr>
          <p:nvPr/>
        </p:nvSpPr>
        <p:spPr bwMode="auto">
          <a:xfrm>
            <a:off x="2286000" y="3276600"/>
            <a:ext cx="304800" cy="304800"/>
          </a:xfrm>
          <a:prstGeom prst="ellipse">
            <a:avLst/>
          </a:prstGeom>
          <a:solidFill>
            <a:schemeClr val="accent1"/>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31804" name="Oval 60"/>
          <p:cNvSpPr>
            <a:spLocks noChangeArrowheads="1"/>
          </p:cNvSpPr>
          <p:nvPr/>
        </p:nvSpPr>
        <p:spPr bwMode="auto">
          <a:xfrm>
            <a:off x="762000" y="3276600"/>
            <a:ext cx="304800" cy="304800"/>
          </a:xfrm>
          <a:prstGeom prst="ellipse">
            <a:avLst/>
          </a:prstGeom>
          <a:solidFill>
            <a:schemeClr val="accent1"/>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31805" name="Line 61"/>
          <p:cNvSpPr>
            <a:spLocks noChangeShapeType="1"/>
          </p:cNvSpPr>
          <p:nvPr/>
        </p:nvSpPr>
        <p:spPr bwMode="auto">
          <a:xfrm>
            <a:off x="1066800" y="3429000"/>
            <a:ext cx="457200" cy="0"/>
          </a:xfrm>
          <a:prstGeom prst="line">
            <a:avLst/>
          </a:prstGeom>
          <a:noFill/>
          <a:ln w="9525">
            <a:solidFill>
              <a:schemeClr val="tx1"/>
            </a:solidFill>
            <a:round/>
            <a:headEnd/>
            <a:tailEnd/>
          </a:ln>
          <a:effectLst/>
        </p:spPr>
        <p:txBody>
          <a:bodyPr wrap="none" anchor="ctr"/>
          <a:lstStyle/>
          <a:p>
            <a:pPr algn="r" rtl="1"/>
            <a:endParaRPr lang="en-GB">
              <a:cs typeface="B Traffic" pitchFamily="2" charset="-78"/>
            </a:endParaRPr>
          </a:p>
        </p:txBody>
      </p:sp>
      <p:sp>
        <p:nvSpPr>
          <p:cNvPr id="31807" name="Oval 63"/>
          <p:cNvSpPr>
            <a:spLocks noChangeArrowheads="1"/>
          </p:cNvSpPr>
          <p:nvPr/>
        </p:nvSpPr>
        <p:spPr bwMode="auto">
          <a:xfrm>
            <a:off x="1485900" y="2667000"/>
            <a:ext cx="304800" cy="304800"/>
          </a:xfrm>
          <a:prstGeom prst="ellipse">
            <a:avLst/>
          </a:prstGeom>
          <a:solidFill>
            <a:schemeClr val="accent1"/>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31808" name="Oval 64"/>
          <p:cNvSpPr>
            <a:spLocks noChangeArrowheads="1"/>
          </p:cNvSpPr>
          <p:nvPr/>
        </p:nvSpPr>
        <p:spPr bwMode="auto">
          <a:xfrm>
            <a:off x="2286000" y="2667000"/>
            <a:ext cx="304800" cy="304800"/>
          </a:xfrm>
          <a:prstGeom prst="ellipse">
            <a:avLst/>
          </a:prstGeom>
          <a:solidFill>
            <a:schemeClr val="accent1"/>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31809" name="Oval 65"/>
          <p:cNvSpPr>
            <a:spLocks noChangeArrowheads="1"/>
          </p:cNvSpPr>
          <p:nvPr/>
        </p:nvSpPr>
        <p:spPr bwMode="auto">
          <a:xfrm>
            <a:off x="762000" y="2667000"/>
            <a:ext cx="304800" cy="304800"/>
          </a:xfrm>
          <a:prstGeom prst="ellipse">
            <a:avLst/>
          </a:prstGeom>
          <a:solidFill>
            <a:schemeClr val="accent1"/>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31815" name="Line 71"/>
          <p:cNvSpPr>
            <a:spLocks noChangeShapeType="1"/>
          </p:cNvSpPr>
          <p:nvPr/>
        </p:nvSpPr>
        <p:spPr bwMode="auto">
          <a:xfrm>
            <a:off x="1638300" y="3581400"/>
            <a:ext cx="0" cy="304800"/>
          </a:xfrm>
          <a:prstGeom prst="line">
            <a:avLst/>
          </a:prstGeom>
          <a:noFill/>
          <a:ln w="9525">
            <a:solidFill>
              <a:schemeClr val="tx1"/>
            </a:solidFill>
            <a:round/>
            <a:headEnd/>
            <a:tailEnd/>
          </a:ln>
          <a:effectLst/>
        </p:spPr>
        <p:txBody>
          <a:bodyPr wrap="none" anchor="ctr"/>
          <a:lstStyle/>
          <a:p>
            <a:pPr algn="r" rtl="1"/>
            <a:endParaRPr lang="en-GB">
              <a:cs typeface="B Traffic" pitchFamily="2" charset="-78"/>
            </a:endParaRPr>
          </a:p>
        </p:txBody>
      </p:sp>
      <p:sp>
        <p:nvSpPr>
          <p:cNvPr id="31816" name="Line 72"/>
          <p:cNvSpPr>
            <a:spLocks noChangeShapeType="1"/>
          </p:cNvSpPr>
          <p:nvPr/>
        </p:nvSpPr>
        <p:spPr bwMode="auto">
          <a:xfrm>
            <a:off x="1638300" y="2971800"/>
            <a:ext cx="0" cy="304800"/>
          </a:xfrm>
          <a:prstGeom prst="line">
            <a:avLst/>
          </a:prstGeom>
          <a:noFill/>
          <a:ln w="9525">
            <a:solidFill>
              <a:schemeClr val="tx1"/>
            </a:solidFill>
            <a:round/>
            <a:headEnd/>
            <a:tailEnd/>
          </a:ln>
          <a:effectLst/>
        </p:spPr>
        <p:txBody>
          <a:bodyPr wrap="none" anchor="ctr"/>
          <a:lstStyle/>
          <a:p>
            <a:pPr algn="r" rtl="1"/>
            <a:endParaRPr lang="en-GB">
              <a:cs typeface="B Traffic" pitchFamily="2" charset="-78"/>
            </a:endParaRPr>
          </a:p>
        </p:txBody>
      </p:sp>
      <p:sp>
        <p:nvSpPr>
          <p:cNvPr id="31817" name="Oval 73"/>
          <p:cNvSpPr>
            <a:spLocks noChangeArrowheads="1"/>
          </p:cNvSpPr>
          <p:nvPr/>
        </p:nvSpPr>
        <p:spPr bwMode="auto">
          <a:xfrm>
            <a:off x="4648200" y="5670550"/>
            <a:ext cx="304800" cy="304800"/>
          </a:xfrm>
          <a:prstGeom prst="ellipse">
            <a:avLst/>
          </a:prstGeom>
          <a:solidFill>
            <a:schemeClr val="accent1"/>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31818" name="Oval 74"/>
          <p:cNvSpPr>
            <a:spLocks noChangeArrowheads="1"/>
          </p:cNvSpPr>
          <p:nvPr/>
        </p:nvSpPr>
        <p:spPr bwMode="auto">
          <a:xfrm>
            <a:off x="4648200" y="5075238"/>
            <a:ext cx="304800" cy="304800"/>
          </a:xfrm>
          <a:prstGeom prst="ellipse">
            <a:avLst/>
          </a:prstGeom>
          <a:solidFill>
            <a:schemeClr val="accent1"/>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31819" name="Oval 75"/>
          <p:cNvSpPr>
            <a:spLocks noChangeArrowheads="1"/>
          </p:cNvSpPr>
          <p:nvPr/>
        </p:nvSpPr>
        <p:spPr bwMode="auto">
          <a:xfrm>
            <a:off x="4648200" y="4481513"/>
            <a:ext cx="304800" cy="304800"/>
          </a:xfrm>
          <a:prstGeom prst="ellipse">
            <a:avLst/>
          </a:prstGeom>
          <a:solidFill>
            <a:schemeClr val="accent1"/>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31820" name="Oval 76"/>
          <p:cNvSpPr>
            <a:spLocks noChangeArrowheads="1"/>
          </p:cNvSpPr>
          <p:nvPr/>
        </p:nvSpPr>
        <p:spPr bwMode="auto">
          <a:xfrm>
            <a:off x="4648200" y="3886200"/>
            <a:ext cx="304800" cy="304800"/>
          </a:xfrm>
          <a:prstGeom prst="ellipse">
            <a:avLst/>
          </a:prstGeom>
          <a:solidFill>
            <a:schemeClr val="accent1"/>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31821" name="Oval 77"/>
          <p:cNvSpPr>
            <a:spLocks noChangeArrowheads="1"/>
          </p:cNvSpPr>
          <p:nvPr/>
        </p:nvSpPr>
        <p:spPr bwMode="auto">
          <a:xfrm>
            <a:off x="4648200" y="3292475"/>
            <a:ext cx="304800" cy="304800"/>
          </a:xfrm>
          <a:prstGeom prst="ellipse">
            <a:avLst/>
          </a:prstGeom>
          <a:solidFill>
            <a:schemeClr val="accent1"/>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31822" name="Oval 78"/>
          <p:cNvSpPr>
            <a:spLocks noChangeArrowheads="1"/>
          </p:cNvSpPr>
          <p:nvPr/>
        </p:nvSpPr>
        <p:spPr bwMode="auto">
          <a:xfrm>
            <a:off x="4648200" y="2698750"/>
            <a:ext cx="304800" cy="304800"/>
          </a:xfrm>
          <a:prstGeom prst="ellipse">
            <a:avLst/>
          </a:prstGeom>
          <a:solidFill>
            <a:schemeClr val="accent1"/>
          </a:solidFill>
          <a:ln w="9525">
            <a:solidFill>
              <a:schemeClr val="tx1"/>
            </a:solidFill>
            <a:round/>
            <a:headEnd/>
            <a:tailEnd/>
          </a:ln>
          <a:effectLst/>
        </p:spPr>
        <p:txBody>
          <a:bodyPr wrap="none" anchor="ctr"/>
          <a:lstStyle/>
          <a:p>
            <a:pPr algn="r" rtl="1"/>
            <a:endParaRPr lang="en-GB">
              <a:cs typeface="B Traffic" pitchFamily="2" charset="-78"/>
            </a:endParaRPr>
          </a:p>
        </p:txBody>
      </p:sp>
      <p:cxnSp>
        <p:nvCxnSpPr>
          <p:cNvPr id="31828" name="AutoShape 84"/>
          <p:cNvCxnSpPr>
            <a:cxnSpLocks noChangeShapeType="1"/>
            <a:stCxn id="31822" idx="4"/>
            <a:endCxn id="31821" idx="0"/>
          </p:cNvCxnSpPr>
          <p:nvPr/>
        </p:nvCxnSpPr>
        <p:spPr bwMode="auto">
          <a:xfrm>
            <a:off x="4800600" y="3003550"/>
            <a:ext cx="0" cy="288925"/>
          </a:xfrm>
          <a:prstGeom prst="straightConnector1">
            <a:avLst/>
          </a:prstGeom>
          <a:noFill/>
          <a:ln w="9525">
            <a:solidFill>
              <a:schemeClr val="tx1"/>
            </a:solidFill>
            <a:round/>
            <a:headEnd/>
            <a:tailEnd/>
          </a:ln>
          <a:effectLst/>
        </p:spPr>
      </p:cxnSp>
      <p:cxnSp>
        <p:nvCxnSpPr>
          <p:cNvPr id="31829" name="AutoShape 85"/>
          <p:cNvCxnSpPr>
            <a:cxnSpLocks noChangeShapeType="1"/>
            <a:stCxn id="31807" idx="6"/>
            <a:endCxn id="31808" idx="2"/>
          </p:cNvCxnSpPr>
          <p:nvPr/>
        </p:nvCxnSpPr>
        <p:spPr bwMode="auto">
          <a:xfrm>
            <a:off x="1790700" y="2819400"/>
            <a:ext cx="495300" cy="0"/>
          </a:xfrm>
          <a:prstGeom prst="straightConnector1">
            <a:avLst/>
          </a:prstGeom>
          <a:noFill/>
          <a:ln w="9525">
            <a:solidFill>
              <a:schemeClr val="tx1"/>
            </a:solidFill>
            <a:round/>
            <a:headEnd/>
            <a:tailEnd/>
          </a:ln>
          <a:effectLst/>
        </p:spPr>
      </p:cxnSp>
      <p:cxnSp>
        <p:nvCxnSpPr>
          <p:cNvPr id="31830" name="AutoShape 86"/>
          <p:cNvCxnSpPr>
            <a:cxnSpLocks noChangeShapeType="1"/>
            <a:stCxn id="31809" idx="6"/>
            <a:endCxn id="31807" idx="2"/>
          </p:cNvCxnSpPr>
          <p:nvPr/>
        </p:nvCxnSpPr>
        <p:spPr bwMode="auto">
          <a:xfrm>
            <a:off x="1066800" y="2819400"/>
            <a:ext cx="419100" cy="0"/>
          </a:xfrm>
          <a:prstGeom prst="straightConnector1">
            <a:avLst/>
          </a:prstGeom>
          <a:noFill/>
          <a:ln w="9525">
            <a:solidFill>
              <a:schemeClr val="tx1"/>
            </a:solidFill>
            <a:round/>
            <a:headEnd/>
            <a:tailEnd/>
          </a:ln>
          <a:effectLst/>
        </p:spPr>
      </p:cxnSp>
      <p:cxnSp>
        <p:nvCxnSpPr>
          <p:cNvPr id="31831" name="AutoShape 87"/>
          <p:cNvCxnSpPr>
            <a:cxnSpLocks noChangeShapeType="1"/>
            <a:stCxn id="31820" idx="4"/>
            <a:endCxn id="31819" idx="0"/>
          </p:cNvCxnSpPr>
          <p:nvPr/>
        </p:nvCxnSpPr>
        <p:spPr bwMode="auto">
          <a:xfrm>
            <a:off x="4800600" y="4191000"/>
            <a:ext cx="0" cy="290513"/>
          </a:xfrm>
          <a:prstGeom prst="straightConnector1">
            <a:avLst/>
          </a:prstGeom>
          <a:noFill/>
          <a:ln w="9525">
            <a:solidFill>
              <a:schemeClr val="tx1"/>
            </a:solidFill>
            <a:round/>
            <a:headEnd/>
            <a:tailEnd/>
          </a:ln>
          <a:effectLst/>
        </p:spPr>
      </p:cxnSp>
      <p:cxnSp>
        <p:nvCxnSpPr>
          <p:cNvPr id="31832" name="AutoShape 88"/>
          <p:cNvCxnSpPr>
            <a:cxnSpLocks noChangeShapeType="1"/>
            <a:stCxn id="31792" idx="6"/>
            <a:endCxn id="31793" idx="2"/>
          </p:cNvCxnSpPr>
          <p:nvPr/>
        </p:nvCxnSpPr>
        <p:spPr bwMode="auto">
          <a:xfrm>
            <a:off x="1790700" y="4572000"/>
            <a:ext cx="419100" cy="0"/>
          </a:xfrm>
          <a:prstGeom prst="straightConnector1">
            <a:avLst/>
          </a:prstGeom>
          <a:noFill/>
          <a:ln w="9525">
            <a:solidFill>
              <a:schemeClr val="tx1"/>
            </a:solidFill>
            <a:round/>
            <a:headEnd/>
            <a:tailEnd/>
          </a:ln>
          <a:effectLst/>
        </p:spPr>
      </p:cxnSp>
      <p:cxnSp>
        <p:nvCxnSpPr>
          <p:cNvPr id="31833" name="AutoShape 89"/>
          <p:cNvCxnSpPr>
            <a:cxnSpLocks noChangeShapeType="1"/>
            <a:stCxn id="31782" idx="6"/>
            <a:endCxn id="31783" idx="2"/>
          </p:cNvCxnSpPr>
          <p:nvPr/>
        </p:nvCxnSpPr>
        <p:spPr bwMode="auto">
          <a:xfrm>
            <a:off x="1790700" y="5181600"/>
            <a:ext cx="419100" cy="0"/>
          </a:xfrm>
          <a:prstGeom prst="straightConnector1">
            <a:avLst/>
          </a:prstGeom>
          <a:noFill/>
          <a:ln w="9525">
            <a:solidFill>
              <a:schemeClr val="tx1"/>
            </a:solidFill>
            <a:round/>
            <a:headEnd/>
            <a:tailEnd/>
          </a:ln>
          <a:effectLst/>
        </p:spPr>
      </p:cxnSp>
      <p:cxnSp>
        <p:nvCxnSpPr>
          <p:cNvPr id="31834" name="AutoShape 90"/>
          <p:cNvCxnSpPr>
            <a:cxnSpLocks noChangeShapeType="1"/>
            <a:stCxn id="31802" idx="6"/>
            <a:endCxn id="31803" idx="2"/>
          </p:cNvCxnSpPr>
          <p:nvPr/>
        </p:nvCxnSpPr>
        <p:spPr bwMode="auto">
          <a:xfrm>
            <a:off x="1790700" y="3429000"/>
            <a:ext cx="495300" cy="0"/>
          </a:xfrm>
          <a:prstGeom prst="straightConnector1">
            <a:avLst/>
          </a:prstGeom>
          <a:noFill/>
          <a:ln w="9525">
            <a:solidFill>
              <a:schemeClr val="tx1"/>
            </a:solidFill>
            <a:round/>
            <a:headEnd/>
            <a:tailEnd/>
          </a:ln>
          <a:effectLst/>
        </p:spPr>
      </p:cxnSp>
      <p:cxnSp>
        <p:nvCxnSpPr>
          <p:cNvPr id="31835" name="AutoShape 91"/>
          <p:cNvCxnSpPr>
            <a:cxnSpLocks noChangeShapeType="1"/>
            <a:stCxn id="31797" idx="6"/>
            <a:endCxn id="31798" idx="2"/>
          </p:cNvCxnSpPr>
          <p:nvPr/>
        </p:nvCxnSpPr>
        <p:spPr bwMode="auto">
          <a:xfrm>
            <a:off x="1790700" y="4038600"/>
            <a:ext cx="495300" cy="0"/>
          </a:xfrm>
          <a:prstGeom prst="straightConnector1">
            <a:avLst/>
          </a:prstGeom>
          <a:noFill/>
          <a:ln w="9525">
            <a:solidFill>
              <a:schemeClr val="tx1"/>
            </a:solidFill>
            <a:round/>
            <a:headEnd/>
            <a:tailEnd/>
          </a:ln>
          <a:effectLst/>
        </p:spPr>
      </p:cxnSp>
      <p:cxnSp>
        <p:nvCxnSpPr>
          <p:cNvPr id="31836" name="AutoShape 92"/>
          <p:cNvCxnSpPr>
            <a:cxnSpLocks noChangeShapeType="1"/>
            <a:stCxn id="31821" idx="4"/>
            <a:endCxn id="31820" idx="0"/>
          </p:cNvCxnSpPr>
          <p:nvPr/>
        </p:nvCxnSpPr>
        <p:spPr bwMode="auto">
          <a:xfrm>
            <a:off x="4800600" y="3597275"/>
            <a:ext cx="0" cy="288925"/>
          </a:xfrm>
          <a:prstGeom prst="straightConnector1">
            <a:avLst/>
          </a:prstGeom>
          <a:noFill/>
          <a:ln w="9525">
            <a:solidFill>
              <a:schemeClr val="tx1"/>
            </a:solidFill>
            <a:round/>
            <a:headEnd/>
            <a:tailEnd/>
          </a:ln>
          <a:effectLst/>
        </p:spPr>
      </p:cxnSp>
      <p:cxnSp>
        <p:nvCxnSpPr>
          <p:cNvPr id="31837" name="AutoShape 93"/>
          <p:cNvCxnSpPr>
            <a:cxnSpLocks noChangeShapeType="1"/>
            <a:stCxn id="31819" idx="4"/>
            <a:endCxn id="31818" idx="0"/>
          </p:cNvCxnSpPr>
          <p:nvPr/>
        </p:nvCxnSpPr>
        <p:spPr bwMode="auto">
          <a:xfrm>
            <a:off x="4800600" y="4786313"/>
            <a:ext cx="0" cy="288925"/>
          </a:xfrm>
          <a:prstGeom prst="straightConnector1">
            <a:avLst/>
          </a:prstGeom>
          <a:noFill/>
          <a:ln w="9525">
            <a:solidFill>
              <a:schemeClr val="tx1"/>
            </a:solidFill>
            <a:round/>
            <a:headEnd/>
            <a:tailEnd/>
          </a:ln>
          <a:effectLst/>
        </p:spPr>
      </p:cxnSp>
      <p:cxnSp>
        <p:nvCxnSpPr>
          <p:cNvPr id="31838" name="AutoShape 94"/>
          <p:cNvCxnSpPr>
            <a:cxnSpLocks noChangeShapeType="1"/>
            <a:stCxn id="31818" idx="4"/>
            <a:endCxn id="31817" idx="0"/>
          </p:cNvCxnSpPr>
          <p:nvPr/>
        </p:nvCxnSpPr>
        <p:spPr bwMode="auto">
          <a:xfrm>
            <a:off x="4800600" y="5380038"/>
            <a:ext cx="0" cy="290512"/>
          </a:xfrm>
          <a:prstGeom prst="straightConnector1">
            <a:avLst/>
          </a:prstGeom>
          <a:noFill/>
          <a:ln w="9525">
            <a:solidFill>
              <a:schemeClr val="tx1"/>
            </a:solidFill>
            <a:round/>
            <a:headEnd/>
            <a:tailEnd/>
          </a:ln>
          <a:effectLst/>
        </p:spPr>
      </p:cxnSp>
      <p:sp>
        <p:nvSpPr>
          <p:cNvPr id="31839" name="Oval 95"/>
          <p:cNvSpPr>
            <a:spLocks noChangeArrowheads="1"/>
          </p:cNvSpPr>
          <p:nvPr/>
        </p:nvSpPr>
        <p:spPr bwMode="auto">
          <a:xfrm>
            <a:off x="7772400" y="5562600"/>
            <a:ext cx="304800" cy="304800"/>
          </a:xfrm>
          <a:prstGeom prst="ellipse">
            <a:avLst/>
          </a:prstGeom>
          <a:solidFill>
            <a:schemeClr val="accent1"/>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31840" name="Oval 96"/>
          <p:cNvSpPr>
            <a:spLocks noChangeArrowheads="1"/>
          </p:cNvSpPr>
          <p:nvPr/>
        </p:nvSpPr>
        <p:spPr bwMode="auto">
          <a:xfrm>
            <a:off x="7086600" y="4999038"/>
            <a:ext cx="304800" cy="304800"/>
          </a:xfrm>
          <a:prstGeom prst="ellipse">
            <a:avLst/>
          </a:prstGeom>
          <a:solidFill>
            <a:schemeClr val="accent1"/>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31841" name="Oval 97"/>
          <p:cNvSpPr>
            <a:spLocks noChangeArrowheads="1"/>
          </p:cNvSpPr>
          <p:nvPr/>
        </p:nvSpPr>
        <p:spPr bwMode="auto">
          <a:xfrm>
            <a:off x="7696200" y="4419600"/>
            <a:ext cx="304800" cy="304800"/>
          </a:xfrm>
          <a:prstGeom prst="ellipse">
            <a:avLst/>
          </a:prstGeom>
          <a:solidFill>
            <a:schemeClr val="accent1"/>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31842" name="Oval 98"/>
          <p:cNvSpPr>
            <a:spLocks noChangeArrowheads="1"/>
          </p:cNvSpPr>
          <p:nvPr/>
        </p:nvSpPr>
        <p:spPr bwMode="auto">
          <a:xfrm>
            <a:off x="7086600" y="3810000"/>
            <a:ext cx="304800" cy="304800"/>
          </a:xfrm>
          <a:prstGeom prst="ellipse">
            <a:avLst/>
          </a:prstGeom>
          <a:solidFill>
            <a:schemeClr val="accent1"/>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31843" name="Oval 99"/>
          <p:cNvSpPr>
            <a:spLocks noChangeArrowheads="1"/>
          </p:cNvSpPr>
          <p:nvPr/>
        </p:nvSpPr>
        <p:spPr bwMode="auto">
          <a:xfrm>
            <a:off x="7696200" y="3276600"/>
            <a:ext cx="304800" cy="304800"/>
          </a:xfrm>
          <a:prstGeom prst="ellipse">
            <a:avLst/>
          </a:prstGeom>
          <a:solidFill>
            <a:schemeClr val="accent1"/>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31844" name="Oval 100"/>
          <p:cNvSpPr>
            <a:spLocks noChangeArrowheads="1"/>
          </p:cNvSpPr>
          <p:nvPr/>
        </p:nvSpPr>
        <p:spPr bwMode="auto">
          <a:xfrm>
            <a:off x="7086600" y="2622550"/>
            <a:ext cx="304800" cy="304800"/>
          </a:xfrm>
          <a:prstGeom prst="ellipse">
            <a:avLst/>
          </a:prstGeom>
          <a:solidFill>
            <a:schemeClr val="accent1"/>
          </a:solidFill>
          <a:ln w="9525">
            <a:solidFill>
              <a:schemeClr val="tx1"/>
            </a:solidFill>
            <a:round/>
            <a:headEnd/>
            <a:tailEnd/>
          </a:ln>
          <a:effectLst/>
        </p:spPr>
        <p:txBody>
          <a:bodyPr wrap="none" anchor="ctr"/>
          <a:lstStyle/>
          <a:p>
            <a:pPr algn="r" rtl="1"/>
            <a:endParaRPr lang="en-GB">
              <a:cs typeface="B Traffic" pitchFamily="2" charset="-78"/>
            </a:endParaRPr>
          </a:p>
        </p:txBody>
      </p:sp>
      <p:cxnSp>
        <p:nvCxnSpPr>
          <p:cNvPr id="31845" name="AutoShape 101"/>
          <p:cNvCxnSpPr>
            <a:cxnSpLocks noChangeShapeType="1"/>
            <a:stCxn id="31844" idx="4"/>
            <a:endCxn id="31843" idx="0"/>
          </p:cNvCxnSpPr>
          <p:nvPr/>
        </p:nvCxnSpPr>
        <p:spPr bwMode="auto">
          <a:xfrm>
            <a:off x="7239000" y="2927350"/>
            <a:ext cx="609600" cy="349250"/>
          </a:xfrm>
          <a:prstGeom prst="straightConnector1">
            <a:avLst/>
          </a:prstGeom>
          <a:noFill/>
          <a:ln w="9525">
            <a:solidFill>
              <a:schemeClr val="tx1"/>
            </a:solidFill>
            <a:round/>
            <a:headEnd/>
            <a:tailEnd/>
          </a:ln>
          <a:effectLst/>
        </p:spPr>
      </p:cxnSp>
      <p:cxnSp>
        <p:nvCxnSpPr>
          <p:cNvPr id="31846" name="AutoShape 102"/>
          <p:cNvCxnSpPr>
            <a:cxnSpLocks noChangeShapeType="1"/>
            <a:stCxn id="31842" idx="4"/>
            <a:endCxn id="31841" idx="0"/>
          </p:cNvCxnSpPr>
          <p:nvPr/>
        </p:nvCxnSpPr>
        <p:spPr bwMode="auto">
          <a:xfrm>
            <a:off x="7239000" y="4114800"/>
            <a:ext cx="609600" cy="304800"/>
          </a:xfrm>
          <a:prstGeom prst="straightConnector1">
            <a:avLst/>
          </a:prstGeom>
          <a:noFill/>
          <a:ln w="9525">
            <a:solidFill>
              <a:schemeClr val="tx1"/>
            </a:solidFill>
            <a:round/>
            <a:headEnd/>
            <a:tailEnd/>
          </a:ln>
          <a:effectLst/>
        </p:spPr>
      </p:cxnSp>
      <p:cxnSp>
        <p:nvCxnSpPr>
          <p:cNvPr id="31847" name="AutoShape 103"/>
          <p:cNvCxnSpPr>
            <a:cxnSpLocks noChangeShapeType="1"/>
            <a:stCxn id="31843" idx="4"/>
            <a:endCxn id="31842" idx="0"/>
          </p:cNvCxnSpPr>
          <p:nvPr/>
        </p:nvCxnSpPr>
        <p:spPr bwMode="auto">
          <a:xfrm flipH="1">
            <a:off x="7239000" y="3581400"/>
            <a:ext cx="609600" cy="228600"/>
          </a:xfrm>
          <a:prstGeom prst="straightConnector1">
            <a:avLst/>
          </a:prstGeom>
          <a:noFill/>
          <a:ln w="9525">
            <a:solidFill>
              <a:schemeClr val="tx1"/>
            </a:solidFill>
            <a:round/>
            <a:headEnd/>
            <a:tailEnd/>
          </a:ln>
          <a:effectLst/>
        </p:spPr>
      </p:cxnSp>
      <p:cxnSp>
        <p:nvCxnSpPr>
          <p:cNvPr id="31848" name="AutoShape 104"/>
          <p:cNvCxnSpPr>
            <a:cxnSpLocks noChangeShapeType="1"/>
            <a:stCxn id="31841" idx="4"/>
            <a:endCxn id="31840" idx="0"/>
          </p:cNvCxnSpPr>
          <p:nvPr/>
        </p:nvCxnSpPr>
        <p:spPr bwMode="auto">
          <a:xfrm flipH="1">
            <a:off x="7239000" y="4724400"/>
            <a:ext cx="609600" cy="274638"/>
          </a:xfrm>
          <a:prstGeom prst="straightConnector1">
            <a:avLst/>
          </a:prstGeom>
          <a:noFill/>
          <a:ln w="9525">
            <a:solidFill>
              <a:schemeClr val="tx1"/>
            </a:solidFill>
            <a:round/>
            <a:headEnd/>
            <a:tailEnd/>
          </a:ln>
          <a:effectLst/>
        </p:spPr>
      </p:cxnSp>
      <p:cxnSp>
        <p:nvCxnSpPr>
          <p:cNvPr id="31849" name="AutoShape 105"/>
          <p:cNvCxnSpPr>
            <a:cxnSpLocks noChangeShapeType="1"/>
            <a:stCxn id="31840" idx="4"/>
            <a:endCxn id="31839" idx="0"/>
          </p:cNvCxnSpPr>
          <p:nvPr/>
        </p:nvCxnSpPr>
        <p:spPr bwMode="auto">
          <a:xfrm>
            <a:off x="7239000" y="5303838"/>
            <a:ext cx="685800" cy="258762"/>
          </a:xfrm>
          <a:prstGeom prst="straightConnector1">
            <a:avLst/>
          </a:prstGeom>
          <a:noFill/>
          <a:ln w="9525">
            <a:solidFill>
              <a:schemeClr val="tx1"/>
            </a:solidFill>
            <a:round/>
            <a:headEnd/>
            <a:tailEnd/>
          </a:ln>
          <a:effectLst/>
        </p:spPr>
      </p:cxnSp>
      <p:cxnSp>
        <p:nvCxnSpPr>
          <p:cNvPr id="31850" name="AutoShape 106"/>
          <p:cNvCxnSpPr>
            <a:cxnSpLocks noChangeShapeType="1"/>
            <a:stCxn id="31797" idx="4"/>
            <a:endCxn id="31792" idx="0"/>
          </p:cNvCxnSpPr>
          <p:nvPr/>
        </p:nvCxnSpPr>
        <p:spPr bwMode="auto">
          <a:xfrm>
            <a:off x="1638300" y="4191000"/>
            <a:ext cx="0" cy="228600"/>
          </a:xfrm>
          <a:prstGeom prst="straightConnector1">
            <a:avLst/>
          </a:prstGeom>
          <a:noFill/>
          <a:ln w="9525">
            <a:solidFill>
              <a:schemeClr val="tx1"/>
            </a:solidFill>
            <a:round/>
            <a:headEnd/>
            <a:tailEnd/>
          </a:ln>
          <a:effectLst/>
        </p:spPr>
      </p:cxnSp>
      <p:cxnSp>
        <p:nvCxnSpPr>
          <p:cNvPr id="31851" name="AutoShape 107"/>
          <p:cNvCxnSpPr>
            <a:cxnSpLocks noChangeShapeType="1"/>
            <a:stCxn id="31792" idx="4"/>
            <a:endCxn id="31782" idx="0"/>
          </p:cNvCxnSpPr>
          <p:nvPr/>
        </p:nvCxnSpPr>
        <p:spPr bwMode="auto">
          <a:xfrm>
            <a:off x="1638300" y="4724400"/>
            <a:ext cx="0" cy="304800"/>
          </a:xfrm>
          <a:prstGeom prst="straightConnector1">
            <a:avLst/>
          </a:prstGeom>
          <a:noFill/>
          <a:ln w="9525">
            <a:solidFill>
              <a:schemeClr val="tx1"/>
            </a:solidFill>
            <a:round/>
            <a:headEnd/>
            <a:tailEnd/>
          </a:ln>
          <a:effectLst/>
        </p:spPr>
      </p:cxnSp>
      <p:cxnSp>
        <p:nvCxnSpPr>
          <p:cNvPr id="31852" name="AutoShape 108"/>
          <p:cNvCxnSpPr>
            <a:cxnSpLocks noChangeShapeType="1"/>
            <a:stCxn id="31782" idx="4"/>
            <a:endCxn id="31777" idx="0"/>
          </p:cNvCxnSpPr>
          <p:nvPr/>
        </p:nvCxnSpPr>
        <p:spPr bwMode="auto">
          <a:xfrm>
            <a:off x="1638300" y="5334000"/>
            <a:ext cx="0" cy="304800"/>
          </a:xfrm>
          <a:prstGeom prst="straightConnector1">
            <a:avLst/>
          </a:prstGeom>
          <a:noFill/>
          <a:ln w="9525">
            <a:solidFill>
              <a:schemeClr val="tx1"/>
            </a:solidFill>
            <a:round/>
            <a:headEnd/>
            <a:tailEnd/>
          </a:ln>
          <a:effectLst/>
        </p:spPr>
      </p:cxnSp>
      <p:sp>
        <p:nvSpPr>
          <p:cNvPr id="31853" name="Text Box 109"/>
          <p:cNvSpPr txBox="1">
            <a:spLocks noChangeArrowheads="1"/>
          </p:cNvSpPr>
          <p:nvPr/>
        </p:nvSpPr>
        <p:spPr bwMode="auto">
          <a:xfrm>
            <a:off x="304800" y="1905000"/>
            <a:ext cx="3276600" cy="369332"/>
          </a:xfrm>
          <a:prstGeom prst="rect">
            <a:avLst/>
          </a:prstGeom>
          <a:noFill/>
          <a:ln w="9525">
            <a:noFill/>
            <a:miter lim="800000"/>
            <a:headEnd/>
            <a:tailEnd/>
          </a:ln>
          <a:effectLst/>
        </p:spPr>
        <p:txBody>
          <a:bodyPr>
            <a:spAutoFit/>
          </a:bodyPr>
          <a:lstStyle/>
          <a:p>
            <a:pPr algn="ctr" rtl="1">
              <a:spcBef>
                <a:spcPct val="50000"/>
              </a:spcBef>
            </a:pPr>
            <a:r>
              <a:rPr lang="ar-SA" altLang="en-US" b="1">
                <a:cs typeface="B Traffic" pitchFamily="2" charset="-78"/>
              </a:rPr>
              <a:t>ملكول با گروههاي</a:t>
            </a:r>
            <a:r>
              <a:rPr lang="en-GB" altLang="en-US" b="1">
                <a:cs typeface="B Traffic" pitchFamily="2" charset="-78"/>
              </a:rPr>
              <a:t> </a:t>
            </a:r>
            <a:r>
              <a:rPr lang="ar-SA" altLang="en-US" b="1">
                <a:cs typeface="B Traffic" pitchFamily="2" charset="-78"/>
              </a:rPr>
              <a:t>جانبي</a:t>
            </a:r>
            <a:endParaRPr lang="en-US" altLang="en-US">
              <a:cs typeface="B Traffic" pitchFamily="2" charset="-78"/>
            </a:endParaRPr>
          </a:p>
        </p:txBody>
      </p:sp>
      <p:sp>
        <p:nvSpPr>
          <p:cNvPr id="31854" name="Text Box 110"/>
          <p:cNvSpPr txBox="1">
            <a:spLocks noChangeArrowheads="1"/>
          </p:cNvSpPr>
          <p:nvPr/>
        </p:nvSpPr>
        <p:spPr bwMode="auto">
          <a:xfrm>
            <a:off x="3505200" y="1828800"/>
            <a:ext cx="2057400" cy="369332"/>
          </a:xfrm>
          <a:prstGeom prst="rect">
            <a:avLst/>
          </a:prstGeom>
          <a:noFill/>
          <a:ln w="9525">
            <a:noFill/>
            <a:miter lim="800000"/>
            <a:headEnd/>
            <a:tailEnd/>
          </a:ln>
          <a:effectLst/>
        </p:spPr>
        <p:txBody>
          <a:bodyPr>
            <a:spAutoFit/>
          </a:bodyPr>
          <a:lstStyle/>
          <a:p>
            <a:pPr algn="ctr" rtl="1">
              <a:spcBef>
                <a:spcPct val="50000"/>
              </a:spcBef>
            </a:pPr>
            <a:r>
              <a:rPr lang="ar-SA" altLang="en-US" b="1">
                <a:cs typeface="B Traffic" pitchFamily="2" charset="-78"/>
              </a:rPr>
              <a:t>ملكول</a:t>
            </a:r>
            <a:r>
              <a:rPr lang="en-GB" altLang="en-US" b="1">
                <a:cs typeface="B Traffic" pitchFamily="2" charset="-78"/>
              </a:rPr>
              <a:t> </a:t>
            </a:r>
            <a:r>
              <a:rPr lang="ar-SA" altLang="en-US" b="1">
                <a:cs typeface="B Traffic" pitchFamily="2" charset="-78"/>
              </a:rPr>
              <a:t>مستقيم</a:t>
            </a:r>
            <a:endParaRPr lang="en-US" altLang="en-US">
              <a:cs typeface="B Traffic" pitchFamily="2" charset="-78"/>
            </a:endParaRPr>
          </a:p>
        </p:txBody>
      </p:sp>
      <p:sp>
        <p:nvSpPr>
          <p:cNvPr id="31855" name="Line 111"/>
          <p:cNvSpPr>
            <a:spLocks noChangeShapeType="1"/>
          </p:cNvSpPr>
          <p:nvPr/>
        </p:nvSpPr>
        <p:spPr bwMode="auto">
          <a:xfrm flipV="1">
            <a:off x="3581400" y="4648200"/>
            <a:ext cx="0" cy="1219200"/>
          </a:xfrm>
          <a:prstGeom prst="line">
            <a:avLst/>
          </a:prstGeom>
          <a:noFill/>
          <a:ln w="76200">
            <a:solidFill>
              <a:schemeClr val="tx1"/>
            </a:solidFill>
            <a:round/>
            <a:headEnd/>
            <a:tailEnd type="triangle" w="med" len="med"/>
          </a:ln>
          <a:effectLst/>
        </p:spPr>
        <p:txBody>
          <a:bodyPr wrap="none" anchor="ctr"/>
          <a:lstStyle/>
          <a:p>
            <a:pPr algn="r" rtl="1"/>
            <a:endParaRPr lang="en-GB">
              <a:cs typeface="B Traffic" pitchFamily="2" charset="-78"/>
            </a:endParaRPr>
          </a:p>
        </p:txBody>
      </p:sp>
      <p:sp>
        <p:nvSpPr>
          <p:cNvPr id="31856" name="Text Box 112"/>
          <p:cNvSpPr txBox="1">
            <a:spLocks noChangeArrowheads="1"/>
          </p:cNvSpPr>
          <p:nvPr/>
        </p:nvSpPr>
        <p:spPr bwMode="auto">
          <a:xfrm>
            <a:off x="2895600" y="5867400"/>
            <a:ext cx="1371600" cy="369332"/>
          </a:xfrm>
          <a:prstGeom prst="rect">
            <a:avLst/>
          </a:prstGeom>
          <a:noFill/>
          <a:ln w="9525">
            <a:noFill/>
            <a:miter lim="800000"/>
            <a:headEnd/>
            <a:tailEnd/>
          </a:ln>
          <a:effectLst/>
        </p:spPr>
        <p:txBody>
          <a:bodyPr>
            <a:spAutoFit/>
          </a:bodyPr>
          <a:lstStyle/>
          <a:p>
            <a:pPr algn="r" rtl="1">
              <a:spcBef>
                <a:spcPct val="50000"/>
              </a:spcBef>
            </a:pPr>
            <a:r>
              <a:rPr lang="ar-SA" altLang="en-US" b="1">
                <a:cs typeface="B Traffic" pitchFamily="2" charset="-78"/>
              </a:rPr>
              <a:t>جهت حوزه</a:t>
            </a:r>
            <a:endParaRPr lang="en-US" altLang="en-US">
              <a:cs typeface="B Traffic" pitchFamily="2" charset="-78"/>
            </a:endParaRPr>
          </a:p>
        </p:txBody>
      </p:sp>
      <p:sp>
        <p:nvSpPr>
          <p:cNvPr id="31857" name="Text Box 113"/>
          <p:cNvSpPr txBox="1">
            <a:spLocks noChangeArrowheads="1"/>
          </p:cNvSpPr>
          <p:nvPr/>
        </p:nvSpPr>
        <p:spPr bwMode="auto">
          <a:xfrm>
            <a:off x="6629400" y="1828800"/>
            <a:ext cx="1676400" cy="369332"/>
          </a:xfrm>
          <a:prstGeom prst="rect">
            <a:avLst/>
          </a:prstGeom>
          <a:noFill/>
          <a:ln w="9525">
            <a:noFill/>
            <a:miter lim="800000"/>
            <a:headEnd/>
            <a:tailEnd/>
          </a:ln>
          <a:effectLst/>
        </p:spPr>
        <p:txBody>
          <a:bodyPr>
            <a:spAutoFit/>
          </a:bodyPr>
          <a:lstStyle/>
          <a:p>
            <a:pPr algn="ctr" rtl="1">
              <a:spcBef>
                <a:spcPct val="50000"/>
              </a:spcBef>
            </a:pPr>
            <a:r>
              <a:rPr lang="ar-SA" altLang="en-US" b="1">
                <a:cs typeface="B Traffic" pitchFamily="2" charset="-78"/>
              </a:rPr>
              <a:t>زيگزاگ</a:t>
            </a:r>
            <a:endParaRPr lang="en-US" altLang="en-US">
              <a:cs typeface="B Traffic" pitchFamily="2" charset="-78"/>
            </a:endParaRPr>
          </a:p>
        </p:txBody>
      </p:sp>
      <p:sp>
        <p:nvSpPr>
          <p:cNvPr id="31859" name="AutoShape 115"/>
          <p:cNvSpPr>
            <a:spLocks noChangeArrowheads="1"/>
          </p:cNvSpPr>
          <p:nvPr/>
        </p:nvSpPr>
        <p:spPr bwMode="auto">
          <a:xfrm>
            <a:off x="5486400" y="5562600"/>
            <a:ext cx="1828800" cy="1295400"/>
          </a:xfrm>
          <a:prstGeom prst="wedgeEllipseCallout">
            <a:avLst>
              <a:gd name="adj1" fmla="val -79167"/>
              <a:gd name="adj2" fmla="val -94361"/>
            </a:avLst>
          </a:prstGeom>
          <a:solidFill>
            <a:srgbClr val="FFCCCC"/>
          </a:solidFill>
          <a:ln w="9525">
            <a:solidFill>
              <a:srgbClr val="CCFFCC"/>
            </a:solidFill>
            <a:miter lim="800000"/>
            <a:headEnd/>
            <a:tailEnd/>
          </a:ln>
          <a:effectLst/>
        </p:spPr>
        <p:txBody>
          <a:bodyPr wrap="none" anchor="ctr"/>
          <a:lstStyle/>
          <a:p>
            <a:pPr algn="ctr" rtl="1"/>
            <a:r>
              <a:rPr lang="ar-SA" altLang="en-US" b="1">
                <a:cs typeface="B Traffic" pitchFamily="2" charset="-78"/>
              </a:rPr>
              <a:t>ضريب شكست</a:t>
            </a:r>
            <a:endParaRPr lang="en-US" altLang="en-US" b="1">
              <a:cs typeface="B Traffic" pitchFamily="2" charset="-78"/>
            </a:endParaRPr>
          </a:p>
          <a:p>
            <a:pPr algn="ctr" rtl="1"/>
            <a:r>
              <a:rPr lang="en-US" altLang="en-US" b="1">
                <a:cs typeface="B Traffic" pitchFamily="2" charset="-78"/>
              </a:rPr>
              <a:t> </a:t>
            </a:r>
            <a:r>
              <a:rPr lang="ar-SA" altLang="en-US" b="1">
                <a:cs typeface="B Traffic" pitchFamily="2" charset="-78"/>
              </a:rPr>
              <a:t>مضاعف</a:t>
            </a:r>
            <a:endParaRPr lang="en-US" altLang="en-US" b="1">
              <a:cs typeface="B Traffic" pitchFamily="2" charset="-78"/>
            </a:endParaRPr>
          </a:p>
          <a:p>
            <a:pPr algn="ctr" rtl="1"/>
            <a:r>
              <a:rPr lang="ar-SA" altLang="en-US" b="1">
                <a:cs typeface="B Traffic" pitchFamily="2" charset="-78"/>
              </a:rPr>
              <a:t>زياد</a:t>
            </a:r>
            <a:endParaRPr lang="en-US" altLang="en-US">
              <a:cs typeface="B Traffic" pitchFamily="2" charset="-78"/>
            </a:endParaRPr>
          </a:p>
        </p:txBody>
      </p:sp>
      <p:sp>
        <p:nvSpPr>
          <p:cNvPr id="31860" name="AutoShape 116"/>
          <p:cNvSpPr>
            <a:spLocks noChangeArrowheads="1"/>
          </p:cNvSpPr>
          <p:nvPr/>
        </p:nvSpPr>
        <p:spPr bwMode="auto">
          <a:xfrm>
            <a:off x="2895600" y="2362200"/>
            <a:ext cx="1447800" cy="1752600"/>
          </a:xfrm>
          <a:prstGeom prst="wedgeEllipseCallout">
            <a:avLst>
              <a:gd name="adj1" fmla="val -61954"/>
              <a:gd name="adj2" fmla="val 30523"/>
            </a:avLst>
          </a:prstGeom>
          <a:solidFill>
            <a:srgbClr val="FFCCCC"/>
          </a:solidFill>
          <a:ln w="9525">
            <a:solidFill>
              <a:srgbClr val="CCFFCC"/>
            </a:solidFill>
            <a:miter lim="800000"/>
            <a:headEnd/>
            <a:tailEnd/>
          </a:ln>
          <a:effectLst/>
        </p:spPr>
        <p:txBody>
          <a:bodyPr wrap="none" anchor="ctr"/>
          <a:lstStyle/>
          <a:p>
            <a:pPr algn="ctr" rtl="1"/>
            <a:r>
              <a:rPr lang="ar-SA" altLang="en-US" b="1">
                <a:cs typeface="B Traffic" pitchFamily="2" charset="-78"/>
              </a:rPr>
              <a:t>ضريب</a:t>
            </a:r>
            <a:endParaRPr lang="en-US" altLang="en-US" b="1">
              <a:cs typeface="B Traffic" pitchFamily="2" charset="-78"/>
            </a:endParaRPr>
          </a:p>
          <a:p>
            <a:pPr algn="ctr" rtl="1"/>
            <a:r>
              <a:rPr lang="en-US" altLang="en-US" b="1">
                <a:cs typeface="B Traffic" pitchFamily="2" charset="-78"/>
              </a:rPr>
              <a:t> </a:t>
            </a:r>
            <a:r>
              <a:rPr lang="ar-SA" altLang="en-US" b="1">
                <a:cs typeface="B Traffic" pitchFamily="2" charset="-78"/>
              </a:rPr>
              <a:t>شكست</a:t>
            </a:r>
            <a:endParaRPr lang="en-US" altLang="en-US" b="1">
              <a:cs typeface="B Traffic" pitchFamily="2" charset="-78"/>
            </a:endParaRPr>
          </a:p>
          <a:p>
            <a:pPr algn="ctr" rtl="1"/>
            <a:r>
              <a:rPr lang="en-US" altLang="en-US" b="1">
                <a:cs typeface="B Traffic" pitchFamily="2" charset="-78"/>
              </a:rPr>
              <a:t> </a:t>
            </a:r>
            <a:r>
              <a:rPr lang="ar-SA" altLang="en-US" b="1">
                <a:cs typeface="B Traffic" pitchFamily="2" charset="-78"/>
              </a:rPr>
              <a:t>مضاعف</a:t>
            </a:r>
            <a:endParaRPr lang="en-US" altLang="en-US" b="1">
              <a:cs typeface="B Traffic" pitchFamily="2" charset="-78"/>
            </a:endParaRPr>
          </a:p>
          <a:p>
            <a:pPr algn="ctr" rtl="1"/>
            <a:r>
              <a:rPr lang="ar-SA" altLang="en-US" b="1">
                <a:cs typeface="B Traffic" pitchFamily="2" charset="-78"/>
              </a:rPr>
              <a:t>كم</a:t>
            </a:r>
            <a:endParaRPr lang="en-US" altLang="en-US">
              <a:cs typeface="B Traffic" pitchFamily="2" charset="-78"/>
            </a:endParaRPr>
          </a:p>
        </p:txBody>
      </p:sp>
      <p:sp>
        <p:nvSpPr>
          <p:cNvPr id="31861" name="AutoShape 117"/>
          <p:cNvSpPr>
            <a:spLocks noChangeArrowheads="1"/>
          </p:cNvSpPr>
          <p:nvPr/>
        </p:nvSpPr>
        <p:spPr bwMode="auto">
          <a:xfrm>
            <a:off x="8229600" y="1981200"/>
            <a:ext cx="685800" cy="3352800"/>
          </a:xfrm>
          <a:prstGeom prst="wedgeEllipseCallout">
            <a:avLst>
              <a:gd name="adj1" fmla="val -129398"/>
              <a:gd name="adj2" fmla="val 6958"/>
            </a:avLst>
          </a:prstGeom>
          <a:solidFill>
            <a:srgbClr val="FFCCCC"/>
          </a:solidFill>
          <a:ln w="9525">
            <a:solidFill>
              <a:srgbClr val="CCFFCC"/>
            </a:solidFill>
            <a:miter lim="800000"/>
            <a:headEnd/>
            <a:tailEnd/>
          </a:ln>
          <a:effectLst/>
        </p:spPr>
        <p:txBody>
          <a:bodyPr wrap="none" anchor="ctr"/>
          <a:lstStyle/>
          <a:p>
            <a:pPr algn="ctr" rtl="1"/>
            <a:r>
              <a:rPr lang="ar-SA" altLang="en-US" b="1">
                <a:cs typeface="B Traffic" pitchFamily="2" charset="-78"/>
              </a:rPr>
              <a:t>ضريب</a:t>
            </a:r>
            <a:r>
              <a:rPr lang="en-GB" altLang="en-US">
                <a:cs typeface="B Traffic" pitchFamily="2" charset="-78"/>
              </a:rPr>
              <a:t> </a:t>
            </a:r>
            <a:endParaRPr lang="en-US" altLang="en-US" b="1">
              <a:cs typeface="B Traffic" pitchFamily="2" charset="-78"/>
            </a:endParaRPr>
          </a:p>
          <a:p>
            <a:pPr algn="ctr" rtl="1"/>
            <a:r>
              <a:rPr lang="ar-SA" altLang="en-US" b="1">
                <a:cs typeface="B Traffic" pitchFamily="2" charset="-78"/>
              </a:rPr>
              <a:t>شكست</a:t>
            </a:r>
            <a:endParaRPr lang="en-US" altLang="en-US" b="1">
              <a:cs typeface="B Traffic" pitchFamily="2" charset="-78"/>
            </a:endParaRPr>
          </a:p>
          <a:p>
            <a:pPr algn="ctr" rtl="1"/>
            <a:r>
              <a:rPr lang="en-US" altLang="en-US" b="1">
                <a:cs typeface="B Traffic" pitchFamily="2" charset="-78"/>
              </a:rPr>
              <a:t> </a:t>
            </a:r>
            <a:r>
              <a:rPr lang="ar-SA" altLang="en-US" b="1">
                <a:cs typeface="B Traffic" pitchFamily="2" charset="-78"/>
              </a:rPr>
              <a:t>مضاعف</a:t>
            </a:r>
            <a:endParaRPr lang="en-US" altLang="en-US" b="1">
              <a:cs typeface="B Traffic" pitchFamily="2" charset="-78"/>
            </a:endParaRPr>
          </a:p>
          <a:p>
            <a:pPr algn="ctr" rtl="1"/>
            <a:r>
              <a:rPr lang="ar-SA" altLang="en-US" b="1">
                <a:cs typeface="B Traffic" pitchFamily="2" charset="-78"/>
              </a:rPr>
              <a:t>زياد</a:t>
            </a:r>
            <a:endParaRPr lang="en-US" altLang="en-US">
              <a:cs typeface="B Traffic" pitchFamily="2" charset="-78"/>
            </a:endParaRPr>
          </a:p>
        </p:txBody>
      </p:sp>
      <p:sp>
        <p:nvSpPr>
          <p:cNvPr id="70" name="Footer Placeholder 69"/>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itchFamily="2" charset="-78"/>
              </a:rPr>
              <a:t>ضرائب شکست بعضی بلورها</a:t>
            </a:r>
            <a:endParaRPr lang="en-GB" dirty="0">
              <a:cs typeface="B Titr" pitchFamily="2" charset="-78"/>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22</a:t>
            </a:fld>
            <a:endParaRPr lang="en-US"/>
          </a:p>
        </p:txBody>
      </p:sp>
      <p:graphicFrame>
        <p:nvGraphicFramePr>
          <p:cNvPr id="4" name="Table 3"/>
          <p:cNvGraphicFramePr>
            <a:graphicFrameLocks noGrp="1"/>
          </p:cNvGraphicFramePr>
          <p:nvPr/>
        </p:nvGraphicFramePr>
        <p:xfrm>
          <a:off x="1524000" y="2438400"/>
          <a:ext cx="6096000" cy="259588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dirty="0" smtClean="0"/>
                        <a:t>Crystal</a:t>
                      </a:r>
                      <a:endParaRPr lang="en-GB" dirty="0"/>
                    </a:p>
                  </a:txBody>
                  <a:tcPr/>
                </a:tc>
                <a:tc>
                  <a:txBody>
                    <a:bodyPr/>
                    <a:lstStyle/>
                    <a:p>
                      <a:pPr algn="ctr"/>
                      <a:r>
                        <a:rPr lang="en-US" dirty="0" smtClean="0"/>
                        <a:t>no</a:t>
                      </a:r>
                      <a:endParaRPr lang="en-GB" dirty="0"/>
                    </a:p>
                  </a:txBody>
                  <a:tcPr/>
                </a:tc>
                <a:tc>
                  <a:txBody>
                    <a:bodyPr/>
                    <a:lstStyle/>
                    <a:p>
                      <a:pPr algn="ctr"/>
                      <a:r>
                        <a:rPr lang="en-US" dirty="0" smtClean="0"/>
                        <a:t>ne</a:t>
                      </a:r>
                      <a:endParaRPr lang="en-GB" dirty="0"/>
                    </a:p>
                  </a:txBody>
                  <a:tcPr/>
                </a:tc>
              </a:tr>
              <a:tr h="370840">
                <a:tc>
                  <a:txBody>
                    <a:bodyPr/>
                    <a:lstStyle/>
                    <a:p>
                      <a:pPr algn="ctr"/>
                      <a:r>
                        <a:rPr lang="en-US" dirty="0" smtClean="0"/>
                        <a:t>Tourmaline</a:t>
                      </a:r>
                      <a:endParaRPr lang="en-GB" dirty="0"/>
                    </a:p>
                  </a:txBody>
                  <a:tcPr/>
                </a:tc>
                <a:tc>
                  <a:txBody>
                    <a:bodyPr/>
                    <a:lstStyle/>
                    <a:p>
                      <a:pPr algn="ctr"/>
                      <a:r>
                        <a:rPr lang="en-US" dirty="0" smtClean="0"/>
                        <a:t>1.669</a:t>
                      </a:r>
                      <a:endParaRPr lang="en-GB" dirty="0"/>
                    </a:p>
                  </a:txBody>
                  <a:tcPr/>
                </a:tc>
                <a:tc>
                  <a:txBody>
                    <a:bodyPr/>
                    <a:lstStyle/>
                    <a:p>
                      <a:pPr algn="ctr"/>
                      <a:r>
                        <a:rPr lang="en-US" dirty="0" smtClean="0"/>
                        <a:t>1.638</a:t>
                      </a:r>
                      <a:endParaRPr lang="en-GB" dirty="0"/>
                    </a:p>
                  </a:txBody>
                  <a:tcPr/>
                </a:tc>
              </a:tr>
              <a:tr h="370840">
                <a:tc>
                  <a:txBody>
                    <a:bodyPr/>
                    <a:lstStyle/>
                    <a:p>
                      <a:pPr algn="ctr"/>
                      <a:r>
                        <a:rPr lang="en-US" dirty="0" smtClean="0"/>
                        <a:t>Calcite</a:t>
                      </a:r>
                      <a:endParaRPr lang="en-GB" dirty="0"/>
                    </a:p>
                  </a:txBody>
                  <a:tcPr/>
                </a:tc>
                <a:tc>
                  <a:txBody>
                    <a:bodyPr/>
                    <a:lstStyle/>
                    <a:p>
                      <a:pPr algn="ctr"/>
                      <a:r>
                        <a:rPr lang="en-US" dirty="0" smtClean="0"/>
                        <a:t>1.6584</a:t>
                      </a:r>
                      <a:endParaRPr lang="en-GB" dirty="0"/>
                    </a:p>
                  </a:txBody>
                  <a:tcPr/>
                </a:tc>
                <a:tc>
                  <a:txBody>
                    <a:bodyPr/>
                    <a:lstStyle/>
                    <a:p>
                      <a:pPr algn="ctr"/>
                      <a:r>
                        <a:rPr lang="en-US" dirty="0" smtClean="0"/>
                        <a:t>1.4864</a:t>
                      </a:r>
                      <a:endParaRPr lang="en-GB" dirty="0"/>
                    </a:p>
                  </a:txBody>
                  <a:tcPr/>
                </a:tc>
              </a:tr>
              <a:tr h="370840">
                <a:tc>
                  <a:txBody>
                    <a:bodyPr/>
                    <a:lstStyle/>
                    <a:p>
                      <a:pPr algn="ctr"/>
                      <a:r>
                        <a:rPr lang="en-US" dirty="0" smtClean="0"/>
                        <a:t>Quartz</a:t>
                      </a:r>
                      <a:endParaRPr lang="en-GB" dirty="0"/>
                    </a:p>
                  </a:txBody>
                  <a:tcPr/>
                </a:tc>
                <a:tc>
                  <a:txBody>
                    <a:bodyPr/>
                    <a:lstStyle/>
                    <a:p>
                      <a:pPr algn="ctr"/>
                      <a:r>
                        <a:rPr lang="en-US" dirty="0" smtClean="0"/>
                        <a:t>1.5443</a:t>
                      </a:r>
                      <a:endParaRPr lang="en-GB" dirty="0"/>
                    </a:p>
                  </a:txBody>
                  <a:tcPr/>
                </a:tc>
                <a:tc>
                  <a:txBody>
                    <a:bodyPr/>
                    <a:lstStyle/>
                    <a:p>
                      <a:pPr algn="ctr"/>
                      <a:r>
                        <a:rPr lang="en-US" dirty="0" smtClean="0"/>
                        <a:t>1.5534</a:t>
                      </a:r>
                      <a:endParaRPr lang="en-GB" dirty="0"/>
                    </a:p>
                  </a:txBody>
                  <a:tcPr/>
                </a:tc>
              </a:tr>
              <a:tr h="370840">
                <a:tc>
                  <a:txBody>
                    <a:bodyPr/>
                    <a:lstStyle/>
                    <a:p>
                      <a:pPr algn="ctr"/>
                      <a:r>
                        <a:rPr lang="en-US" dirty="0" smtClean="0"/>
                        <a:t>Sodium Nitrate</a:t>
                      </a:r>
                      <a:endParaRPr lang="en-GB" dirty="0"/>
                    </a:p>
                  </a:txBody>
                  <a:tcPr/>
                </a:tc>
                <a:tc>
                  <a:txBody>
                    <a:bodyPr/>
                    <a:lstStyle/>
                    <a:p>
                      <a:pPr algn="ctr"/>
                      <a:r>
                        <a:rPr lang="en-US" dirty="0" smtClean="0"/>
                        <a:t>1.5854</a:t>
                      </a:r>
                      <a:endParaRPr lang="en-GB" dirty="0"/>
                    </a:p>
                  </a:txBody>
                  <a:tcPr/>
                </a:tc>
                <a:tc>
                  <a:txBody>
                    <a:bodyPr/>
                    <a:lstStyle/>
                    <a:p>
                      <a:pPr algn="ctr"/>
                      <a:r>
                        <a:rPr lang="en-US" dirty="0" smtClean="0"/>
                        <a:t>1.3369</a:t>
                      </a:r>
                      <a:endParaRPr lang="en-GB" dirty="0"/>
                    </a:p>
                  </a:txBody>
                  <a:tcPr/>
                </a:tc>
              </a:tr>
              <a:tr h="370840">
                <a:tc>
                  <a:txBody>
                    <a:bodyPr/>
                    <a:lstStyle/>
                    <a:p>
                      <a:pPr algn="ctr"/>
                      <a:r>
                        <a:rPr lang="en-US" dirty="0" smtClean="0"/>
                        <a:t>Ice</a:t>
                      </a:r>
                      <a:endParaRPr lang="en-GB" dirty="0"/>
                    </a:p>
                  </a:txBody>
                  <a:tcPr/>
                </a:tc>
                <a:tc>
                  <a:txBody>
                    <a:bodyPr/>
                    <a:lstStyle/>
                    <a:p>
                      <a:pPr algn="ctr"/>
                      <a:r>
                        <a:rPr lang="en-US" dirty="0" smtClean="0"/>
                        <a:t>1.309</a:t>
                      </a:r>
                      <a:endParaRPr lang="en-GB" dirty="0"/>
                    </a:p>
                  </a:txBody>
                  <a:tcPr/>
                </a:tc>
                <a:tc>
                  <a:txBody>
                    <a:bodyPr/>
                    <a:lstStyle/>
                    <a:p>
                      <a:pPr algn="ctr"/>
                      <a:r>
                        <a:rPr lang="en-US" dirty="0" smtClean="0"/>
                        <a:t>1.313</a:t>
                      </a:r>
                      <a:endParaRPr lang="en-GB" dirty="0"/>
                    </a:p>
                  </a:txBody>
                  <a:tcPr/>
                </a:tc>
              </a:tr>
              <a:tr h="370840">
                <a:tc>
                  <a:txBody>
                    <a:bodyPr/>
                    <a:lstStyle/>
                    <a:p>
                      <a:pPr algn="ctr"/>
                      <a:r>
                        <a:rPr lang="en-US" dirty="0" err="1" smtClean="0"/>
                        <a:t>Ruile</a:t>
                      </a:r>
                      <a:r>
                        <a:rPr lang="en-US" dirty="0" smtClean="0"/>
                        <a:t>(TiO2)</a:t>
                      </a:r>
                      <a:endParaRPr lang="en-GB" dirty="0"/>
                    </a:p>
                  </a:txBody>
                  <a:tcPr/>
                </a:tc>
                <a:tc>
                  <a:txBody>
                    <a:bodyPr/>
                    <a:lstStyle/>
                    <a:p>
                      <a:pPr algn="ctr"/>
                      <a:r>
                        <a:rPr lang="en-US" dirty="0" smtClean="0"/>
                        <a:t>2.616</a:t>
                      </a:r>
                      <a:endParaRPr lang="en-GB" dirty="0"/>
                    </a:p>
                  </a:txBody>
                  <a:tcPr/>
                </a:tc>
                <a:tc>
                  <a:txBody>
                    <a:bodyPr/>
                    <a:lstStyle/>
                    <a:p>
                      <a:pPr algn="ctr"/>
                      <a:r>
                        <a:rPr lang="en-US" dirty="0" smtClean="0"/>
                        <a:t>2.903</a:t>
                      </a:r>
                      <a:endParaRPr lang="en-GB" dirty="0"/>
                    </a:p>
                  </a:txBody>
                  <a:tcPr/>
                </a:tc>
              </a:tr>
            </a:tbl>
          </a:graphicData>
        </a:graphic>
      </p:graphicFrame>
      <p:sp>
        <p:nvSpPr>
          <p:cNvPr id="5" name="Footer Placeholder 4"/>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685800" y="609600"/>
            <a:ext cx="7772400" cy="1143000"/>
          </a:xfrm>
          <a:prstGeom prst="rect">
            <a:avLst/>
          </a:prstGeom>
          <a:noFill/>
          <a:ln w="9525">
            <a:noFill/>
            <a:round/>
            <a:headEnd/>
            <a:tailEnd/>
          </a:ln>
        </p:spPr>
        <p:txBody>
          <a:bodyPr lIns="90000" tIns="46800" rIns="90000" bIns="46800" anchor="ctr"/>
          <a:lstStyle/>
          <a:p>
            <a:pPr algn="ct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a-IR" sz="4400" dirty="0" smtClean="0">
                <a:solidFill>
                  <a:srgbClr val="000000"/>
                </a:solidFill>
                <a:cs typeface="B Traffic" pitchFamily="2" charset="-78"/>
              </a:rPr>
              <a:t>پلاریزاسیون نور</a:t>
            </a:r>
            <a:endParaRPr lang="en-US" sz="4400" dirty="0">
              <a:solidFill>
                <a:srgbClr val="000000"/>
              </a:solidFill>
              <a:cs typeface="B Traffic" pitchFamily="2" charset="-78"/>
            </a:endParaRPr>
          </a:p>
        </p:txBody>
      </p:sp>
      <p:sp>
        <p:nvSpPr>
          <p:cNvPr id="42" name="Rectangle 41"/>
          <p:cNvSpPr/>
          <p:nvPr/>
        </p:nvSpPr>
        <p:spPr>
          <a:xfrm>
            <a:off x="228600" y="2438400"/>
            <a:ext cx="2590800" cy="923330"/>
          </a:xfrm>
          <a:prstGeom prst="rect">
            <a:avLst/>
          </a:prstGeom>
        </p:spPr>
        <p:txBody>
          <a:bodyPr wrap="square">
            <a:spAutoFit/>
          </a:bodyPr>
          <a:lstStyle/>
          <a:p>
            <a:pPr algn="r" rtl="1"/>
            <a:r>
              <a:rPr lang="fa-IR" dirty="0" smtClean="0">
                <a:cs typeface="B Traffic" pitchFamily="2" charset="-78"/>
              </a:rPr>
              <a:t>در نور پلاریزه جهت ارتعاش و جهت انتشار نور فقط در یک صفحه واقع شده اند.</a:t>
            </a:r>
            <a:endParaRPr lang="fa-IR" dirty="0">
              <a:cs typeface="B Traffic" pitchFamily="2" charset="-78"/>
            </a:endParaRPr>
          </a:p>
        </p:txBody>
      </p:sp>
      <p:pic>
        <p:nvPicPr>
          <p:cNvPr id="43" name="Picture 2" descr="C:\WINDOWS\Desktop\ZKX\AP5301\OM-slides\Molecular Expressions Microscopy Primer - Polarization of Light_files\polfilters.jpe"/>
          <p:cNvPicPr>
            <a:picLocks noChangeAspect="1" noChangeArrowheads="1"/>
          </p:cNvPicPr>
          <p:nvPr/>
        </p:nvPicPr>
        <p:blipFill>
          <a:blip r:embed="rId3" cstate="print"/>
          <a:srcRect/>
          <a:stretch>
            <a:fillRect/>
          </a:stretch>
        </p:blipFill>
        <p:spPr bwMode="auto">
          <a:xfrm>
            <a:off x="2971800" y="1981200"/>
            <a:ext cx="6019800" cy="4259263"/>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a:p>
        </p:txBody>
      </p:sp>
      <p:sp>
        <p:nvSpPr>
          <p:cNvPr id="6" name="Footer Placeholder 5"/>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800" dirty="0" smtClean="0">
                <a:solidFill>
                  <a:srgbClr val="00B050"/>
                </a:solidFill>
                <a:cs typeface="B Traffic" pitchFamily="2" charset="-78"/>
              </a:rPr>
              <a:t>یکی از روش های پلاریزه شدن نور شکست نور توسط یک ماده آرایش یافته مثل بلور کلسیت است.</a:t>
            </a:r>
            <a:endParaRPr lang="en-GB" sz="2800" dirty="0">
              <a:solidFill>
                <a:srgbClr val="00B050"/>
              </a:solidFill>
              <a:cs typeface="B Traffic" pitchFamily="2" charset="-78"/>
            </a:endParaRPr>
          </a:p>
        </p:txBody>
      </p:sp>
      <p:pic>
        <p:nvPicPr>
          <p:cNvPr id="3" name="Picture 2" descr="birefringencefigure2.jpg"/>
          <p:cNvPicPr>
            <a:picLocks noChangeAspect="1"/>
          </p:cNvPicPr>
          <p:nvPr/>
        </p:nvPicPr>
        <p:blipFill>
          <a:blip r:embed="rId2" cstate="print"/>
          <a:stretch>
            <a:fillRect/>
          </a:stretch>
        </p:blipFill>
        <p:spPr>
          <a:xfrm>
            <a:off x="533400" y="1981200"/>
            <a:ext cx="4633913" cy="3625834"/>
          </a:xfrm>
          <a:prstGeom prst="rect">
            <a:avLst/>
          </a:prstGeom>
        </p:spPr>
      </p:pic>
      <p:sp>
        <p:nvSpPr>
          <p:cNvPr id="4" name="TextBox 3"/>
          <p:cNvSpPr txBox="1"/>
          <p:nvPr/>
        </p:nvSpPr>
        <p:spPr>
          <a:xfrm>
            <a:off x="5562600" y="2895600"/>
            <a:ext cx="2895600" cy="2585323"/>
          </a:xfrm>
          <a:prstGeom prst="rect">
            <a:avLst/>
          </a:prstGeom>
          <a:noFill/>
        </p:spPr>
        <p:txBody>
          <a:bodyPr wrap="square" rtlCol="1">
            <a:spAutoFit/>
          </a:bodyPr>
          <a:lstStyle/>
          <a:p>
            <a:pPr algn="just" rtl="1"/>
            <a:r>
              <a:rPr lang="fa-IR" dirty="0" smtClean="0">
                <a:cs typeface="B Traffic" pitchFamily="2" charset="-78"/>
              </a:rPr>
              <a:t>نور پس از برخورد به مواد دارای آرایش مولکولی به دو مولفه تجزیه می شود. </a:t>
            </a:r>
          </a:p>
          <a:p>
            <a:pPr algn="just" rtl="1"/>
            <a:r>
              <a:rPr lang="fa-IR" dirty="0" smtClean="0">
                <a:cs typeface="B Traffic" pitchFamily="2" charset="-78"/>
              </a:rPr>
              <a:t>الف- این دو جزء هر دو پلاریزه می باشند. </a:t>
            </a:r>
          </a:p>
          <a:p>
            <a:pPr algn="just" rtl="1"/>
            <a:r>
              <a:rPr lang="fa-IR" dirty="0" smtClean="0">
                <a:cs typeface="B Traffic" pitchFamily="2" charset="-78"/>
              </a:rPr>
              <a:t>ب- جهت یا صفحه ارتعاش یا جهت میدان الکتریکی آنها بر هم عمود است.</a:t>
            </a:r>
          </a:p>
          <a:p>
            <a:pPr algn="just" rtl="1"/>
            <a:r>
              <a:rPr lang="fa-IR" dirty="0" smtClean="0">
                <a:cs typeface="B Traffic" pitchFamily="2" charset="-78"/>
              </a:rPr>
              <a:t>ج- با هم اختلاف فاز دارند.</a:t>
            </a:r>
            <a:endParaRPr lang="fa-IR" dirty="0">
              <a:cs typeface="B Traffic" pitchFamily="2" charset="-78"/>
            </a:endParaRPr>
          </a:p>
        </p:txBody>
      </p:sp>
      <p:sp>
        <p:nvSpPr>
          <p:cNvPr id="5" name="TextBox 4"/>
          <p:cNvSpPr txBox="1"/>
          <p:nvPr/>
        </p:nvSpPr>
        <p:spPr>
          <a:xfrm>
            <a:off x="3810000" y="5486400"/>
            <a:ext cx="1135246" cy="369332"/>
          </a:xfrm>
          <a:prstGeom prst="rect">
            <a:avLst/>
          </a:prstGeom>
          <a:noFill/>
        </p:spPr>
        <p:txBody>
          <a:bodyPr wrap="none" rtlCol="1">
            <a:spAutoFit/>
          </a:bodyPr>
          <a:lstStyle/>
          <a:p>
            <a:r>
              <a:rPr lang="fa-IR" dirty="0" smtClean="0"/>
              <a:t>جزء معمولی</a:t>
            </a:r>
            <a:endParaRPr lang="fa-IR" dirty="0"/>
          </a:p>
        </p:txBody>
      </p:sp>
      <p:sp>
        <p:nvSpPr>
          <p:cNvPr id="6" name="TextBox 5"/>
          <p:cNvSpPr txBox="1"/>
          <p:nvPr/>
        </p:nvSpPr>
        <p:spPr>
          <a:xfrm>
            <a:off x="609600" y="5562600"/>
            <a:ext cx="1489510" cy="369332"/>
          </a:xfrm>
          <a:prstGeom prst="rect">
            <a:avLst/>
          </a:prstGeom>
          <a:noFill/>
        </p:spPr>
        <p:txBody>
          <a:bodyPr wrap="none" rtlCol="1">
            <a:spAutoFit/>
          </a:bodyPr>
          <a:lstStyle/>
          <a:p>
            <a:pPr algn="r" rtl="1"/>
            <a:r>
              <a:rPr lang="fa-IR" dirty="0" smtClean="0"/>
              <a:t>جزء غیر معمولی</a:t>
            </a:r>
            <a:endParaRPr lang="fa-IR" dirty="0"/>
          </a:p>
        </p:txBody>
      </p:sp>
      <p:sp>
        <p:nvSpPr>
          <p:cNvPr id="7" name="Rectangle 6"/>
          <p:cNvSpPr/>
          <p:nvPr/>
        </p:nvSpPr>
        <p:spPr>
          <a:xfrm>
            <a:off x="2362200" y="5181600"/>
            <a:ext cx="10668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Rounded Rectangle 7"/>
          <p:cNvSpPr/>
          <p:nvPr/>
        </p:nvSpPr>
        <p:spPr>
          <a:xfrm>
            <a:off x="5486400" y="2667000"/>
            <a:ext cx="3124200" cy="3200400"/>
          </a:xfrm>
          <a:prstGeom prst="round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Slide Number Placeholder 8"/>
          <p:cNvSpPr>
            <a:spLocks noGrp="1"/>
          </p:cNvSpPr>
          <p:nvPr>
            <p:ph type="sldNum" sz="quarter" idx="12"/>
          </p:nvPr>
        </p:nvSpPr>
        <p:spPr/>
        <p:txBody>
          <a:bodyPr/>
          <a:lstStyle/>
          <a:p>
            <a:fld id="{B6F15528-21DE-4FAA-801E-634DDDAF4B2B}" type="slidenum">
              <a:rPr lang="en-US" smtClean="0"/>
              <a:pPr/>
              <a:t>24</a:t>
            </a:fld>
            <a:endParaRPr lang="en-US"/>
          </a:p>
        </p:txBody>
      </p:sp>
      <p:sp>
        <p:nvSpPr>
          <p:cNvPr id="10" name="Footer Placeholder 9"/>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descr="birefringencefigure4.jpg"/>
          <p:cNvPicPr>
            <a:picLocks noChangeAspect="1"/>
          </p:cNvPicPr>
          <p:nvPr/>
        </p:nvPicPr>
        <p:blipFill>
          <a:blip r:embed="rId2" cstate="print"/>
          <a:stretch>
            <a:fillRect/>
          </a:stretch>
        </p:blipFill>
        <p:spPr>
          <a:xfrm>
            <a:off x="2057400" y="2286000"/>
            <a:ext cx="5019675" cy="3370353"/>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
        <p:nvSpPr>
          <p:cNvPr id="5" name="Footer Placeholder 4"/>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descr="crystalpencil.jpg"/>
          <p:cNvPicPr>
            <a:picLocks noChangeAspect="1"/>
          </p:cNvPicPr>
          <p:nvPr/>
        </p:nvPicPr>
        <p:blipFill>
          <a:blip r:embed="rId2" cstate="print"/>
          <a:stretch>
            <a:fillRect/>
          </a:stretch>
        </p:blipFill>
        <p:spPr>
          <a:xfrm>
            <a:off x="1600200" y="1981200"/>
            <a:ext cx="5029200" cy="3419856"/>
          </a:xfrm>
          <a:prstGeom prst="rect">
            <a:avLst/>
          </a:prstGeom>
        </p:spPr>
      </p:pic>
      <p:sp>
        <p:nvSpPr>
          <p:cNvPr id="4" name="Rectangle 3"/>
          <p:cNvSpPr/>
          <p:nvPr/>
        </p:nvSpPr>
        <p:spPr>
          <a:xfrm>
            <a:off x="1600200" y="4876800"/>
            <a:ext cx="12192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Slide Number Placeholder 4"/>
          <p:cNvSpPr>
            <a:spLocks noGrp="1"/>
          </p:cNvSpPr>
          <p:nvPr>
            <p:ph type="sldNum" sz="quarter" idx="12"/>
          </p:nvPr>
        </p:nvSpPr>
        <p:spPr/>
        <p:txBody>
          <a:bodyPr/>
          <a:lstStyle/>
          <a:p>
            <a:fld id="{B6F15528-21DE-4FAA-801E-634DDDAF4B2B}" type="slidenum">
              <a:rPr lang="en-US" smtClean="0"/>
              <a:pPr/>
              <a:t>26</a:t>
            </a:fld>
            <a:endParaRPr lang="en-US"/>
          </a:p>
        </p:txBody>
      </p:sp>
      <p:sp>
        <p:nvSpPr>
          <p:cNvPr id="6" name="Footer Placeholder 5"/>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Picture 3" descr="polarizedlightfigure5.jpg"/>
          <p:cNvPicPr>
            <a:picLocks noChangeAspect="1"/>
          </p:cNvPicPr>
          <p:nvPr/>
        </p:nvPicPr>
        <p:blipFill>
          <a:blip r:embed="rId2" cstate="print"/>
          <a:stretch>
            <a:fillRect/>
          </a:stretch>
        </p:blipFill>
        <p:spPr>
          <a:xfrm>
            <a:off x="1981200" y="2209800"/>
            <a:ext cx="5218545" cy="3228975"/>
          </a:xfrm>
          <a:prstGeom prst="rect">
            <a:avLst/>
          </a:prstGeom>
        </p:spPr>
      </p:pic>
      <p:sp>
        <p:nvSpPr>
          <p:cNvPr id="5" name="Rounded Rectangle 4"/>
          <p:cNvSpPr/>
          <p:nvPr/>
        </p:nvSpPr>
        <p:spPr>
          <a:xfrm>
            <a:off x="1981200" y="2895600"/>
            <a:ext cx="1219200" cy="381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Rounded Rectangle 5"/>
          <p:cNvSpPr/>
          <p:nvPr/>
        </p:nvSpPr>
        <p:spPr>
          <a:xfrm>
            <a:off x="1981200" y="2819400"/>
            <a:ext cx="1295400" cy="457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Slide Number Placeholder 6"/>
          <p:cNvSpPr>
            <a:spLocks noGrp="1"/>
          </p:cNvSpPr>
          <p:nvPr>
            <p:ph type="sldNum" sz="quarter" idx="12"/>
          </p:nvPr>
        </p:nvSpPr>
        <p:spPr/>
        <p:txBody>
          <a:bodyPr/>
          <a:lstStyle/>
          <a:p>
            <a:fld id="{B6F15528-21DE-4FAA-801E-634DDDAF4B2B}" type="slidenum">
              <a:rPr lang="en-US" smtClean="0"/>
              <a:pPr/>
              <a:t>27</a:t>
            </a:fld>
            <a:endParaRPr lang="en-US"/>
          </a:p>
        </p:txBody>
      </p:sp>
      <p:sp>
        <p:nvSpPr>
          <p:cNvPr id="8" name="Footer Placeholder 7"/>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solidFill>
                  <a:srgbClr val="FF0000"/>
                </a:solidFill>
                <a:cs typeface="B Titr" pitchFamily="2" charset="-78"/>
              </a:rPr>
              <a:t>پلاریزاسیون توسط انعکاس</a:t>
            </a:r>
            <a:endParaRPr lang="en-GB" dirty="0">
              <a:solidFill>
                <a:srgbClr val="FF0000"/>
              </a:solidFill>
              <a:cs typeface="B Titr" pitchFamily="2" charset="-78"/>
            </a:endParaRPr>
          </a:p>
        </p:txBody>
      </p:sp>
      <p:cxnSp>
        <p:nvCxnSpPr>
          <p:cNvPr id="5" name="Straight Connector 4"/>
          <p:cNvCxnSpPr/>
          <p:nvPr/>
        </p:nvCxnSpPr>
        <p:spPr>
          <a:xfrm>
            <a:off x="1524000" y="2971800"/>
            <a:ext cx="1828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1485900" y="3162300"/>
            <a:ext cx="2057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flipH="1">
            <a:off x="1714500" y="2171700"/>
            <a:ext cx="838200" cy="762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flipH="1" flipV="1">
            <a:off x="2514600" y="2286000"/>
            <a:ext cx="685800" cy="685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H="1">
            <a:off x="2019300" y="3467100"/>
            <a:ext cx="1219200" cy="228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371600" y="2514600"/>
            <a:ext cx="423514" cy="369332"/>
          </a:xfrm>
          <a:prstGeom prst="rect">
            <a:avLst/>
          </a:prstGeom>
          <a:noFill/>
        </p:spPr>
        <p:txBody>
          <a:bodyPr wrap="none" rtlCol="0">
            <a:spAutoFit/>
          </a:bodyPr>
          <a:lstStyle/>
          <a:p>
            <a:r>
              <a:rPr lang="en-US" dirty="0" smtClean="0"/>
              <a:t>n1</a:t>
            </a:r>
            <a:endParaRPr lang="en-GB" dirty="0"/>
          </a:p>
        </p:txBody>
      </p:sp>
      <p:sp>
        <p:nvSpPr>
          <p:cNvPr id="16" name="TextBox 15"/>
          <p:cNvSpPr txBox="1"/>
          <p:nvPr/>
        </p:nvSpPr>
        <p:spPr>
          <a:xfrm>
            <a:off x="1371600" y="3200400"/>
            <a:ext cx="423514" cy="369332"/>
          </a:xfrm>
          <a:prstGeom prst="rect">
            <a:avLst/>
          </a:prstGeom>
          <a:noFill/>
        </p:spPr>
        <p:txBody>
          <a:bodyPr wrap="none" rtlCol="0">
            <a:spAutoFit/>
          </a:bodyPr>
          <a:lstStyle/>
          <a:p>
            <a:r>
              <a:rPr lang="en-US" dirty="0" smtClean="0"/>
              <a:t>n2</a:t>
            </a:r>
            <a:endParaRPr lang="en-GB" dirty="0"/>
          </a:p>
        </p:txBody>
      </p:sp>
      <p:sp>
        <p:nvSpPr>
          <p:cNvPr id="18" name="Freeform 17"/>
          <p:cNvSpPr/>
          <p:nvPr/>
        </p:nvSpPr>
        <p:spPr>
          <a:xfrm>
            <a:off x="2338086" y="2648673"/>
            <a:ext cx="202557" cy="106102"/>
          </a:xfrm>
          <a:custGeom>
            <a:avLst/>
            <a:gdLst>
              <a:gd name="connsiteX0" fmla="*/ 0 w 202557"/>
              <a:gd name="connsiteY0" fmla="*/ 106102 h 106102"/>
              <a:gd name="connsiteX1" fmla="*/ 173620 w 202557"/>
              <a:gd name="connsiteY1" fmla="*/ 13504 h 106102"/>
              <a:gd name="connsiteX2" fmla="*/ 173620 w 202557"/>
              <a:gd name="connsiteY2" fmla="*/ 25079 h 106102"/>
              <a:gd name="connsiteX3" fmla="*/ 173620 w 202557"/>
              <a:gd name="connsiteY3" fmla="*/ 59803 h 106102"/>
              <a:gd name="connsiteX4" fmla="*/ 173620 w 202557"/>
              <a:gd name="connsiteY4" fmla="*/ 25079 h 106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557" h="106102">
                <a:moveTo>
                  <a:pt x="0" y="106102"/>
                </a:moveTo>
                <a:cubicBezTo>
                  <a:pt x="73306" y="67519"/>
                  <a:pt x="144683" y="27008"/>
                  <a:pt x="173620" y="13504"/>
                </a:cubicBezTo>
                <a:cubicBezTo>
                  <a:pt x="202557" y="0"/>
                  <a:pt x="173620" y="25079"/>
                  <a:pt x="173620" y="25079"/>
                </a:cubicBezTo>
                <a:lnTo>
                  <a:pt x="173620" y="59803"/>
                </a:lnTo>
                <a:lnTo>
                  <a:pt x="173620" y="25079"/>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TextBox 18"/>
          <p:cNvSpPr txBox="1"/>
          <p:nvPr/>
        </p:nvSpPr>
        <p:spPr>
          <a:xfrm>
            <a:off x="2286000" y="2514600"/>
            <a:ext cx="316112" cy="369332"/>
          </a:xfrm>
          <a:prstGeom prst="rect">
            <a:avLst/>
          </a:prstGeom>
          <a:noFill/>
        </p:spPr>
        <p:txBody>
          <a:bodyPr wrap="none" rtlCol="0">
            <a:spAutoFit/>
          </a:bodyPr>
          <a:lstStyle/>
          <a:p>
            <a:r>
              <a:rPr lang="el-GR" dirty="0" smtClean="0"/>
              <a:t>α</a:t>
            </a:r>
            <a:endParaRPr lang="en-GB" dirty="0"/>
          </a:p>
        </p:txBody>
      </p:sp>
      <p:graphicFrame>
        <p:nvGraphicFramePr>
          <p:cNvPr id="20" name="Object 19"/>
          <p:cNvGraphicFramePr>
            <a:graphicFrameLocks noChangeAspect="1"/>
          </p:cNvGraphicFramePr>
          <p:nvPr/>
        </p:nvGraphicFramePr>
        <p:xfrm>
          <a:off x="4191000" y="2286000"/>
          <a:ext cx="1365250" cy="987628"/>
        </p:xfrm>
        <a:graphic>
          <a:graphicData uri="http://schemas.openxmlformats.org/presentationml/2006/ole">
            <p:oleObj spid="_x0000_s19458" name="Equation" r:id="rId3" imgW="596880" imgH="431640" progId="Equation.3">
              <p:embed/>
            </p:oleObj>
          </a:graphicData>
        </a:graphic>
      </p:graphicFrame>
      <p:sp>
        <p:nvSpPr>
          <p:cNvPr id="21" name="TextBox 20"/>
          <p:cNvSpPr txBox="1"/>
          <p:nvPr/>
        </p:nvSpPr>
        <p:spPr>
          <a:xfrm>
            <a:off x="6324600" y="2590800"/>
            <a:ext cx="1721882" cy="369332"/>
          </a:xfrm>
          <a:prstGeom prst="rect">
            <a:avLst/>
          </a:prstGeom>
          <a:noFill/>
        </p:spPr>
        <p:txBody>
          <a:bodyPr wrap="none" rtlCol="0">
            <a:spAutoFit/>
          </a:bodyPr>
          <a:lstStyle/>
          <a:p>
            <a:r>
              <a:rPr lang="en-US" dirty="0" err="1" smtClean="0"/>
              <a:t>Brewester</a:t>
            </a:r>
            <a:r>
              <a:rPr lang="en-US" dirty="0" smtClean="0"/>
              <a:t> Angle</a:t>
            </a:r>
            <a:endParaRPr lang="en-GB" dirty="0"/>
          </a:p>
        </p:txBody>
      </p:sp>
      <p:sp>
        <p:nvSpPr>
          <p:cNvPr id="22" name="Slide Number Placeholder 21"/>
          <p:cNvSpPr>
            <a:spLocks noGrp="1"/>
          </p:cNvSpPr>
          <p:nvPr>
            <p:ph type="sldNum" sz="quarter" idx="12"/>
          </p:nvPr>
        </p:nvSpPr>
        <p:spPr/>
        <p:txBody>
          <a:bodyPr/>
          <a:lstStyle/>
          <a:p>
            <a:fld id="{B6F15528-21DE-4FAA-801E-634DDDAF4B2B}" type="slidenum">
              <a:rPr lang="en-US" smtClean="0"/>
              <a:pPr/>
              <a:t>28</a:t>
            </a:fld>
            <a:endParaRPr lang="en-US"/>
          </a:p>
        </p:txBody>
      </p:sp>
      <p:sp>
        <p:nvSpPr>
          <p:cNvPr id="23" name="TextBox 22"/>
          <p:cNvSpPr txBox="1"/>
          <p:nvPr/>
        </p:nvSpPr>
        <p:spPr>
          <a:xfrm>
            <a:off x="3581400" y="4800600"/>
            <a:ext cx="5319084" cy="369332"/>
          </a:xfrm>
          <a:prstGeom prst="rect">
            <a:avLst/>
          </a:prstGeom>
          <a:noFill/>
        </p:spPr>
        <p:txBody>
          <a:bodyPr wrap="square" rtlCol="0">
            <a:spAutoFit/>
          </a:bodyPr>
          <a:lstStyle/>
          <a:p>
            <a:pPr algn="r" rtl="1"/>
            <a:r>
              <a:rPr lang="fa-IR" dirty="0" smtClean="0">
                <a:cs typeface="B Traffic" pitchFamily="2" charset="-78"/>
              </a:rPr>
              <a:t>اگر محیط دوم شیشه باشد </a:t>
            </a:r>
            <a:r>
              <a:rPr lang="en-US" dirty="0" smtClean="0">
                <a:cs typeface="B Traffic" pitchFamily="2" charset="-78"/>
              </a:rPr>
              <a:t>n2=1.5</a:t>
            </a:r>
            <a:r>
              <a:rPr lang="fa-IR" dirty="0" smtClean="0">
                <a:cs typeface="B Traffic" pitchFamily="2" charset="-78"/>
              </a:rPr>
              <a:t> و محیط اول هوا باشد </a:t>
            </a:r>
            <a:r>
              <a:rPr lang="en-US" dirty="0" smtClean="0">
                <a:cs typeface="B Traffic" pitchFamily="2" charset="-78"/>
              </a:rPr>
              <a:t>n1=1</a:t>
            </a:r>
          </a:p>
        </p:txBody>
      </p:sp>
      <p:sp>
        <p:nvSpPr>
          <p:cNvPr id="24" name="TextBox 23"/>
          <p:cNvSpPr txBox="1"/>
          <p:nvPr/>
        </p:nvSpPr>
        <p:spPr>
          <a:xfrm>
            <a:off x="2590800" y="4800600"/>
            <a:ext cx="841897" cy="369332"/>
          </a:xfrm>
          <a:prstGeom prst="rect">
            <a:avLst/>
          </a:prstGeom>
          <a:noFill/>
        </p:spPr>
        <p:txBody>
          <a:bodyPr wrap="none" rtlCol="0">
            <a:spAutoFit/>
          </a:bodyPr>
          <a:lstStyle/>
          <a:p>
            <a:r>
              <a:rPr lang="el-GR" dirty="0" smtClean="0"/>
              <a:t>α</a:t>
            </a:r>
            <a:r>
              <a:rPr lang="en-US" dirty="0" smtClean="0"/>
              <a:t>=56.3</a:t>
            </a:r>
            <a:endParaRPr lang="en-GB" dirty="0"/>
          </a:p>
        </p:txBody>
      </p:sp>
      <p:sp>
        <p:nvSpPr>
          <p:cNvPr id="25" name="TextBox 24"/>
          <p:cNvSpPr txBox="1"/>
          <p:nvPr/>
        </p:nvSpPr>
        <p:spPr>
          <a:xfrm>
            <a:off x="3546485" y="5715000"/>
            <a:ext cx="5259773" cy="369332"/>
          </a:xfrm>
          <a:prstGeom prst="rect">
            <a:avLst/>
          </a:prstGeom>
          <a:noFill/>
        </p:spPr>
        <p:txBody>
          <a:bodyPr wrap="none" rtlCol="0">
            <a:spAutoFit/>
          </a:bodyPr>
          <a:lstStyle/>
          <a:p>
            <a:pPr algn="r" rtl="1"/>
            <a:r>
              <a:rPr lang="fa-IR" dirty="0" smtClean="0">
                <a:cs typeface="B Traffic" pitchFamily="2" charset="-78"/>
              </a:rPr>
              <a:t>اگر محیط دوم آب باشد </a:t>
            </a:r>
            <a:r>
              <a:rPr lang="en-US" dirty="0" smtClean="0">
                <a:cs typeface="B Traffic" pitchFamily="2" charset="-78"/>
              </a:rPr>
              <a:t>n2=1.33</a:t>
            </a:r>
            <a:r>
              <a:rPr lang="fa-IR" dirty="0" smtClean="0">
                <a:cs typeface="B Traffic" pitchFamily="2" charset="-78"/>
              </a:rPr>
              <a:t> و محیط اول هوا باشد </a:t>
            </a:r>
            <a:r>
              <a:rPr lang="en-US" dirty="0" smtClean="0">
                <a:cs typeface="B Traffic" pitchFamily="2" charset="-78"/>
              </a:rPr>
              <a:t>n1=1</a:t>
            </a:r>
            <a:endParaRPr lang="en-GB" dirty="0">
              <a:cs typeface="B Traffic" pitchFamily="2" charset="-78"/>
            </a:endParaRPr>
          </a:p>
        </p:txBody>
      </p:sp>
      <p:sp>
        <p:nvSpPr>
          <p:cNvPr id="26" name="TextBox 25"/>
          <p:cNvSpPr txBox="1"/>
          <p:nvPr/>
        </p:nvSpPr>
        <p:spPr>
          <a:xfrm>
            <a:off x="2743200" y="5715000"/>
            <a:ext cx="707245" cy="369332"/>
          </a:xfrm>
          <a:prstGeom prst="rect">
            <a:avLst/>
          </a:prstGeom>
          <a:noFill/>
        </p:spPr>
        <p:txBody>
          <a:bodyPr wrap="none" rtlCol="0">
            <a:spAutoFit/>
          </a:bodyPr>
          <a:lstStyle/>
          <a:p>
            <a:r>
              <a:rPr lang="el-GR" dirty="0" smtClean="0"/>
              <a:t>α</a:t>
            </a:r>
            <a:r>
              <a:rPr lang="fa-IR" dirty="0" smtClean="0"/>
              <a:t>53=</a:t>
            </a:r>
            <a:endParaRPr lang="en-GB" dirty="0"/>
          </a:p>
        </p:txBody>
      </p:sp>
      <p:sp>
        <p:nvSpPr>
          <p:cNvPr id="27" name="Oval 26"/>
          <p:cNvSpPr/>
          <p:nvPr/>
        </p:nvSpPr>
        <p:spPr>
          <a:xfrm>
            <a:off x="2209800" y="4648200"/>
            <a:ext cx="6934200" cy="762000"/>
          </a:xfrm>
          <a:prstGeom prst="ellipse">
            <a:avLst/>
          </a:prstGeom>
          <a:solidFill>
            <a:srgbClr val="FF00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2362200" y="5486400"/>
            <a:ext cx="6781800" cy="91440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ounded Rectangle 28"/>
          <p:cNvSpPr/>
          <p:nvPr/>
        </p:nvSpPr>
        <p:spPr>
          <a:xfrm>
            <a:off x="3810000" y="1752600"/>
            <a:ext cx="4572000" cy="2133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ooter Placeholder 29"/>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3" name="Picture 2" descr="polarized-camera-3d.jpg"/>
          <p:cNvPicPr>
            <a:picLocks noChangeAspect="1"/>
          </p:cNvPicPr>
          <p:nvPr/>
        </p:nvPicPr>
        <p:blipFill>
          <a:blip r:embed="rId2" cstate="print"/>
          <a:stretch>
            <a:fillRect/>
          </a:stretch>
        </p:blipFill>
        <p:spPr>
          <a:xfrm>
            <a:off x="1143000" y="800100"/>
            <a:ext cx="6692900" cy="6057900"/>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
        <p:nvSpPr>
          <p:cNvPr id="5" name="Footer Placeholder 4"/>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solidFill>
                  <a:srgbClr val="00B050"/>
                </a:solidFill>
                <a:cs typeface="B Traffic" pitchFamily="2" charset="-78"/>
              </a:rPr>
              <a:t>اثر متقابل نور  و ماده</a:t>
            </a:r>
            <a:endParaRPr lang="fa-IR" dirty="0">
              <a:solidFill>
                <a:srgbClr val="00B050"/>
              </a:solidFill>
              <a:cs typeface="B Traffic" pitchFamily="2" charset="-78"/>
            </a:endParaRPr>
          </a:p>
        </p:txBody>
      </p:sp>
      <p:sp>
        <p:nvSpPr>
          <p:cNvPr id="3" name="TextBox 2"/>
          <p:cNvSpPr txBox="1"/>
          <p:nvPr/>
        </p:nvSpPr>
        <p:spPr>
          <a:xfrm>
            <a:off x="1021755" y="2286000"/>
            <a:ext cx="7800532" cy="1200329"/>
          </a:xfrm>
          <a:prstGeom prst="rect">
            <a:avLst/>
          </a:prstGeom>
          <a:noFill/>
        </p:spPr>
        <p:txBody>
          <a:bodyPr wrap="none" rtlCol="1">
            <a:spAutoFit/>
          </a:bodyPr>
          <a:lstStyle/>
          <a:p>
            <a:pPr algn="r" rtl="1"/>
            <a:r>
              <a:rPr lang="fa-IR" dirty="0" smtClean="0">
                <a:cs typeface="B Traffic" pitchFamily="2" charset="-78"/>
              </a:rPr>
              <a:t>نور یک موج الکترومغناطیس است.</a:t>
            </a:r>
          </a:p>
          <a:p>
            <a:pPr algn="r" rtl="1"/>
            <a:r>
              <a:rPr lang="fa-IR" dirty="0" smtClean="0">
                <a:cs typeface="B Traffic" pitchFamily="2" charset="-78"/>
              </a:rPr>
              <a:t>در امواج الکترومغناطیس دو میدان الکتریکی و مغناطیسی عمود بر جهت انتشار موج وجود دارند.</a:t>
            </a:r>
          </a:p>
          <a:p>
            <a:pPr algn="r" rtl="1"/>
            <a:r>
              <a:rPr lang="fa-IR" dirty="0" smtClean="0">
                <a:cs typeface="B Traffic" pitchFamily="2" charset="-78"/>
              </a:rPr>
              <a:t>جهت میدان الکتریکی جهت ارتعاش هم نامیده می شود.</a:t>
            </a:r>
          </a:p>
          <a:p>
            <a:pPr algn="r" rtl="1"/>
            <a:r>
              <a:rPr lang="fa-IR" dirty="0" smtClean="0">
                <a:cs typeface="B Traffic" pitchFamily="2" charset="-78"/>
              </a:rPr>
              <a:t>در نور معمولی جهت ارتعاش در همه صفحات عمود بر جهت انتشار می باشد.</a:t>
            </a:r>
          </a:p>
        </p:txBody>
      </p:sp>
      <p:cxnSp>
        <p:nvCxnSpPr>
          <p:cNvPr id="5" name="Straight Arrow Connector 4"/>
          <p:cNvCxnSpPr/>
          <p:nvPr/>
        </p:nvCxnSpPr>
        <p:spPr>
          <a:xfrm>
            <a:off x="3124200" y="5410200"/>
            <a:ext cx="1524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3124200" y="4648200"/>
            <a:ext cx="11430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H="1" flipV="1">
            <a:off x="2552700" y="4838700"/>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724400" y="5257800"/>
            <a:ext cx="1074333" cy="369332"/>
          </a:xfrm>
          <a:prstGeom prst="rect">
            <a:avLst/>
          </a:prstGeom>
          <a:noFill/>
        </p:spPr>
        <p:txBody>
          <a:bodyPr wrap="none" rtlCol="1">
            <a:spAutoFit/>
          </a:bodyPr>
          <a:lstStyle/>
          <a:p>
            <a:pPr algn="r" rtl="1"/>
            <a:r>
              <a:rPr lang="fa-IR" dirty="0" smtClean="0">
                <a:solidFill>
                  <a:srgbClr val="FF0000"/>
                </a:solidFill>
              </a:rPr>
              <a:t>جهت انتشار</a:t>
            </a:r>
            <a:endParaRPr lang="fa-IR" dirty="0">
              <a:solidFill>
                <a:srgbClr val="FF0000"/>
              </a:solidFill>
            </a:endParaRPr>
          </a:p>
        </p:txBody>
      </p:sp>
      <p:sp>
        <p:nvSpPr>
          <p:cNvPr id="13" name="TextBox 12"/>
          <p:cNvSpPr txBox="1"/>
          <p:nvPr/>
        </p:nvSpPr>
        <p:spPr>
          <a:xfrm>
            <a:off x="4267200" y="4419600"/>
            <a:ext cx="2036135" cy="369332"/>
          </a:xfrm>
          <a:prstGeom prst="rect">
            <a:avLst/>
          </a:prstGeom>
          <a:noFill/>
        </p:spPr>
        <p:txBody>
          <a:bodyPr wrap="none" rtlCol="1">
            <a:spAutoFit/>
          </a:bodyPr>
          <a:lstStyle/>
          <a:p>
            <a:pPr algn="r" rtl="1"/>
            <a:r>
              <a:rPr lang="fa-IR" dirty="0" smtClean="0">
                <a:solidFill>
                  <a:srgbClr val="FF0000"/>
                </a:solidFill>
              </a:rPr>
              <a:t>جهت میدان مغناطیسی </a:t>
            </a:r>
            <a:r>
              <a:rPr lang="en-US" dirty="0" smtClean="0">
                <a:solidFill>
                  <a:srgbClr val="FF0000"/>
                </a:solidFill>
              </a:rPr>
              <a:t>H</a:t>
            </a:r>
            <a:endParaRPr lang="fa-IR" dirty="0">
              <a:solidFill>
                <a:srgbClr val="FF0000"/>
              </a:solidFill>
            </a:endParaRPr>
          </a:p>
        </p:txBody>
      </p:sp>
      <p:sp>
        <p:nvSpPr>
          <p:cNvPr id="14" name="TextBox 13"/>
          <p:cNvSpPr txBox="1"/>
          <p:nvPr/>
        </p:nvSpPr>
        <p:spPr>
          <a:xfrm>
            <a:off x="1371600" y="3810000"/>
            <a:ext cx="3276600" cy="369332"/>
          </a:xfrm>
          <a:prstGeom prst="rect">
            <a:avLst/>
          </a:prstGeom>
          <a:noFill/>
        </p:spPr>
        <p:txBody>
          <a:bodyPr wrap="square" rtlCol="1">
            <a:spAutoFit/>
          </a:bodyPr>
          <a:lstStyle/>
          <a:p>
            <a:pPr algn="r" rtl="1"/>
            <a:r>
              <a:rPr lang="fa-IR" dirty="0" smtClean="0">
                <a:solidFill>
                  <a:srgbClr val="FF0000"/>
                </a:solidFill>
              </a:rPr>
              <a:t>جهت میدان الکتریکی </a:t>
            </a:r>
            <a:r>
              <a:rPr lang="en-US" dirty="0" smtClean="0">
                <a:solidFill>
                  <a:srgbClr val="FF0000"/>
                </a:solidFill>
              </a:rPr>
              <a:t>E</a:t>
            </a:r>
            <a:r>
              <a:rPr lang="fa-IR" dirty="0" smtClean="0">
                <a:solidFill>
                  <a:srgbClr val="FF0000"/>
                </a:solidFill>
              </a:rPr>
              <a:t> (جهت ارتعاش)</a:t>
            </a:r>
            <a:endParaRPr lang="fa-IR" dirty="0">
              <a:solidFill>
                <a:srgbClr val="FF0000"/>
              </a:solidFill>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3</a:t>
            </a:fld>
            <a:endParaRPr lang="en-US"/>
          </a:p>
        </p:txBody>
      </p:sp>
      <p:sp>
        <p:nvSpPr>
          <p:cNvPr id="11" name="Footer Placeholder 10"/>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00B050"/>
                </a:solidFill>
                <a:cs typeface="B Traffic" pitchFamily="2" charset="-78"/>
              </a:rPr>
              <a:t>عینک های پلاریزه</a:t>
            </a:r>
            <a:endParaRPr lang="en-GB" dirty="0">
              <a:solidFill>
                <a:srgbClr val="00B050"/>
              </a:solidFill>
              <a:cs typeface="B Traffic" pitchFamily="2" charset="-78"/>
            </a:endParaRPr>
          </a:p>
        </p:txBody>
      </p:sp>
      <p:pic>
        <p:nvPicPr>
          <p:cNvPr id="4" name="Picture 3" descr="polarizedlightfigure4.jpg"/>
          <p:cNvPicPr>
            <a:picLocks noChangeAspect="1"/>
          </p:cNvPicPr>
          <p:nvPr/>
        </p:nvPicPr>
        <p:blipFill>
          <a:blip r:embed="rId2" cstate="print"/>
          <a:stretch>
            <a:fillRect/>
          </a:stretch>
        </p:blipFill>
        <p:spPr>
          <a:xfrm>
            <a:off x="1447800" y="1828800"/>
            <a:ext cx="6578346" cy="3695700"/>
          </a:xfrm>
          <a:prstGeom prst="rect">
            <a:avLst/>
          </a:prstGeom>
        </p:spPr>
      </p:pic>
      <p:sp>
        <p:nvSpPr>
          <p:cNvPr id="5" name="Rounded Rectangle 4"/>
          <p:cNvSpPr/>
          <p:nvPr/>
        </p:nvSpPr>
        <p:spPr>
          <a:xfrm>
            <a:off x="4114800" y="5181600"/>
            <a:ext cx="1219200" cy="381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TextBox 5"/>
          <p:cNvSpPr txBox="1"/>
          <p:nvPr/>
        </p:nvSpPr>
        <p:spPr>
          <a:xfrm>
            <a:off x="5943600" y="5715000"/>
            <a:ext cx="3200400" cy="923330"/>
          </a:xfrm>
          <a:prstGeom prst="rect">
            <a:avLst/>
          </a:prstGeom>
          <a:noFill/>
        </p:spPr>
        <p:txBody>
          <a:bodyPr wrap="square" rtlCol="1">
            <a:spAutoFit/>
          </a:bodyPr>
          <a:lstStyle/>
          <a:p>
            <a:pPr algn="just" rtl="1"/>
            <a:r>
              <a:rPr lang="fa-IR" dirty="0" smtClean="0">
                <a:solidFill>
                  <a:srgbClr val="FF0000"/>
                </a:solidFill>
                <a:cs typeface="B Traffic" pitchFamily="2" charset="-78"/>
              </a:rPr>
              <a:t>نوری که از سطح جاده منعکس می شود و جهت پلاریزاسیون آن موازی سطح جاده است.</a:t>
            </a:r>
            <a:endParaRPr lang="fa-IR" dirty="0">
              <a:solidFill>
                <a:srgbClr val="FF0000"/>
              </a:solidFill>
              <a:cs typeface="B Traffic" pitchFamily="2" charset="-78"/>
            </a:endParaRPr>
          </a:p>
        </p:txBody>
      </p:sp>
      <p:cxnSp>
        <p:nvCxnSpPr>
          <p:cNvPr id="10" name="Straight Arrow Connector 9"/>
          <p:cNvCxnSpPr/>
          <p:nvPr/>
        </p:nvCxnSpPr>
        <p:spPr>
          <a:xfrm rot="16200000" flipV="1">
            <a:off x="6896100" y="5448300"/>
            <a:ext cx="2286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B6F15528-21DE-4FAA-801E-634DDDAF4B2B}" type="slidenum">
              <a:rPr lang="en-US" smtClean="0"/>
              <a:pPr/>
              <a:t>30</a:t>
            </a:fld>
            <a:endParaRPr lang="en-US"/>
          </a:p>
        </p:txBody>
      </p:sp>
      <p:sp>
        <p:nvSpPr>
          <p:cNvPr id="8" name="Footer Placeholder 7"/>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Titr" pitchFamily="2" charset="-78"/>
              </a:rPr>
              <a:t>پلاریزاسیون نور در اثر پراکندگی</a:t>
            </a:r>
            <a:endParaRPr lang="fa-IR" dirty="0">
              <a:solidFill>
                <a:srgbClr val="FF0000"/>
              </a:solidFill>
              <a:cs typeface="B Titr" pitchFamily="2" charset="-78"/>
            </a:endParaRPr>
          </a:p>
        </p:txBody>
      </p:sp>
      <p:pic>
        <p:nvPicPr>
          <p:cNvPr id="4" name="Picture 3" descr="polarizedlightfigure7.jpg"/>
          <p:cNvPicPr>
            <a:picLocks noChangeAspect="1"/>
          </p:cNvPicPr>
          <p:nvPr/>
        </p:nvPicPr>
        <p:blipFill>
          <a:blip r:embed="rId2" cstate="print"/>
          <a:stretch>
            <a:fillRect/>
          </a:stretch>
        </p:blipFill>
        <p:spPr>
          <a:xfrm>
            <a:off x="1143000" y="1981200"/>
            <a:ext cx="3481388" cy="3744919"/>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31</a:t>
            </a:fld>
            <a:endParaRPr lang="en-US"/>
          </a:p>
        </p:txBody>
      </p:sp>
      <p:sp>
        <p:nvSpPr>
          <p:cNvPr id="6" name="Footer Placeholder 5"/>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graphicFrame>
        <p:nvGraphicFramePr>
          <p:cNvPr id="5" name="Object 4"/>
          <p:cNvGraphicFramePr>
            <a:graphicFrameLocks noChangeAspect="1"/>
          </p:cNvGraphicFramePr>
          <p:nvPr/>
        </p:nvGraphicFramePr>
        <p:xfrm>
          <a:off x="914400" y="1981200"/>
          <a:ext cx="2257937" cy="958850"/>
        </p:xfrm>
        <a:graphic>
          <a:graphicData uri="http://schemas.openxmlformats.org/presentationml/2006/ole">
            <p:oleObj spid="_x0000_s20482" name="Equation" r:id="rId3" imgW="927000" imgH="393480" progId="Equation.3">
              <p:embed/>
            </p:oleObj>
          </a:graphicData>
        </a:graphic>
      </p:graphicFrame>
      <p:sp>
        <p:nvSpPr>
          <p:cNvPr id="6" name="Rounded Rectangle 5"/>
          <p:cNvSpPr/>
          <p:nvPr/>
        </p:nvSpPr>
        <p:spPr>
          <a:xfrm>
            <a:off x="533400" y="1752600"/>
            <a:ext cx="3200400" cy="1524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5550932" y="2514600"/>
            <a:ext cx="2710999" cy="369332"/>
          </a:xfrm>
          <a:prstGeom prst="rect">
            <a:avLst/>
          </a:prstGeom>
          <a:noFill/>
        </p:spPr>
        <p:txBody>
          <a:bodyPr wrap="none" rtlCol="0">
            <a:spAutoFit/>
          </a:bodyPr>
          <a:lstStyle/>
          <a:p>
            <a:pPr algn="r" rtl="1"/>
            <a:r>
              <a:rPr lang="fa-IR" dirty="0" smtClean="0">
                <a:solidFill>
                  <a:srgbClr val="00B0F0"/>
                </a:solidFill>
                <a:cs typeface="B Traffic" pitchFamily="2" charset="-78"/>
              </a:rPr>
              <a:t>چرا آسمان آبی دیده می شود؟</a:t>
            </a:r>
            <a:endParaRPr lang="en-GB" dirty="0">
              <a:solidFill>
                <a:srgbClr val="00B0F0"/>
              </a:solidFill>
              <a:cs typeface="B Traffic" pitchFamily="2" charset="-78"/>
            </a:endParaRPr>
          </a:p>
        </p:txBody>
      </p:sp>
      <p:sp>
        <p:nvSpPr>
          <p:cNvPr id="8" name="TextBox 7"/>
          <p:cNvSpPr txBox="1"/>
          <p:nvPr/>
        </p:nvSpPr>
        <p:spPr>
          <a:xfrm>
            <a:off x="3115226" y="4419600"/>
            <a:ext cx="5222905" cy="369332"/>
          </a:xfrm>
          <a:prstGeom prst="rect">
            <a:avLst/>
          </a:prstGeom>
          <a:noFill/>
        </p:spPr>
        <p:txBody>
          <a:bodyPr wrap="none" rtlCol="0">
            <a:spAutoFit/>
          </a:bodyPr>
          <a:lstStyle/>
          <a:p>
            <a:pPr algn="r" rtl="1"/>
            <a:r>
              <a:rPr lang="fa-IR" dirty="0" smtClean="0">
                <a:solidFill>
                  <a:srgbClr val="FF0000"/>
                </a:solidFill>
                <a:cs typeface="B Traffic" pitchFamily="2" charset="-78"/>
              </a:rPr>
              <a:t>چرا خورشید در هنگام طلوع یا غروب مایل به قرمز رنگ است؟</a:t>
            </a:r>
            <a:endParaRPr lang="en-GB" dirty="0">
              <a:solidFill>
                <a:srgbClr val="FF0000"/>
              </a:solidFill>
              <a:cs typeface="B Traffic" pitchFamily="2" charset="-78"/>
            </a:endParaRPr>
          </a:p>
        </p:txBody>
      </p:sp>
      <p:sp>
        <p:nvSpPr>
          <p:cNvPr id="9" name="Footer Placeholder 8"/>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Picture 3" descr="b.jpg"/>
          <p:cNvPicPr>
            <a:picLocks noChangeAspect="1"/>
          </p:cNvPicPr>
          <p:nvPr/>
        </p:nvPicPr>
        <p:blipFill>
          <a:blip r:embed="rId2" cstate="print"/>
          <a:stretch>
            <a:fillRect/>
          </a:stretch>
        </p:blipFill>
        <p:spPr>
          <a:xfrm>
            <a:off x="1295400" y="1600200"/>
            <a:ext cx="6191250" cy="4648200"/>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33</a:t>
            </a:fld>
            <a:endParaRPr lang="en-US"/>
          </a:p>
        </p:txBody>
      </p:sp>
      <p:sp>
        <p:nvSpPr>
          <p:cNvPr id="6" name="Footer Placeholder 5"/>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Picture 3" descr="Untitled-4a.jpg"/>
          <p:cNvPicPr>
            <a:picLocks noChangeAspect="1"/>
          </p:cNvPicPr>
          <p:nvPr/>
        </p:nvPicPr>
        <p:blipFill>
          <a:blip r:embed="rId2" cstate="print"/>
          <a:stretch>
            <a:fillRect/>
          </a:stretch>
        </p:blipFill>
        <p:spPr>
          <a:xfrm>
            <a:off x="838200" y="1524000"/>
            <a:ext cx="7620000" cy="5080000"/>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34</a:t>
            </a:fld>
            <a:endParaRPr lang="en-US"/>
          </a:p>
        </p:txBody>
      </p:sp>
      <p:sp>
        <p:nvSpPr>
          <p:cNvPr id="6" name="Footer Placeholder 5"/>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762000" y="381000"/>
            <a:ext cx="7620000" cy="609600"/>
          </a:xfrm>
          <a:ln/>
        </p:spPr>
        <p:txBody>
          <a:bodyPr/>
          <a:lstStyle/>
          <a:p>
            <a:r>
              <a:rPr lang="fa-IR" sz="2800" dirty="0" smtClean="0">
                <a:solidFill>
                  <a:srgbClr val="0000FF"/>
                </a:solidFill>
                <a:latin typeface="Verdana" pitchFamily="34" charset="0"/>
                <a:cs typeface="B Titr" pitchFamily="2" charset="-78"/>
              </a:rPr>
              <a:t>ساختار میکروسکوپ نور پلاریزه</a:t>
            </a:r>
            <a:endParaRPr lang="en-US" sz="2800" dirty="0">
              <a:solidFill>
                <a:srgbClr val="0000FF"/>
              </a:solidFill>
              <a:latin typeface="Verdana" pitchFamily="34" charset="0"/>
              <a:cs typeface="B Titr" pitchFamily="2" charset="-78"/>
            </a:endParaRPr>
          </a:p>
        </p:txBody>
      </p:sp>
      <p:pic>
        <p:nvPicPr>
          <p:cNvPr id="184323" name="Picture 3" descr="C:\WINDOWS\Desktop\ZKX\AP5301\OM-slides\Nikon MicroscopyU Introduction to Polarized Light Microscopy_files\polarizedheader.jpe"/>
          <p:cNvPicPr>
            <a:picLocks noChangeAspect="1" noChangeArrowheads="1"/>
          </p:cNvPicPr>
          <p:nvPr/>
        </p:nvPicPr>
        <p:blipFill>
          <a:blip r:embed="rId3" cstate="print"/>
          <a:srcRect/>
          <a:stretch>
            <a:fillRect/>
          </a:stretch>
        </p:blipFill>
        <p:spPr bwMode="auto">
          <a:xfrm>
            <a:off x="1447800" y="990600"/>
            <a:ext cx="6324600" cy="5253038"/>
          </a:xfrm>
          <a:prstGeom prst="rect">
            <a:avLst/>
          </a:prstGeom>
          <a:noFill/>
        </p:spPr>
      </p:pic>
      <p:sp>
        <p:nvSpPr>
          <p:cNvPr id="184324" name="Rectangle 4"/>
          <p:cNvSpPr>
            <a:spLocks noChangeArrowheads="1"/>
          </p:cNvSpPr>
          <p:nvPr/>
        </p:nvSpPr>
        <p:spPr bwMode="auto">
          <a:xfrm>
            <a:off x="2057400" y="914400"/>
            <a:ext cx="4419600" cy="304800"/>
          </a:xfrm>
          <a:prstGeom prst="rect">
            <a:avLst/>
          </a:prstGeom>
          <a:solidFill>
            <a:schemeClr val="bg1"/>
          </a:solidFill>
          <a:ln w="9525">
            <a:noFill/>
            <a:miter lim="800000"/>
            <a:headEnd/>
            <a:tailEnd/>
          </a:ln>
          <a:effectLst/>
        </p:spPr>
        <p:txBody>
          <a:bodyPr wrap="none" anchor="ctr"/>
          <a:lstStyle/>
          <a:p>
            <a:endParaRPr lang="en-GB"/>
          </a:p>
        </p:txBody>
      </p:sp>
      <p:sp>
        <p:nvSpPr>
          <p:cNvPr id="184325" name="Rectangle 5"/>
          <p:cNvSpPr>
            <a:spLocks noChangeArrowheads="1"/>
          </p:cNvSpPr>
          <p:nvPr/>
        </p:nvSpPr>
        <p:spPr bwMode="auto">
          <a:xfrm>
            <a:off x="6400800" y="5867400"/>
            <a:ext cx="990600" cy="304800"/>
          </a:xfrm>
          <a:prstGeom prst="rect">
            <a:avLst/>
          </a:prstGeom>
          <a:solidFill>
            <a:schemeClr val="bg1"/>
          </a:solidFill>
          <a:ln w="9525">
            <a:noFill/>
            <a:miter lim="800000"/>
            <a:headEnd/>
            <a:tailEnd/>
          </a:ln>
          <a:effectLst/>
        </p:spPr>
        <p:txBody>
          <a:bodyPr wrap="none" anchor="ctr"/>
          <a:lstStyle/>
          <a:p>
            <a:endParaRPr lang="en-GB"/>
          </a:p>
        </p:txBody>
      </p:sp>
      <p:sp>
        <p:nvSpPr>
          <p:cNvPr id="184326" name="Line 6"/>
          <p:cNvSpPr>
            <a:spLocks noChangeShapeType="1"/>
          </p:cNvSpPr>
          <p:nvPr/>
        </p:nvSpPr>
        <p:spPr bwMode="auto">
          <a:xfrm>
            <a:off x="3352800" y="5562600"/>
            <a:ext cx="762000" cy="0"/>
          </a:xfrm>
          <a:prstGeom prst="line">
            <a:avLst/>
          </a:prstGeom>
          <a:noFill/>
          <a:ln w="57150">
            <a:solidFill>
              <a:srgbClr val="0000FF"/>
            </a:solidFill>
            <a:round/>
            <a:headEnd/>
            <a:tailEnd/>
          </a:ln>
          <a:effectLst/>
        </p:spPr>
        <p:txBody>
          <a:bodyPr/>
          <a:lstStyle/>
          <a:p>
            <a:endParaRPr lang="en-GB"/>
          </a:p>
        </p:txBody>
      </p:sp>
      <p:sp>
        <p:nvSpPr>
          <p:cNvPr id="184327" name="Line 7"/>
          <p:cNvSpPr>
            <a:spLocks noChangeShapeType="1"/>
          </p:cNvSpPr>
          <p:nvPr/>
        </p:nvSpPr>
        <p:spPr bwMode="auto">
          <a:xfrm>
            <a:off x="3352800" y="3733800"/>
            <a:ext cx="762000" cy="0"/>
          </a:xfrm>
          <a:prstGeom prst="line">
            <a:avLst/>
          </a:prstGeom>
          <a:noFill/>
          <a:ln w="57150">
            <a:solidFill>
              <a:srgbClr val="0000FF"/>
            </a:solidFill>
            <a:round/>
            <a:headEnd/>
            <a:tailEnd/>
          </a:ln>
          <a:effectLst/>
        </p:spPr>
        <p:txBody>
          <a:bodyPr/>
          <a:lstStyle/>
          <a:p>
            <a:endParaRPr lang="en-GB"/>
          </a:p>
        </p:txBody>
      </p:sp>
      <p:sp>
        <p:nvSpPr>
          <p:cNvPr id="8" name="Slide Number Placeholder 7"/>
          <p:cNvSpPr>
            <a:spLocks noGrp="1"/>
          </p:cNvSpPr>
          <p:nvPr>
            <p:ph type="sldNum" sz="quarter" idx="12"/>
          </p:nvPr>
        </p:nvSpPr>
        <p:spPr/>
        <p:txBody>
          <a:bodyPr/>
          <a:lstStyle/>
          <a:p>
            <a:fld id="{B6F15528-21DE-4FAA-801E-634DDDAF4B2B}" type="slidenum">
              <a:rPr lang="en-US" smtClean="0"/>
              <a:pPr/>
              <a:t>35</a:t>
            </a:fld>
            <a:endParaRPr lang="en-US"/>
          </a:p>
        </p:txBody>
      </p:sp>
      <p:sp>
        <p:nvSpPr>
          <p:cNvPr id="9" name="Footer Placeholder 8"/>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rgbClr val="FF0000"/>
                </a:solidFill>
                <a:cs typeface="B Traffic" pitchFamily="2" charset="-78"/>
              </a:rPr>
              <a:t>یک ماده دارای آرایش مولکولی بین پلاریزورهای عمود برهم</a:t>
            </a:r>
            <a:endParaRPr lang="en-GB" dirty="0">
              <a:solidFill>
                <a:srgbClr val="FF0000"/>
              </a:solidFill>
              <a:cs typeface="B Traffic" pitchFamily="2" charset="-78"/>
            </a:endParaRPr>
          </a:p>
        </p:txBody>
      </p:sp>
      <p:pic>
        <p:nvPicPr>
          <p:cNvPr id="3" name="Picture 2" descr="opticalbirefringence.jpg"/>
          <p:cNvPicPr>
            <a:picLocks noChangeAspect="1"/>
          </p:cNvPicPr>
          <p:nvPr/>
        </p:nvPicPr>
        <p:blipFill>
          <a:blip r:embed="rId2" cstate="print"/>
          <a:stretch>
            <a:fillRect/>
          </a:stretch>
        </p:blipFill>
        <p:spPr>
          <a:xfrm>
            <a:off x="1295400" y="1905000"/>
            <a:ext cx="5986463" cy="3895952"/>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a:p>
        </p:txBody>
      </p:sp>
      <p:sp>
        <p:nvSpPr>
          <p:cNvPr id="5" name="Footer Placeholder 4"/>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5"/>
          <p:cNvSpPr>
            <a:spLocks noGrp="1"/>
          </p:cNvSpPr>
          <p:nvPr>
            <p:ph type="sldNum" sz="quarter" idx="12"/>
          </p:nvPr>
        </p:nvSpPr>
        <p:spPr/>
        <p:txBody>
          <a:bodyPr/>
          <a:lstStyle/>
          <a:p>
            <a:pPr algn="l" rtl="1"/>
            <a:fld id="{16911E16-373E-450A-B1C4-C7F8CF039EB2}" type="slidenum">
              <a:rPr lang="ar-SA" altLang="en-US">
                <a:cs typeface="B Traffic" pitchFamily="2" charset="-78"/>
              </a:rPr>
              <a:pPr algn="l" rtl="1"/>
              <a:t>37</a:t>
            </a:fld>
            <a:endParaRPr lang="en-US" altLang="en-US">
              <a:cs typeface="B Traffic" pitchFamily="2" charset="-78"/>
            </a:endParaRPr>
          </a:p>
        </p:txBody>
      </p:sp>
      <p:sp>
        <p:nvSpPr>
          <p:cNvPr id="20496" name="Oval 16"/>
          <p:cNvSpPr>
            <a:spLocks noChangeArrowheads="1"/>
          </p:cNvSpPr>
          <p:nvPr/>
        </p:nvSpPr>
        <p:spPr bwMode="auto">
          <a:xfrm>
            <a:off x="1371600" y="4572000"/>
            <a:ext cx="2286000" cy="2286000"/>
          </a:xfrm>
          <a:prstGeom prst="ellipse">
            <a:avLst/>
          </a:prstGeom>
          <a:solidFill>
            <a:schemeClr val="accent1"/>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20484" name="Oval 4"/>
          <p:cNvSpPr>
            <a:spLocks noChangeArrowheads="1"/>
          </p:cNvSpPr>
          <p:nvPr/>
        </p:nvSpPr>
        <p:spPr bwMode="auto">
          <a:xfrm>
            <a:off x="304800" y="2362200"/>
            <a:ext cx="1524000" cy="1295400"/>
          </a:xfrm>
          <a:prstGeom prst="ellipse">
            <a:avLst/>
          </a:prstGeom>
          <a:solidFill>
            <a:schemeClr val="accent1"/>
          </a:solidFill>
          <a:ln w="9525">
            <a:solidFill>
              <a:schemeClr val="tx1"/>
            </a:solidFill>
            <a:round/>
            <a:headEnd/>
            <a:tailEnd/>
          </a:ln>
          <a:effectLst/>
        </p:spPr>
        <p:txBody>
          <a:bodyPr wrap="none" anchor="ctr"/>
          <a:lstStyle/>
          <a:p>
            <a:pPr algn="ctr" rtl="1"/>
            <a:endParaRPr lang="en-US" altLang="ar-SA">
              <a:cs typeface="B Traffic" pitchFamily="2" charset="-78"/>
            </a:endParaRPr>
          </a:p>
          <a:p>
            <a:pPr algn="ctr" rtl="1"/>
            <a:r>
              <a:rPr lang="en-US" altLang="ar-SA">
                <a:cs typeface="B Traffic" pitchFamily="2" charset="-78"/>
              </a:rPr>
              <a:t>n2</a:t>
            </a:r>
          </a:p>
          <a:p>
            <a:pPr algn="ctr" rtl="1"/>
            <a:r>
              <a:rPr lang="en-US" altLang="ar-SA">
                <a:cs typeface="B Traffic" pitchFamily="2" charset="-78"/>
              </a:rPr>
              <a:t>n1</a:t>
            </a:r>
          </a:p>
        </p:txBody>
      </p:sp>
      <p:sp>
        <p:nvSpPr>
          <p:cNvPr id="20486" name="Oval 6"/>
          <p:cNvSpPr>
            <a:spLocks noChangeArrowheads="1"/>
          </p:cNvSpPr>
          <p:nvPr/>
        </p:nvSpPr>
        <p:spPr bwMode="auto">
          <a:xfrm>
            <a:off x="838200" y="2743200"/>
            <a:ext cx="533400" cy="457200"/>
          </a:xfrm>
          <a:prstGeom prst="ellipse">
            <a:avLst/>
          </a:prstGeom>
          <a:solidFill>
            <a:schemeClr val="accent1"/>
          </a:solidFill>
          <a:ln w="9525" cap="rnd">
            <a:solidFill>
              <a:schemeClr val="tx1"/>
            </a:solidFill>
            <a:prstDash val="sysDot"/>
            <a:round/>
            <a:headEnd/>
            <a:tailEnd/>
          </a:ln>
          <a:effectLst/>
        </p:spPr>
        <p:txBody>
          <a:bodyPr wrap="none" anchor="ctr"/>
          <a:lstStyle/>
          <a:p>
            <a:pPr algn="ctr" rtl="1"/>
            <a:r>
              <a:rPr lang="en-US" altLang="ar-SA" dirty="0">
                <a:cs typeface="B Traffic" pitchFamily="2" charset="-78"/>
              </a:rPr>
              <a:t>n2</a:t>
            </a:r>
          </a:p>
        </p:txBody>
      </p:sp>
      <p:sp>
        <p:nvSpPr>
          <p:cNvPr id="20482" name="Rectangle 2"/>
          <p:cNvSpPr>
            <a:spLocks noGrp="1" noChangeArrowheads="1"/>
          </p:cNvSpPr>
          <p:nvPr>
            <p:ph type="title"/>
          </p:nvPr>
        </p:nvSpPr>
        <p:spPr/>
        <p:txBody>
          <a:bodyPr/>
          <a:lstStyle/>
          <a:p>
            <a:pPr rtl="1"/>
            <a:r>
              <a:rPr lang="ar-SA" altLang="en-US" dirty="0">
                <a:cs typeface="B Titr" pitchFamily="2" charset="-78"/>
              </a:rPr>
              <a:t>روشهاي اندازه گيري ضرايب شكست</a:t>
            </a:r>
            <a:endParaRPr lang="en-US" altLang="en-US" dirty="0">
              <a:cs typeface="B Titr" pitchFamily="2" charset="-78"/>
            </a:endParaRPr>
          </a:p>
        </p:txBody>
      </p:sp>
      <p:sp>
        <p:nvSpPr>
          <p:cNvPr id="20483" name="Rectangle 3"/>
          <p:cNvSpPr>
            <a:spLocks noGrp="1" noChangeArrowheads="1"/>
          </p:cNvSpPr>
          <p:nvPr>
            <p:ph type="body" idx="1"/>
          </p:nvPr>
        </p:nvSpPr>
        <p:spPr>
          <a:xfrm>
            <a:off x="533400" y="1600200"/>
            <a:ext cx="8229600" cy="4525963"/>
          </a:xfrm>
        </p:spPr>
        <p:txBody>
          <a:bodyPr/>
          <a:lstStyle/>
          <a:p>
            <a:pPr algn="r" rtl="1"/>
            <a:r>
              <a:rPr lang="fa-IR" altLang="en-US" dirty="0" smtClean="0">
                <a:solidFill>
                  <a:srgbClr val="FF0000"/>
                </a:solidFill>
                <a:cs typeface="B Traffic" pitchFamily="2" charset="-78"/>
              </a:rPr>
              <a:t>روش خط بکه </a:t>
            </a:r>
            <a:r>
              <a:rPr lang="en-US" altLang="en-US" dirty="0" err="1" smtClean="0">
                <a:solidFill>
                  <a:srgbClr val="FF0000"/>
                </a:solidFill>
                <a:cs typeface="B Traffic" pitchFamily="2" charset="-78"/>
              </a:rPr>
              <a:t>Beke</a:t>
            </a:r>
            <a:r>
              <a:rPr lang="en-US" altLang="en-US" dirty="0" smtClean="0">
                <a:solidFill>
                  <a:srgbClr val="FF0000"/>
                </a:solidFill>
                <a:cs typeface="B Traffic" pitchFamily="2" charset="-78"/>
              </a:rPr>
              <a:t> line</a:t>
            </a:r>
          </a:p>
          <a:p>
            <a:pPr algn="r" rtl="1"/>
            <a:r>
              <a:rPr lang="fa-IR" altLang="en-US" dirty="0" smtClean="0">
                <a:cs typeface="B Traffic" pitchFamily="2" charset="-78"/>
              </a:rPr>
              <a:t>پلاریزور و آنالیزور موازی</a:t>
            </a:r>
          </a:p>
          <a:p>
            <a:pPr algn="r" rtl="1"/>
            <a:endParaRPr lang="en-US" altLang="en-US" dirty="0">
              <a:cs typeface="B Traffic" pitchFamily="2" charset="-78"/>
            </a:endParaRPr>
          </a:p>
        </p:txBody>
      </p:sp>
      <p:sp>
        <p:nvSpPr>
          <p:cNvPr id="20487" name="Text Box 7"/>
          <p:cNvSpPr txBox="1">
            <a:spLocks noChangeArrowheads="1"/>
          </p:cNvSpPr>
          <p:nvPr/>
        </p:nvSpPr>
        <p:spPr bwMode="auto">
          <a:xfrm>
            <a:off x="304800" y="3733800"/>
            <a:ext cx="1524000" cy="369332"/>
          </a:xfrm>
          <a:prstGeom prst="rect">
            <a:avLst/>
          </a:prstGeom>
          <a:noFill/>
          <a:ln w="9525">
            <a:noFill/>
            <a:miter lim="800000"/>
            <a:headEnd/>
            <a:tailEnd/>
          </a:ln>
          <a:effectLst/>
        </p:spPr>
        <p:txBody>
          <a:bodyPr>
            <a:spAutoFit/>
          </a:bodyPr>
          <a:lstStyle/>
          <a:p>
            <a:pPr algn="ctr" rtl="1">
              <a:spcBef>
                <a:spcPct val="50000"/>
              </a:spcBef>
            </a:pPr>
            <a:r>
              <a:rPr lang="en-US" altLang="ar-SA" b="1">
                <a:cs typeface="B Traffic" pitchFamily="2" charset="-78"/>
              </a:rPr>
              <a:t>n1=n2</a:t>
            </a:r>
            <a:endParaRPr lang="en-US" altLang="ar-SA">
              <a:cs typeface="B Traffic" pitchFamily="2" charset="-78"/>
            </a:endParaRPr>
          </a:p>
        </p:txBody>
      </p:sp>
      <p:sp>
        <p:nvSpPr>
          <p:cNvPr id="20488" name="Oval 8"/>
          <p:cNvSpPr>
            <a:spLocks noChangeArrowheads="1"/>
          </p:cNvSpPr>
          <p:nvPr/>
        </p:nvSpPr>
        <p:spPr bwMode="auto">
          <a:xfrm>
            <a:off x="2286000" y="2438400"/>
            <a:ext cx="1295400" cy="1143000"/>
          </a:xfrm>
          <a:prstGeom prst="ellipse">
            <a:avLst/>
          </a:prstGeom>
          <a:solidFill>
            <a:schemeClr val="accent1"/>
          </a:solidFill>
          <a:ln w="9525">
            <a:solidFill>
              <a:schemeClr val="tx1"/>
            </a:solidFill>
            <a:round/>
            <a:headEnd/>
            <a:tailEnd/>
          </a:ln>
          <a:effectLst/>
        </p:spPr>
        <p:txBody>
          <a:bodyPr wrap="none" anchor="ctr"/>
          <a:lstStyle/>
          <a:p>
            <a:pPr algn="ctr" rtl="1"/>
            <a:endParaRPr lang="en-US" altLang="ar-SA">
              <a:cs typeface="B Traffic" pitchFamily="2" charset="-78"/>
            </a:endParaRPr>
          </a:p>
          <a:p>
            <a:pPr algn="ctr" rtl="1"/>
            <a:endParaRPr lang="en-US" altLang="ar-SA">
              <a:cs typeface="B Traffic" pitchFamily="2" charset="-78"/>
            </a:endParaRPr>
          </a:p>
          <a:p>
            <a:pPr algn="ctr" rtl="1"/>
            <a:r>
              <a:rPr lang="en-US" altLang="ar-SA">
                <a:cs typeface="B Traffic" pitchFamily="2" charset="-78"/>
              </a:rPr>
              <a:t>n1</a:t>
            </a:r>
          </a:p>
        </p:txBody>
      </p:sp>
      <p:sp>
        <p:nvSpPr>
          <p:cNvPr id="20489" name="Oval 9"/>
          <p:cNvSpPr>
            <a:spLocks noChangeArrowheads="1"/>
          </p:cNvSpPr>
          <p:nvPr/>
        </p:nvSpPr>
        <p:spPr bwMode="auto">
          <a:xfrm>
            <a:off x="2590800" y="2819400"/>
            <a:ext cx="460375" cy="409575"/>
          </a:xfrm>
          <a:prstGeom prst="ellipse">
            <a:avLst/>
          </a:prstGeom>
          <a:solidFill>
            <a:srgbClr val="CCECFF"/>
          </a:solidFill>
          <a:ln w="9525" cap="rnd">
            <a:solidFill>
              <a:schemeClr val="tx1"/>
            </a:solidFill>
            <a:prstDash val="sysDot"/>
            <a:round/>
            <a:headEnd/>
            <a:tailEnd/>
          </a:ln>
          <a:effectLst/>
        </p:spPr>
        <p:txBody>
          <a:bodyPr wrap="none" anchor="ctr"/>
          <a:lstStyle/>
          <a:p>
            <a:pPr algn="ctr" rtl="1"/>
            <a:r>
              <a:rPr lang="en-US" altLang="ar-SA">
                <a:cs typeface="B Traffic" pitchFamily="2" charset="-78"/>
              </a:rPr>
              <a:t>n2</a:t>
            </a:r>
          </a:p>
        </p:txBody>
      </p:sp>
      <p:sp>
        <p:nvSpPr>
          <p:cNvPr id="20491" name="Rectangle 11"/>
          <p:cNvSpPr>
            <a:spLocks noChangeArrowheads="1"/>
          </p:cNvSpPr>
          <p:nvPr/>
        </p:nvSpPr>
        <p:spPr bwMode="auto">
          <a:xfrm>
            <a:off x="1981200" y="5334000"/>
            <a:ext cx="990600" cy="914400"/>
          </a:xfrm>
          <a:prstGeom prst="rect">
            <a:avLst/>
          </a:prstGeom>
          <a:solidFill>
            <a:schemeClr val="bg1"/>
          </a:solidFill>
          <a:ln w="9525">
            <a:solidFill>
              <a:schemeClr val="tx1"/>
            </a:solidFill>
            <a:miter lim="800000"/>
            <a:headEnd/>
            <a:tailEnd/>
          </a:ln>
          <a:effectLst/>
        </p:spPr>
        <p:txBody>
          <a:bodyPr wrap="none" anchor="ctr"/>
          <a:lstStyle/>
          <a:p>
            <a:pPr algn="r" rtl="1"/>
            <a:endParaRPr lang="en-GB">
              <a:cs typeface="B Traffic" pitchFamily="2" charset="-78"/>
            </a:endParaRPr>
          </a:p>
        </p:txBody>
      </p:sp>
      <p:sp>
        <p:nvSpPr>
          <p:cNvPr id="20492" name="Rectangle 12"/>
          <p:cNvSpPr>
            <a:spLocks noChangeArrowheads="1"/>
          </p:cNvSpPr>
          <p:nvPr/>
        </p:nvSpPr>
        <p:spPr bwMode="auto">
          <a:xfrm>
            <a:off x="2057400" y="5410200"/>
            <a:ext cx="838200" cy="762000"/>
          </a:xfrm>
          <a:prstGeom prst="rect">
            <a:avLst/>
          </a:prstGeom>
          <a:solidFill>
            <a:srgbClr val="FF3399"/>
          </a:solidFill>
          <a:ln w="9525">
            <a:solidFill>
              <a:srgbClr val="FF3399"/>
            </a:solidFill>
            <a:miter lim="800000"/>
            <a:headEnd/>
            <a:tailEnd/>
          </a:ln>
          <a:effectLst/>
        </p:spPr>
        <p:txBody>
          <a:bodyPr wrap="none" anchor="ctr"/>
          <a:lstStyle/>
          <a:p>
            <a:pPr algn="r" rtl="1"/>
            <a:endParaRPr lang="en-GB">
              <a:cs typeface="B Traffic" pitchFamily="2" charset="-78"/>
            </a:endParaRPr>
          </a:p>
        </p:txBody>
      </p:sp>
      <p:sp>
        <p:nvSpPr>
          <p:cNvPr id="20497" name="AutoShape 17"/>
          <p:cNvSpPr>
            <a:spLocks noChangeArrowheads="1"/>
          </p:cNvSpPr>
          <p:nvPr/>
        </p:nvSpPr>
        <p:spPr bwMode="auto">
          <a:xfrm>
            <a:off x="381000" y="4572000"/>
            <a:ext cx="1066800" cy="914400"/>
          </a:xfrm>
          <a:prstGeom prst="wedgeEllipseCallout">
            <a:avLst>
              <a:gd name="adj1" fmla="val 102681"/>
              <a:gd name="adj2" fmla="val 78301"/>
            </a:avLst>
          </a:prstGeom>
          <a:solidFill>
            <a:srgbClr val="CCECFF"/>
          </a:solidFill>
          <a:ln w="9525">
            <a:solidFill>
              <a:schemeClr val="tx1"/>
            </a:solidFill>
            <a:miter lim="800000"/>
            <a:headEnd/>
            <a:tailEnd/>
          </a:ln>
          <a:effectLst/>
        </p:spPr>
        <p:txBody>
          <a:bodyPr wrap="none" anchor="ctr"/>
          <a:lstStyle/>
          <a:p>
            <a:pPr algn="ctr" rtl="1"/>
            <a:r>
              <a:rPr lang="ar-SA" altLang="en-US" sz="3200" b="1">
                <a:cs typeface="B Traffic" pitchFamily="2" charset="-78"/>
              </a:rPr>
              <a:t>خط بكه</a:t>
            </a:r>
            <a:endParaRPr lang="en-US" altLang="en-US">
              <a:cs typeface="B Traffic" pitchFamily="2" charset="-78"/>
            </a:endParaRPr>
          </a:p>
        </p:txBody>
      </p:sp>
      <p:sp>
        <p:nvSpPr>
          <p:cNvPr id="21" name="Flowchart: Connector 20"/>
          <p:cNvSpPr/>
          <p:nvPr/>
        </p:nvSpPr>
        <p:spPr>
          <a:xfrm>
            <a:off x="5410200" y="4038600"/>
            <a:ext cx="2438400" cy="2209800"/>
          </a:xfrm>
          <a:prstGeom prst="flowChartConnector">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5410200" y="4953000"/>
            <a:ext cx="2438400" cy="457200"/>
          </a:xfrm>
          <a:prstGeom prst="rect">
            <a:avLst/>
          </a:prstGeom>
          <a:solidFill>
            <a:srgbClr val="92D050">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Arrow Connector 23"/>
          <p:cNvCxnSpPr/>
          <p:nvPr/>
        </p:nvCxnSpPr>
        <p:spPr>
          <a:xfrm rot="16200000" flipH="1">
            <a:off x="5143500" y="3695700"/>
            <a:ext cx="12954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724400" y="3276600"/>
            <a:ext cx="776175" cy="369332"/>
          </a:xfrm>
          <a:prstGeom prst="rect">
            <a:avLst/>
          </a:prstGeom>
          <a:noFill/>
        </p:spPr>
        <p:txBody>
          <a:bodyPr wrap="none" rtlCol="0">
            <a:spAutoFit/>
          </a:bodyPr>
          <a:lstStyle/>
          <a:p>
            <a:pPr algn="r" rtl="1"/>
            <a:r>
              <a:rPr lang="fa-IR" dirty="0" smtClean="0">
                <a:cs typeface="B Traffic" pitchFamily="2" charset="-78"/>
              </a:rPr>
              <a:t>خط بکه</a:t>
            </a:r>
            <a:endParaRPr lang="en-GB" dirty="0">
              <a:cs typeface="B Traffic" pitchFamily="2" charset="-78"/>
            </a:endParaRPr>
          </a:p>
        </p:txBody>
      </p:sp>
      <p:sp>
        <p:nvSpPr>
          <p:cNvPr id="18" name="Footer Placeholder 17"/>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sp>
        <p:nvSpPr>
          <p:cNvPr id="5" name="Text Box 18"/>
          <p:cNvSpPr txBox="1">
            <a:spLocks noGrp="1" noChangeArrowheads="1"/>
          </p:cNvSpPr>
          <p:nvPr>
            <p:ph idx="1"/>
          </p:nvPr>
        </p:nvSpPr>
        <p:spPr bwMode="auto">
          <a:xfrm>
            <a:off x="457200" y="1600200"/>
            <a:ext cx="8229600" cy="4524315"/>
          </a:xfrm>
          <a:prstGeom prst="rect">
            <a:avLst/>
          </a:prstGeom>
          <a:solidFill>
            <a:srgbClr val="CCECFF"/>
          </a:solidFill>
          <a:ln w="9525">
            <a:noFill/>
            <a:miter lim="800000"/>
            <a:headEnd/>
            <a:tailEnd/>
          </a:ln>
          <a:effectLst/>
        </p:spPr>
        <p:txBody>
          <a:bodyPr>
            <a:spAutoFit/>
          </a:bodyPr>
          <a:lstStyle/>
          <a:p>
            <a:pPr algn="r" rtl="1">
              <a:spcBef>
                <a:spcPct val="50000"/>
              </a:spcBef>
            </a:pPr>
            <a:r>
              <a:rPr lang="fa-IR" altLang="en-US" b="1" dirty="0" smtClean="0">
                <a:cs typeface="B Traffic" pitchFamily="2" charset="-78"/>
              </a:rPr>
              <a:t>از مایعات مختلف استفاده می شود.</a:t>
            </a:r>
          </a:p>
          <a:p>
            <a:pPr algn="r" rtl="1">
              <a:spcBef>
                <a:spcPct val="50000"/>
              </a:spcBef>
            </a:pPr>
            <a:r>
              <a:rPr lang="fa-IR" altLang="en-US" b="1" dirty="0" smtClean="0">
                <a:cs typeface="B Traffic" pitchFamily="2" charset="-78"/>
              </a:rPr>
              <a:t>وقتی نمونه دیده نشود، یعنی خط مرزی بکه ناپدید شود، ضریب شکست نمونه با مایه برابر شده است.</a:t>
            </a:r>
          </a:p>
          <a:p>
            <a:pPr algn="r" rtl="1">
              <a:spcBef>
                <a:spcPct val="50000"/>
              </a:spcBef>
            </a:pPr>
            <a:r>
              <a:rPr lang="ar-SA" altLang="en-US" b="1" dirty="0" smtClean="0">
                <a:cs typeface="B Traffic" pitchFamily="2" charset="-78"/>
              </a:rPr>
              <a:t>هنگام </a:t>
            </a:r>
            <a:r>
              <a:rPr lang="ar-SA" altLang="en-US" b="1" dirty="0">
                <a:cs typeface="B Traffic" pitchFamily="2" charset="-78"/>
              </a:rPr>
              <a:t>كانوني كردن كه</a:t>
            </a:r>
            <a:r>
              <a:rPr lang="en-GB" altLang="en-US" b="1" dirty="0">
                <a:cs typeface="B Traffic" pitchFamily="2" charset="-78"/>
              </a:rPr>
              <a:t> </a:t>
            </a:r>
            <a:r>
              <a:rPr lang="ar-SA" altLang="en-US" b="1" dirty="0">
                <a:cs typeface="B Traffic" pitchFamily="2" charset="-78"/>
              </a:rPr>
              <a:t>خط بكه به طرف</a:t>
            </a:r>
            <a:r>
              <a:rPr lang="en-GB" altLang="en-US" b="1" dirty="0">
                <a:cs typeface="B Traffic" pitchFamily="2" charset="-78"/>
              </a:rPr>
              <a:t> </a:t>
            </a:r>
            <a:r>
              <a:rPr lang="ar-SA" altLang="en-US" b="1" dirty="0">
                <a:cs typeface="B Traffic" pitchFamily="2" charset="-78"/>
              </a:rPr>
              <a:t>ضريب شكست</a:t>
            </a:r>
            <a:r>
              <a:rPr lang="en-GB" altLang="en-US" b="1" dirty="0">
                <a:cs typeface="B Traffic" pitchFamily="2" charset="-78"/>
              </a:rPr>
              <a:t> </a:t>
            </a:r>
            <a:r>
              <a:rPr lang="fa-IR" altLang="en-US" b="1" smtClean="0">
                <a:cs typeface="B Traffic" pitchFamily="2" charset="-78"/>
              </a:rPr>
              <a:t>بیشتر</a:t>
            </a:r>
            <a:r>
              <a:rPr lang="ar-SA" altLang="en-US" b="1" smtClean="0">
                <a:cs typeface="B Traffic" pitchFamily="2" charset="-78"/>
              </a:rPr>
              <a:t> </a:t>
            </a:r>
            <a:r>
              <a:rPr lang="ar-SA" altLang="en-US" b="1" dirty="0">
                <a:cs typeface="B Traffic" pitchFamily="2" charset="-78"/>
              </a:rPr>
              <a:t>حركت</a:t>
            </a:r>
            <a:r>
              <a:rPr lang="en-GB" altLang="en-US" b="1" dirty="0">
                <a:cs typeface="B Traffic" pitchFamily="2" charset="-78"/>
              </a:rPr>
              <a:t> </a:t>
            </a:r>
            <a:r>
              <a:rPr lang="ar-SA" altLang="en-US" b="1" dirty="0">
                <a:cs typeface="B Traffic" pitchFamily="2" charset="-78"/>
              </a:rPr>
              <a:t>ميكند ميتوان</a:t>
            </a:r>
            <a:r>
              <a:rPr lang="en-GB" altLang="en-US" b="1" dirty="0">
                <a:cs typeface="B Traffic" pitchFamily="2" charset="-78"/>
              </a:rPr>
              <a:t> </a:t>
            </a:r>
            <a:r>
              <a:rPr lang="ar-SA" altLang="en-US" b="1" dirty="0">
                <a:cs typeface="B Traffic" pitchFamily="2" charset="-78"/>
              </a:rPr>
              <a:t>در</a:t>
            </a:r>
            <a:r>
              <a:rPr lang="en-GB" altLang="en-US" b="1" dirty="0">
                <a:cs typeface="B Traffic" pitchFamily="2" charset="-78"/>
              </a:rPr>
              <a:t> </a:t>
            </a:r>
            <a:r>
              <a:rPr lang="ar-SA" altLang="en-US" b="1" dirty="0">
                <a:cs typeface="B Traffic" pitchFamily="2" charset="-78"/>
              </a:rPr>
              <a:t>يافت كه ضريب شكست</a:t>
            </a:r>
            <a:r>
              <a:rPr lang="en-GB" altLang="en-US" b="1" dirty="0">
                <a:cs typeface="B Traffic" pitchFamily="2" charset="-78"/>
              </a:rPr>
              <a:t> </a:t>
            </a:r>
            <a:r>
              <a:rPr lang="ar-SA" altLang="en-US" b="1" dirty="0">
                <a:cs typeface="B Traffic" pitchFamily="2" charset="-78"/>
              </a:rPr>
              <a:t>جسم از</a:t>
            </a:r>
            <a:r>
              <a:rPr lang="en-GB" altLang="en-US" b="1" dirty="0">
                <a:cs typeface="B Traffic" pitchFamily="2" charset="-78"/>
              </a:rPr>
              <a:t> </a:t>
            </a:r>
            <a:r>
              <a:rPr lang="ar-SA" altLang="en-US" b="1" dirty="0">
                <a:cs typeface="B Traffic" pitchFamily="2" charset="-78"/>
              </a:rPr>
              <a:t>مايع</a:t>
            </a:r>
            <a:r>
              <a:rPr lang="en-GB" altLang="en-US" b="1" dirty="0">
                <a:cs typeface="B Traffic" pitchFamily="2" charset="-78"/>
              </a:rPr>
              <a:t> </a:t>
            </a:r>
            <a:r>
              <a:rPr lang="ar-SA" altLang="en-US" b="1" dirty="0">
                <a:cs typeface="B Traffic" pitchFamily="2" charset="-78"/>
              </a:rPr>
              <a:t>معلوم كمتر است يا</a:t>
            </a:r>
            <a:r>
              <a:rPr lang="en-GB" altLang="en-US" b="1" dirty="0">
                <a:cs typeface="B Traffic" pitchFamily="2" charset="-78"/>
              </a:rPr>
              <a:t> </a:t>
            </a:r>
            <a:r>
              <a:rPr lang="ar-SA" altLang="en-US" b="1" dirty="0">
                <a:cs typeface="B Traffic" pitchFamily="2" charset="-78"/>
              </a:rPr>
              <a:t>بيشتر</a:t>
            </a:r>
            <a:endParaRPr lang="en-US" altLang="en-US" dirty="0">
              <a:cs typeface="B Traffic" pitchFamily="2" charset="-78"/>
            </a:endParaRPr>
          </a:p>
        </p:txBody>
      </p:sp>
      <p:sp>
        <p:nvSpPr>
          <p:cNvPr id="6" name="Footer Placeholder 5"/>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ar-SA" altLang="en-US" smtClean="0"/>
              <a:t>ساختمان فیزیکی الیاف - دکتر مصطفی یوسفی</a:t>
            </a:r>
            <a:endParaRPr lang="en-US" altLang="en-US"/>
          </a:p>
        </p:txBody>
      </p:sp>
      <p:sp>
        <p:nvSpPr>
          <p:cNvPr id="8" name="Slide Number Placeholder 5"/>
          <p:cNvSpPr>
            <a:spLocks noGrp="1"/>
          </p:cNvSpPr>
          <p:nvPr>
            <p:ph type="sldNum" sz="quarter" idx="12"/>
          </p:nvPr>
        </p:nvSpPr>
        <p:spPr/>
        <p:txBody>
          <a:bodyPr/>
          <a:lstStyle/>
          <a:p>
            <a:fld id="{B0125339-09FF-469C-9114-615EFC64EC00}" type="slidenum">
              <a:rPr lang="ar-SA" altLang="en-US"/>
              <a:pPr/>
              <a:t>39</a:t>
            </a:fld>
            <a:endParaRPr lang="en-US" altLang="en-US"/>
          </a:p>
        </p:txBody>
      </p:sp>
      <p:sp>
        <p:nvSpPr>
          <p:cNvPr id="21506" name="Rectangle 2"/>
          <p:cNvSpPr>
            <a:spLocks noGrp="1" noChangeArrowheads="1"/>
          </p:cNvSpPr>
          <p:nvPr>
            <p:ph type="title"/>
          </p:nvPr>
        </p:nvSpPr>
        <p:spPr>
          <a:xfrm>
            <a:off x="685800" y="228600"/>
            <a:ext cx="7772400" cy="990600"/>
          </a:xfrm>
        </p:spPr>
        <p:txBody>
          <a:bodyPr/>
          <a:lstStyle/>
          <a:p>
            <a:r>
              <a:rPr lang="ar-SA" altLang="en-US" dirty="0">
                <a:cs typeface="B Titr" pitchFamily="2" charset="-78"/>
              </a:rPr>
              <a:t>روشهاي اندازه گيري ضرايب شكست</a:t>
            </a:r>
            <a:endParaRPr lang="en-US" altLang="en-US" dirty="0">
              <a:cs typeface="B Titr" pitchFamily="2" charset="-78"/>
            </a:endParaRPr>
          </a:p>
        </p:txBody>
      </p:sp>
      <p:sp>
        <p:nvSpPr>
          <p:cNvPr id="21507" name="Rectangle 3"/>
          <p:cNvSpPr>
            <a:spLocks noGrp="1" noChangeArrowheads="1"/>
          </p:cNvSpPr>
          <p:nvPr>
            <p:ph type="body" idx="1"/>
          </p:nvPr>
        </p:nvSpPr>
        <p:spPr/>
        <p:txBody>
          <a:bodyPr/>
          <a:lstStyle/>
          <a:p>
            <a:pPr algn="r" rtl="1"/>
            <a:r>
              <a:rPr lang="fa-IR" altLang="en-US" dirty="0" smtClean="0">
                <a:solidFill>
                  <a:srgbClr val="FF0000"/>
                </a:solidFill>
                <a:cs typeface="B Traffic" pitchFamily="2" charset="-78"/>
              </a:rPr>
              <a:t>روش مستقیم یا جبرانی</a:t>
            </a:r>
          </a:p>
          <a:p>
            <a:pPr algn="r" rtl="1"/>
            <a:r>
              <a:rPr lang="fa-IR" altLang="en-US" dirty="0" smtClean="0">
                <a:cs typeface="B Traffic" pitchFamily="2" charset="-78"/>
              </a:rPr>
              <a:t>پلاریزور و آنالیزور عمود برهم</a:t>
            </a:r>
          </a:p>
          <a:p>
            <a:pPr algn="r" rtl="1"/>
            <a:r>
              <a:rPr lang="fa-IR" altLang="en-US" dirty="0" smtClean="0">
                <a:cs typeface="B Traffic" pitchFamily="2" charset="-78"/>
              </a:rPr>
              <a:t>نمونه با زاویه 45 درجه با پلاریزور قرار می گیرد.</a:t>
            </a:r>
          </a:p>
          <a:p>
            <a:pPr algn="r" rtl="1"/>
            <a:r>
              <a:rPr lang="fa-IR" altLang="en-US" dirty="0" smtClean="0">
                <a:cs typeface="B Traffic" pitchFamily="2" charset="-78"/>
              </a:rPr>
              <a:t>در هنگام چرخش نمونه چهار موضع خاموشی و چهار موضع حداکثر روشنایی مشاهده می شود.</a:t>
            </a:r>
            <a:endParaRPr lang="en-US" altLang="en-US" dirty="0">
              <a:cs typeface="B Traffic"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1"/>
          <p:cNvSpPr txBox="1">
            <a:spLocks noChangeArrowheads="1"/>
          </p:cNvSpPr>
          <p:nvPr/>
        </p:nvSpPr>
        <p:spPr bwMode="auto">
          <a:xfrm>
            <a:off x="685800" y="523875"/>
            <a:ext cx="7772400" cy="1312863"/>
          </a:xfrm>
          <a:prstGeom prst="rect">
            <a:avLst/>
          </a:prstGeom>
          <a:noFill/>
          <a:ln w="9525">
            <a:noFill/>
            <a:round/>
            <a:headEnd/>
            <a:tailEnd/>
          </a:ln>
        </p:spPr>
        <p:txBody>
          <a:bodyPr lIns="90000" tIns="46800" rIns="90000" bIns="46800" anchor="ctr"/>
          <a:lstStyle/>
          <a:p>
            <a:pPr algn="ctr" rtl="1"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a-IR" sz="4000" dirty="0" smtClean="0">
                <a:solidFill>
                  <a:srgbClr val="FF0000"/>
                </a:solidFill>
                <a:cs typeface="B Traffic" pitchFamily="2" charset="-78"/>
              </a:rPr>
              <a:t>خواص امواج الکترومغناطیس</a:t>
            </a:r>
            <a:endParaRPr lang="en-US" sz="4000" dirty="0">
              <a:solidFill>
                <a:srgbClr val="FF0000"/>
              </a:solidFill>
              <a:cs typeface="B Traffic" pitchFamily="2" charset="-78"/>
            </a:endParaRPr>
          </a:p>
        </p:txBody>
      </p:sp>
      <p:sp>
        <p:nvSpPr>
          <p:cNvPr id="7170" name="Text Box 2"/>
          <p:cNvSpPr txBox="1">
            <a:spLocks noChangeArrowheads="1"/>
          </p:cNvSpPr>
          <p:nvPr/>
        </p:nvSpPr>
        <p:spPr bwMode="auto">
          <a:xfrm>
            <a:off x="685800" y="2743200"/>
            <a:ext cx="3810000" cy="4114800"/>
          </a:xfrm>
          <a:prstGeom prst="rect">
            <a:avLst/>
          </a:prstGeom>
          <a:noFill/>
          <a:ln w="9525">
            <a:noFill/>
            <a:round/>
            <a:headEnd/>
            <a:tailEnd/>
          </a:ln>
        </p:spPr>
        <p:txBody>
          <a:bodyPr lIns="90000" tIns="46800" rIns="90000" bIns="46800"/>
          <a:lstStyle/>
          <a:p>
            <a:pPr marL="338138" indent="-338138" algn="r" rtl="1" eaLnBrk="1" hangingPunct="1">
              <a:spcBef>
                <a:spcPts val="700"/>
              </a:spcBef>
              <a:buFont typeface="Arial" pitchFamily="34"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fa-IR" sz="2800" dirty="0" smtClean="0">
                <a:solidFill>
                  <a:srgbClr val="0070C0"/>
                </a:solidFill>
                <a:cs typeface="B Traffic" pitchFamily="2" charset="-78"/>
              </a:rPr>
              <a:t>دامنه</a:t>
            </a:r>
            <a:r>
              <a:rPr lang="fa-IR" sz="2800" dirty="0" smtClean="0">
                <a:solidFill>
                  <a:srgbClr val="000000"/>
                </a:solidFill>
                <a:cs typeface="B Traffic" pitchFamily="2" charset="-78"/>
              </a:rPr>
              <a:t> </a:t>
            </a:r>
            <a:r>
              <a:rPr lang="en-US" sz="2800" dirty="0" smtClean="0">
                <a:solidFill>
                  <a:srgbClr val="000000"/>
                </a:solidFill>
                <a:cs typeface="B Traffic" pitchFamily="2" charset="-78"/>
              </a:rPr>
              <a:t>Amplitude</a:t>
            </a:r>
            <a:endParaRPr lang="en-US" sz="2800" dirty="0">
              <a:solidFill>
                <a:srgbClr val="000000"/>
              </a:solidFill>
              <a:cs typeface="B Traffic" pitchFamily="2" charset="-78"/>
            </a:endParaRPr>
          </a:p>
          <a:p>
            <a:pPr marL="338138" indent="-338138" algn="r" rtl="1" eaLnBrk="1" hangingPunct="1">
              <a:spcBef>
                <a:spcPts val="700"/>
              </a:spcBef>
              <a:buFont typeface="Arial" pitchFamily="34"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fa-IR" sz="2800" dirty="0" smtClean="0">
                <a:solidFill>
                  <a:srgbClr val="0070C0"/>
                </a:solidFill>
                <a:cs typeface="B Traffic" pitchFamily="2" charset="-78"/>
              </a:rPr>
              <a:t>طول موج</a:t>
            </a:r>
            <a:r>
              <a:rPr lang="en-US" sz="2800" dirty="0" smtClean="0">
                <a:solidFill>
                  <a:srgbClr val="000000"/>
                </a:solidFill>
                <a:cs typeface="B Traffic" pitchFamily="2" charset="-78"/>
              </a:rPr>
              <a:t>Wavelength</a:t>
            </a:r>
            <a:endParaRPr lang="en-US" sz="2800" dirty="0">
              <a:solidFill>
                <a:srgbClr val="000000"/>
              </a:solidFill>
              <a:cs typeface="B Traffic" pitchFamily="2" charset="-78"/>
            </a:endParaRPr>
          </a:p>
          <a:p>
            <a:pPr marL="338138" indent="-338138" algn="r" rtl="1" eaLnBrk="1" hangingPunct="1">
              <a:spcBef>
                <a:spcPts val="700"/>
              </a:spcBef>
              <a:buFont typeface="Arial" pitchFamily="34"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fa-IR" sz="2800" dirty="0" smtClean="0">
                <a:solidFill>
                  <a:srgbClr val="0070C0"/>
                </a:solidFill>
                <a:cs typeface="B Traffic" pitchFamily="2" charset="-78"/>
              </a:rPr>
              <a:t>فرکانس</a:t>
            </a:r>
            <a:r>
              <a:rPr lang="fa-IR" sz="2800" dirty="0" smtClean="0">
                <a:solidFill>
                  <a:srgbClr val="000000"/>
                </a:solidFill>
                <a:cs typeface="B Traffic" pitchFamily="2" charset="-78"/>
              </a:rPr>
              <a:t> </a:t>
            </a:r>
            <a:r>
              <a:rPr lang="en-US" sz="2800" dirty="0" smtClean="0">
                <a:solidFill>
                  <a:srgbClr val="000000"/>
                </a:solidFill>
                <a:cs typeface="B Traffic" pitchFamily="2" charset="-78"/>
              </a:rPr>
              <a:t>Frequency</a:t>
            </a:r>
            <a:endParaRPr lang="en-US" sz="2800" dirty="0">
              <a:solidFill>
                <a:srgbClr val="000000"/>
              </a:solidFill>
              <a:cs typeface="B Traffic" pitchFamily="2" charset="-78"/>
            </a:endParaRPr>
          </a:p>
          <a:p>
            <a:pPr marL="338138" indent="-338138" algn="r" rtl="1" eaLnBrk="1" hangingPunct="1">
              <a:spcBef>
                <a:spcPts val="700"/>
              </a:spcBef>
              <a:buFont typeface="Arial" pitchFamily="34"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fa-IR" sz="2800" dirty="0" smtClean="0">
                <a:solidFill>
                  <a:srgbClr val="0070C0"/>
                </a:solidFill>
                <a:cs typeface="B Traffic" pitchFamily="2" charset="-78"/>
              </a:rPr>
              <a:t>فاز</a:t>
            </a:r>
            <a:r>
              <a:rPr lang="fa-IR" sz="2800" dirty="0" smtClean="0">
                <a:solidFill>
                  <a:srgbClr val="000000"/>
                </a:solidFill>
                <a:cs typeface="B Traffic" pitchFamily="2" charset="-78"/>
              </a:rPr>
              <a:t> </a:t>
            </a:r>
            <a:r>
              <a:rPr lang="en-US" sz="2800" dirty="0" smtClean="0">
                <a:solidFill>
                  <a:srgbClr val="000000"/>
                </a:solidFill>
                <a:cs typeface="B Traffic" pitchFamily="2" charset="-78"/>
              </a:rPr>
              <a:t>Phase</a:t>
            </a:r>
            <a:endParaRPr lang="en-US" sz="2800" dirty="0">
              <a:solidFill>
                <a:srgbClr val="000000"/>
              </a:solidFill>
              <a:cs typeface="B Traffic" pitchFamily="2" charset="-78"/>
            </a:endParaRPr>
          </a:p>
          <a:p>
            <a:pPr marL="338138" indent="-338138" algn="r" rtl="1" eaLnBrk="1" hangingPunct="1">
              <a:spcBef>
                <a:spcPts val="700"/>
              </a:spcBef>
              <a:buFont typeface="Arial" pitchFamily="34"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fa-IR" sz="2800" dirty="0" smtClean="0">
                <a:solidFill>
                  <a:srgbClr val="0070C0"/>
                </a:solidFill>
                <a:cs typeface="B Traffic" pitchFamily="2" charset="-78"/>
              </a:rPr>
              <a:t>پلاریزاسیون</a:t>
            </a:r>
            <a:r>
              <a:rPr lang="fa-IR" sz="2800" dirty="0" smtClean="0">
                <a:solidFill>
                  <a:srgbClr val="000000"/>
                </a:solidFill>
                <a:cs typeface="B Traffic" pitchFamily="2" charset="-78"/>
              </a:rPr>
              <a:t> </a:t>
            </a:r>
            <a:r>
              <a:rPr lang="en-US" sz="2800" dirty="0" smtClean="0">
                <a:solidFill>
                  <a:srgbClr val="000000"/>
                </a:solidFill>
                <a:cs typeface="B Traffic" pitchFamily="2" charset="-78"/>
              </a:rPr>
              <a:t>Polarization</a:t>
            </a:r>
            <a:endParaRPr lang="en-US" sz="2800" dirty="0">
              <a:solidFill>
                <a:srgbClr val="000000"/>
              </a:solidFill>
              <a:cs typeface="B Traffic" pitchFamily="2" charset="-78"/>
            </a:endParaRPr>
          </a:p>
        </p:txBody>
      </p:sp>
      <p:pic>
        <p:nvPicPr>
          <p:cNvPr id="7171" name="Picture 3"/>
          <p:cNvPicPr>
            <a:picLocks noChangeAspect="1" noChangeArrowheads="1"/>
          </p:cNvPicPr>
          <p:nvPr/>
        </p:nvPicPr>
        <p:blipFill>
          <a:blip r:embed="rId4" cstate="print"/>
          <a:srcRect/>
          <a:stretch>
            <a:fillRect/>
          </a:stretch>
        </p:blipFill>
        <p:spPr bwMode="auto">
          <a:xfrm>
            <a:off x="4419600" y="2286000"/>
            <a:ext cx="4210050" cy="3019425"/>
          </a:xfrm>
          <a:prstGeom prst="rect">
            <a:avLst/>
          </a:prstGeom>
          <a:noFill/>
          <a:ln w="9525">
            <a:noFill/>
            <a:round/>
            <a:headEnd/>
            <a:tailEnd/>
          </a:ln>
        </p:spPr>
      </p:pic>
      <p:sp>
        <p:nvSpPr>
          <p:cNvPr id="1030" name="Text Box 4"/>
          <p:cNvSpPr txBox="1">
            <a:spLocks noChangeArrowheads="1"/>
          </p:cNvSpPr>
          <p:nvPr/>
        </p:nvSpPr>
        <p:spPr bwMode="auto">
          <a:xfrm>
            <a:off x="6096000" y="6400800"/>
            <a:ext cx="3048000" cy="336550"/>
          </a:xfrm>
          <a:prstGeom prst="rect">
            <a:avLst/>
          </a:prstGeom>
          <a:noFill/>
          <a:ln w="9525">
            <a:noFill/>
            <a:round/>
            <a:headEnd/>
            <a:tailEnd/>
          </a:ln>
        </p:spPr>
        <p:txBody>
          <a:bodyPr lIns="90000" tIns="46800" rIns="90000" bIns="46800">
            <a:spAutoFit/>
          </a:bodyPr>
          <a:lstStyle/>
          <a:p>
            <a:pPr>
              <a:spcBef>
                <a:spcPts val="1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rPr>
              <a:t>hyperphysics.phy-astr.gsu.edu</a:t>
            </a:r>
          </a:p>
        </p:txBody>
      </p:sp>
      <p:pic>
        <p:nvPicPr>
          <p:cNvPr id="7173" name="Picture 5"/>
          <p:cNvPicPr>
            <a:picLocks noChangeAspect="1" noChangeArrowheads="1"/>
          </p:cNvPicPr>
          <p:nvPr/>
        </p:nvPicPr>
        <p:blipFill>
          <a:blip r:embed="rId5" cstate="print"/>
          <a:srcRect/>
          <a:stretch>
            <a:fillRect/>
          </a:stretch>
        </p:blipFill>
        <p:spPr bwMode="auto">
          <a:xfrm>
            <a:off x="5334000" y="1905000"/>
            <a:ext cx="3633788" cy="4800600"/>
          </a:xfrm>
          <a:prstGeom prst="rect">
            <a:avLst/>
          </a:prstGeom>
          <a:noFill/>
          <a:ln w="9525">
            <a:noFill/>
            <a:round/>
            <a:headEnd/>
            <a:tailEnd/>
          </a:ln>
        </p:spPr>
      </p:pic>
      <p:graphicFrame>
        <p:nvGraphicFramePr>
          <p:cNvPr id="1026" name="Object 43"/>
          <p:cNvGraphicFramePr>
            <a:graphicFrameLocks noChangeAspect="1"/>
          </p:cNvGraphicFramePr>
          <p:nvPr/>
        </p:nvGraphicFramePr>
        <p:xfrm>
          <a:off x="457200" y="1905000"/>
          <a:ext cx="3284538" cy="609600"/>
        </p:xfrm>
        <a:graphic>
          <a:graphicData uri="http://schemas.openxmlformats.org/presentationml/2006/ole">
            <p:oleObj spid="_x0000_s1026" r:id="rId6" imgW="1231560" imgH="228600" progId="Equation.3">
              <p:embed/>
            </p:oleObj>
          </a:graphicData>
        </a:graphic>
      </p:graphicFrame>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
        <p:nvSpPr>
          <p:cNvPr id="9" name="Footer Placeholder 8"/>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71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71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71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717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additive="repl">
                                        <p:cTn id="22" dur="1" fill="hold">
                                          <p:stCondLst>
                                            <p:cond delay="0"/>
                                          </p:stCondLst>
                                        </p:cTn>
                                        <p:tgtEl>
                                          <p:spTgt spid="717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nodeType="clickEffect">
                                  <p:stCondLst>
                                    <p:cond delay="0"/>
                                  </p:stCondLst>
                                  <p:childTnLst>
                                    <p:animEffect transition="out" filter="blinds(horizontal)">
                                      <p:cBhvr additive="repl">
                                        <p:cTn id="26" dur="500"/>
                                        <p:tgtEl>
                                          <p:spTgt spid="7171"/>
                                        </p:tgtEl>
                                      </p:cBhvr>
                                    </p:animEffect>
                                    <p:set>
                                      <p:cBhvr additive="repl">
                                        <p:cTn id="27" dur="1" fill="hold">
                                          <p:stCondLst>
                                            <p:cond delay="0"/>
                                          </p:stCondLst>
                                        </p:cTn>
                                        <p:tgtEl>
                                          <p:spTgt spid="7171"/>
                                        </p:tgtEl>
                                        <p:attrNameLst>
                                          <p:attrName>style.visibility</p:attrName>
                                        </p:attrNameLst>
                                      </p:cBhvr>
                                      <p:to>
                                        <p:strVal val="hidden"/>
                                      </p:to>
                                    </p:set>
                                  </p:childTnLst>
                                </p:cTn>
                              </p:par>
                            </p:childTnLst>
                          </p:cTn>
                        </p:par>
                        <p:par>
                          <p:cTn id="28" fill="hold">
                            <p:stCondLst>
                              <p:cond delay="500"/>
                            </p:stCondLst>
                            <p:childTnLst>
                              <p:par>
                                <p:cTn id="29" presetID="1" presetClass="entr" fill="hold" nodeType="afterEffect">
                                  <p:stCondLst>
                                    <p:cond delay="0"/>
                                  </p:stCondLst>
                                  <p:childTnLst>
                                    <p:set>
                                      <p:cBhvr additive="repl">
                                        <p:cTn id="30" dur="1" fill="hold">
                                          <p:stCondLst>
                                            <p:cond delay="0"/>
                                          </p:stCondLst>
                                        </p:cTn>
                                        <p:tgtEl>
                                          <p:spTgt spid="7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descr="polarizedintrofigure11.jpg"/>
          <p:cNvPicPr>
            <a:picLocks noChangeAspect="1"/>
          </p:cNvPicPr>
          <p:nvPr/>
        </p:nvPicPr>
        <p:blipFill>
          <a:blip r:embed="rId2" cstate="print"/>
          <a:stretch>
            <a:fillRect/>
          </a:stretch>
        </p:blipFill>
        <p:spPr>
          <a:xfrm>
            <a:off x="1752600" y="2438400"/>
            <a:ext cx="5709252" cy="2428875"/>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sp>
        <p:nvSpPr>
          <p:cNvPr id="5" name="Footer Placeholder 4"/>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raffic" pitchFamily="2" charset="-78"/>
              </a:rPr>
              <a:t>نمایش برداری جهت ارتعاش</a:t>
            </a:r>
            <a:endParaRPr lang="en-GB" dirty="0">
              <a:cs typeface="B Traffic" pitchFamily="2" charset="-78"/>
            </a:endParaRPr>
          </a:p>
        </p:txBody>
      </p:sp>
      <p:pic>
        <p:nvPicPr>
          <p:cNvPr id="3" name="Picture 2" descr="vectors.jpg"/>
          <p:cNvPicPr>
            <a:picLocks noChangeAspect="1"/>
          </p:cNvPicPr>
          <p:nvPr/>
        </p:nvPicPr>
        <p:blipFill>
          <a:blip r:embed="rId2" cstate="print"/>
          <a:stretch>
            <a:fillRect/>
          </a:stretch>
        </p:blipFill>
        <p:spPr>
          <a:xfrm>
            <a:off x="1600200" y="2590800"/>
            <a:ext cx="5457825" cy="3506838"/>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a:p>
        </p:txBody>
      </p:sp>
      <p:sp>
        <p:nvSpPr>
          <p:cNvPr id="5" name="Footer Placeholder 4"/>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a:p>
        </p:txBody>
      </p:sp>
      <p:graphicFrame>
        <p:nvGraphicFramePr>
          <p:cNvPr id="5" name="Object 4"/>
          <p:cNvGraphicFramePr>
            <a:graphicFrameLocks noChangeAspect="1"/>
          </p:cNvGraphicFramePr>
          <p:nvPr/>
        </p:nvGraphicFramePr>
        <p:xfrm>
          <a:off x="1600200" y="2590800"/>
          <a:ext cx="5503333" cy="495300"/>
        </p:xfrm>
        <a:graphic>
          <a:graphicData uri="http://schemas.openxmlformats.org/presentationml/2006/ole">
            <p:oleObj spid="_x0000_s52226" name="Equation" r:id="rId3" imgW="2539800" imgH="228600" progId="Equation.3">
              <p:embed/>
            </p:oleObj>
          </a:graphicData>
        </a:graphic>
      </p:graphicFrame>
      <p:sp>
        <p:nvSpPr>
          <p:cNvPr id="6" name="TextBox 5"/>
          <p:cNvSpPr txBox="1"/>
          <p:nvPr/>
        </p:nvSpPr>
        <p:spPr>
          <a:xfrm>
            <a:off x="5105400" y="3657600"/>
            <a:ext cx="1866217" cy="369332"/>
          </a:xfrm>
          <a:prstGeom prst="rect">
            <a:avLst/>
          </a:prstGeom>
          <a:noFill/>
        </p:spPr>
        <p:txBody>
          <a:bodyPr wrap="square" rtlCol="0">
            <a:spAutoFit/>
          </a:bodyPr>
          <a:lstStyle/>
          <a:p>
            <a:pPr algn="r" rtl="1"/>
            <a:r>
              <a:rPr lang="en-US" dirty="0" smtClean="0">
                <a:cs typeface="B Traffic" pitchFamily="2" charset="-78"/>
              </a:rPr>
              <a:t>t</a:t>
            </a:r>
            <a:r>
              <a:rPr lang="fa-IR" dirty="0" smtClean="0">
                <a:cs typeface="B Traffic" pitchFamily="2" charset="-78"/>
              </a:rPr>
              <a:t>  ضخامت لیف است.</a:t>
            </a:r>
            <a:endParaRPr lang="en-GB" dirty="0">
              <a:cs typeface="B Traffic" pitchFamily="2" charset="-78"/>
            </a:endParaRPr>
          </a:p>
        </p:txBody>
      </p:sp>
      <p:sp>
        <p:nvSpPr>
          <p:cNvPr id="7" name="TextBox 6"/>
          <p:cNvSpPr txBox="1"/>
          <p:nvPr/>
        </p:nvSpPr>
        <p:spPr>
          <a:xfrm>
            <a:off x="1828800" y="2133600"/>
            <a:ext cx="1659429" cy="369332"/>
          </a:xfrm>
          <a:prstGeom prst="rect">
            <a:avLst/>
          </a:prstGeom>
          <a:noFill/>
        </p:spPr>
        <p:txBody>
          <a:bodyPr wrap="none" rtlCol="0">
            <a:spAutoFit/>
          </a:bodyPr>
          <a:lstStyle/>
          <a:p>
            <a:pPr algn="r" rtl="1"/>
            <a:r>
              <a:rPr lang="fa-IR" dirty="0" smtClean="0">
                <a:cs typeface="B Traffic" pitchFamily="2" charset="-78"/>
              </a:rPr>
              <a:t>اختلاف فاز یا تاخیر</a:t>
            </a:r>
            <a:endParaRPr lang="en-GB" dirty="0">
              <a:cs typeface="B Traffic" pitchFamily="2" charset="-78"/>
            </a:endParaRPr>
          </a:p>
        </p:txBody>
      </p:sp>
      <p:sp>
        <p:nvSpPr>
          <p:cNvPr id="8" name="TextBox 7"/>
          <p:cNvSpPr txBox="1"/>
          <p:nvPr/>
        </p:nvSpPr>
        <p:spPr>
          <a:xfrm>
            <a:off x="2412767" y="4876800"/>
            <a:ext cx="5468164" cy="369332"/>
          </a:xfrm>
          <a:prstGeom prst="rect">
            <a:avLst/>
          </a:prstGeom>
          <a:noFill/>
        </p:spPr>
        <p:txBody>
          <a:bodyPr wrap="none" rtlCol="0">
            <a:spAutoFit/>
          </a:bodyPr>
          <a:lstStyle/>
          <a:p>
            <a:pPr algn="r" rtl="1"/>
            <a:r>
              <a:rPr lang="fa-IR" dirty="0" smtClean="0">
                <a:cs typeface="B Traffic" pitchFamily="2" charset="-78"/>
              </a:rPr>
              <a:t>اختلاف فاز یا تاخیر با استفاده از جدول میشل لوی به دست می آید.</a:t>
            </a:r>
            <a:endParaRPr lang="en-GB" dirty="0">
              <a:cs typeface="B Traffic" pitchFamily="2" charset="-78"/>
            </a:endParaRPr>
          </a:p>
        </p:txBody>
      </p:sp>
      <p:sp>
        <p:nvSpPr>
          <p:cNvPr id="9" name="TextBox 8"/>
          <p:cNvSpPr txBox="1"/>
          <p:nvPr/>
        </p:nvSpPr>
        <p:spPr>
          <a:xfrm>
            <a:off x="4038600" y="2133600"/>
            <a:ext cx="1439818" cy="307777"/>
          </a:xfrm>
          <a:prstGeom prst="rect">
            <a:avLst/>
          </a:prstGeom>
          <a:noFill/>
        </p:spPr>
        <p:txBody>
          <a:bodyPr wrap="none" rtlCol="0">
            <a:spAutoFit/>
          </a:bodyPr>
          <a:lstStyle/>
          <a:p>
            <a:r>
              <a:rPr lang="fa-IR" sz="1400" dirty="0" smtClean="0"/>
              <a:t>مضربی از طول موج</a:t>
            </a:r>
            <a:endParaRPr lang="en-GB" sz="1400" dirty="0"/>
          </a:p>
        </p:txBody>
      </p:sp>
      <p:sp>
        <p:nvSpPr>
          <p:cNvPr id="11" name="Rounded Rectangular Callout 10"/>
          <p:cNvSpPr/>
          <p:nvPr/>
        </p:nvSpPr>
        <p:spPr>
          <a:xfrm>
            <a:off x="3886200" y="2057400"/>
            <a:ext cx="1752600" cy="457200"/>
          </a:xfrm>
          <a:prstGeom prst="wedgeRoundRectCallou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ular Callout 11"/>
          <p:cNvSpPr/>
          <p:nvPr/>
        </p:nvSpPr>
        <p:spPr>
          <a:xfrm>
            <a:off x="1676400" y="2057400"/>
            <a:ext cx="1828800" cy="533400"/>
          </a:xfrm>
          <a:prstGeom prst="wedgeRectCallou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4724400" y="3429000"/>
            <a:ext cx="2438400" cy="838200"/>
          </a:xfrm>
          <a:prstGeom prst="ellipse">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1981200" y="4724400"/>
            <a:ext cx="6096000" cy="685800"/>
          </a:xfrm>
          <a:prstGeom prst="ellipse">
            <a:avLst/>
          </a:prstGeom>
          <a:solidFill>
            <a:srgbClr val="FF0000">
              <a:alpha val="1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ooter Placeholder 14"/>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descr="michel.jpg"/>
          <p:cNvPicPr>
            <a:picLocks noChangeAspect="1"/>
          </p:cNvPicPr>
          <p:nvPr/>
        </p:nvPicPr>
        <p:blipFill>
          <a:blip r:embed="rId2" cstate="print"/>
          <a:stretch>
            <a:fillRect/>
          </a:stretch>
        </p:blipFill>
        <p:spPr>
          <a:xfrm>
            <a:off x="1219200" y="2133600"/>
            <a:ext cx="6988949" cy="3590925"/>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sp>
        <p:nvSpPr>
          <p:cNvPr id="5" name="Footer Placeholder 4"/>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ar-SA" altLang="en-US" smtClean="0"/>
              <a:t>ساختمان فیزیکی الیاف - دکتر مصطفی یوسفی</a:t>
            </a:r>
            <a:endParaRPr lang="en-US" altLang="en-US"/>
          </a:p>
        </p:txBody>
      </p:sp>
      <p:sp>
        <p:nvSpPr>
          <p:cNvPr id="12" name="Slide Number Placeholder 5"/>
          <p:cNvSpPr>
            <a:spLocks noGrp="1"/>
          </p:cNvSpPr>
          <p:nvPr>
            <p:ph type="sldNum" sz="quarter" idx="12"/>
          </p:nvPr>
        </p:nvSpPr>
        <p:spPr/>
        <p:txBody>
          <a:bodyPr/>
          <a:lstStyle/>
          <a:p>
            <a:fld id="{A66AE952-564E-488A-9FE1-6DF81C9E8EC6}" type="slidenum">
              <a:rPr lang="ar-SA" altLang="en-US"/>
              <a:pPr/>
              <a:t>44</a:t>
            </a:fld>
            <a:endParaRPr lang="en-US" altLang="en-US"/>
          </a:p>
        </p:txBody>
      </p:sp>
      <p:sp>
        <p:nvSpPr>
          <p:cNvPr id="23554" name="Rectangle 2"/>
          <p:cNvSpPr>
            <a:spLocks noGrp="1" noChangeArrowheads="1"/>
          </p:cNvSpPr>
          <p:nvPr>
            <p:ph type="title"/>
          </p:nvPr>
        </p:nvSpPr>
        <p:spPr/>
        <p:txBody>
          <a:bodyPr/>
          <a:lstStyle/>
          <a:p>
            <a:r>
              <a:rPr lang="ar-SA" altLang="en-US"/>
              <a:t>تاخير دهنده ها</a:t>
            </a:r>
            <a:endParaRPr lang="en-US" altLang="en-US"/>
          </a:p>
        </p:txBody>
      </p:sp>
      <p:sp>
        <p:nvSpPr>
          <p:cNvPr id="23555" name="Rectangle 3"/>
          <p:cNvSpPr>
            <a:spLocks noGrp="1" noChangeArrowheads="1"/>
          </p:cNvSpPr>
          <p:nvPr>
            <p:ph type="body" idx="1"/>
          </p:nvPr>
        </p:nvSpPr>
        <p:spPr/>
        <p:txBody>
          <a:bodyPr/>
          <a:lstStyle/>
          <a:p>
            <a:pPr algn="r" rtl="1"/>
            <a:r>
              <a:rPr lang="ar-SA" altLang="en-US" dirty="0" smtClean="0">
                <a:cs typeface="B Traffic" pitchFamily="2" charset="-78"/>
              </a:rPr>
              <a:t>قرمز </a:t>
            </a:r>
            <a:r>
              <a:rPr lang="ar-SA" altLang="en-US" dirty="0">
                <a:cs typeface="B Traffic" pitchFamily="2" charset="-78"/>
              </a:rPr>
              <a:t>درجه اول</a:t>
            </a:r>
            <a:r>
              <a:rPr lang="en-US" altLang="en-US" dirty="0">
                <a:cs typeface="B Traffic" pitchFamily="2" charset="-78"/>
              </a:rPr>
              <a:t>  first order red plate</a:t>
            </a:r>
          </a:p>
          <a:p>
            <a:pPr algn="r" rtl="1"/>
            <a:r>
              <a:rPr lang="ar-SA" altLang="en-US" dirty="0" smtClean="0">
                <a:cs typeface="B Traffic" pitchFamily="2" charset="-78"/>
              </a:rPr>
              <a:t>لاندا </a:t>
            </a:r>
            <a:r>
              <a:rPr lang="ar-SA" altLang="en-US" dirty="0">
                <a:cs typeface="B Traffic" pitchFamily="2" charset="-78"/>
              </a:rPr>
              <a:t>چهارم</a:t>
            </a:r>
            <a:r>
              <a:rPr lang="en-US" altLang="en-US" dirty="0">
                <a:cs typeface="B Traffic" pitchFamily="2" charset="-78"/>
              </a:rPr>
              <a:t>   quarter red plate</a:t>
            </a:r>
          </a:p>
          <a:p>
            <a:pPr algn="r" rtl="1"/>
            <a:r>
              <a:rPr lang="ar-SA" altLang="en-US" dirty="0" smtClean="0">
                <a:cs typeface="B Traffic" pitchFamily="2" charset="-78"/>
              </a:rPr>
              <a:t>لبه </a:t>
            </a:r>
            <a:r>
              <a:rPr lang="ar-SA" altLang="en-US" dirty="0">
                <a:cs typeface="B Traffic" pitchFamily="2" charset="-78"/>
              </a:rPr>
              <a:t>كوارتز</a:t>
            </a:r>
            <a:r>
              <a:rPr lang="en-US" altLang="en-US" dirty="0">
                <a:cs typeface="B Traffic" pitchFamily="2" charset="-78"/>
              </a:rPr>
              <a:t>    quartz wedge</a:t>
            </a:r>
            <a:endParaRPr lang="en-US" altLang="ar-SA" dirty="0">
              <a:cs typeface="B Traffic" pitchFamily="2" charset="-78"/>
            </a:endParaRPr>
          </a:p>
        </p:txBody>
      </p:sp>
      <p:sp>
        <p:nvSpPr>
          <p:cNvPr id="23556" name="AutoShape 4"/>
          <p:cNvSpPr>
            <a:spLocks noChangeArrowheads="1"/>
          </p:cNvSpPr>
          <p:nvPr/>
        </p:nvSpPr>
        <p:spPr bwMode="auto">
          <a:xfrm>
            <a:off x="2590800" y="4114800"/>
            <a:ext cx="5486400" cy="457200"/>
          </a:xfrm>
          <a:prstGeom prst="cube">
            <a:avLst>
              <a:gd name="adj" fmla="val 51736"/>
            </a:avLst>
          </a:prstGeom>
          <a:solidFill>
            <a:schemeClr val="accent1"/>
          </a:solidFill>
          <a:ln w="9525">
            <a:solidFill>
              <a:schemeClr val="tx1"/>
            </a:solidFill>
            <a:miter lim="800000"/>
            <a:headEnd/>
            <a:tailEnd/>
          </a:ln>
          <a:effectLst/>
        </p:spPr>
        <p:txBody>
          <a:bodyPr wrap="none" anchor="ctr"/>
          <a:lstStyle/>
          <a:p>
            <a:pPr algn="ctr" rtl="1"/>
            <a:r>
              <a:rPr lang="en-US" altLang="en-US"/>
              <a:t>first order red plate</a:t>
            </a:r>
          </a:p>
        </p:txBody>
      </p:sp>
      <p:sp>
        <p:nvSpPr>
          <p:cNvPr id="23557" name="Oval 5"/>
          <p:cNvSpPr>
            <a:spLocks noChangeArrowheads="1"/>
          </p:cNvSpPr>
          <p:nvPr/>
        </p:nvSpPr>
        <p:spPr bwMode="auto">
          <a:xfrm>
            <a:off x="6629400" y="4114800"/>
            <a:ext cx="228600" cy="152400"/>
          </a:xfrm>
          <a:prstGeom prst="ellipse">
            <a:avLst/>
          </a:prstGeom>
          <a:solidFill>
            <a:srgbClr val="CCECFF"/>
          </a:solidFill>
          <a:ln w="9525">
            <a:solidFill>
              <a:schemeClr val="tx1"/>
            </a:solidFill>
            <a:round/>
            <a:headEnd/>
            <a:tailEnd/>
          </a:ln>
          <a:effectLst/>
        </p:spPr>
        <p:txBody>
          <a:bodyPr wrap="none" anchor="ctr"/>
          <a:lstStyle/>
          <a:p>
            <a:endParaRPr lang="en-GB"/>
          </a:p>
        </p:txBody>
      </p:sp>
      <p:sp>
        <p:nvSpPr>
          <p:cNvPr id="23558" name="Line 6"/>
          <p:cNvSpPr>
            <a:spLocks noChangeShapeType="1"/>
          </p:cNvSpPr>
          <p:nvPr/>
        </p:nvSpPr>
        <p:spPr bwMode="auto">
          <a:xfrm flipH="1">
            <a:off x="7239000" y="4495800"/>
            <a:ext cx="381000" cy="304800"/>
          </a:xfrm>
          <a:prstGeom prst="line">
            <a:avLst/>
          </a:prstGeom>
          <a:noFill/>
          <a:ln w="57150">
            <a:solidFill>
              <a:schemeClr val="tx1"/>
            </a:solidFill>
            <a:round/>
            <a:headEnd type="triangle" w="med" len="med"/>
            <a:tailEnd type="triangle" w="med" len="med"/>
          </a:ln>
          <a:effectLst/>
        </p:spPr>
        <p:txBody>
          <a:bodyPr wrap="none" anchor="ctr"/>
          <a:lstStyle/>
          <a:p>
            <a:endParaRPr lang="en-GB"/>
          </a:p>
        </p:txBody>
      </p:sp>
      <p:sp>
        <p:nvSpPr>
          <p:cNvPr id="23559" name="AutoShape 7"/>
          <p:cNvSpPr>
            <a:spLocks noChangeArrowheads="1"/>
          </p:cNvSpPr>
          <p:nvPr/>
        </p:nvSpPr>
        <p:spPr bwMode="auto">
          <a:xfrm>
            <a:off x="1524000" y="5638800"/>
            <a:ext cx="6096000" cy="457200"/>
          </a:xfrm>
          <a:prstGeom prst="cube">
            <a:avLst>
              <a:gd name="adj" fmla="val 82639"/>
            </a:avLst>
          </a:prstGeom>
          <a:solidFill>
            <a:schemeClr val="accent1"/>
          </a:solidFill>
          <a:ln w="9525">
            <a:solidFill>
              <a:schemeClr val="tx1"/>
            </a:solidFill>
            <a:miter lim="800000"/>
            <a:headEnd/>
            <a:tailEnd/>
          </a:ln>
          <a:effectLst/>
        </p:spPr>
        <p:txBody>
          <a:bodyPr wrap="none" anchor="ctr"/>
          <a:lstStyle/>
          <a:p>
            <a:pPr algn="ctr" rtl="1"/>
            <a:endParaRPr lang="en-US" altLang="ar-SA">
              <a:cs typeface="Times New Roman (Arabic)" pitchFamily="26" charset="-78"/>
            </a:endParaRPr>
          </a:p>
        </p:txBody>
      </p:sp>
      <p:sp>
        <p:nvSpPr>
          <p:cNvPr id="23560" name="AutoShape 8"/>
          <p:cNvSpPr>
            <a:spLocks noChangeArrowheads="1"/>
          </p:cNvSpPr>
          <p:nvPr/>
        </p:nvSpPr>
        <p:spPr bwMode="auto">
          <a:xfrm>
            <a:off x="4953000" y="5715000"/>
            <a:ext cx="1828800" cy="152400"/>
          </a:xfrm>
          <a:prstGeom prst="roundRect">
            <a:avLst>
              <a:gd name="adj" fmla="val 16667"/>
            </a:avLst>
          </a:prstGeom>
          <a:solidFill>
            <a:srgbClr val="CCECFF"/>
          </a:solidFill>
          <a:ln w="9525">
            <a:solidFill>
              <a:schemeClr val="tx1"/>
            </a:solidFill>
            <a:round/>
            <a:headEnd/>
            <a:tailEnd/>
          </a:ln>
          <a:effectLst/>
        </p:spPr>
        <p:txBody>
          <a:bodyPr wrap="none" anchor="ctr"/>
          <a:lstStyle/>
          <a:p>
            <a:endParaRPr lang="en-GB"/>
          </a:p>
        </p:txBody>
      </p:sp>
      <p:sp>
        <p:nvSpPr>
          <p:cNvPr id="23562" name="Text Box 10"/>
          <p:cNvSpPr txBox="1">
            <a:spLocks noChangeArrowheads="1"/>
          </p:cNvSpPr>
          <p:nvPr/>
        </p:nvSpPr>
        <p:spPr bwMode="auto">
          <a:xfrm>
            <a:off x="1981200" y="5638800"/>
            <a:ext cx="2133600" cy="457200"/>
          </a:xfrm>
          <a:prstGeom prst="rect">
            <a:avLst/>
          </a:prstGeom>
          <a:noFill/>
          <a:ln w="9525">
            <a:noFill/>
            <a:miter lim="800000"/>
            <a:headEnd/>
            <a:tailEnd/>
          </a:ln>
          <a:effectLst/>
        </p:spPr>
        <p:txBody>
          <a:bodyPr>
            <a:spAutoFit/>
          </a:bodyPr>
          <a:lstStyle/>
          <a:p>
            <a:pPr rtl="1">
              <a:spcBef>
                <a:spcPct val="50000"/>
              </a:spcBef>
            </a:pPr>
            <a:r>
              <a:rPr lang="en-US" altLang="ar-SA">
                <a:cs typeface="Times New Roman (Arabic)" pitchFamily="26" charset="-78"/>
              </a:rPr>
              <a:t>Quartz wedge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ar-SA" altLang="en-US" smtClean="0">
                <a:cs typeface="B Traffic" pitchFamily="2" charset="-78"/>
              </a:rPr>
              <a:t>ساختمان فیزیکی الیاف - دکتر مصطفی یوسفی</a:t>
            </a:r>
            <a:endParaRPr lang="en-US" altLang="en-US">
              <a:cs typeface="B Traffic" pitchFamily="2" charset="-78"/>
            </a:endParaRPr>
          </a:p>
        </p:txBody>
      </p:sp>
      <p:sp>
        <p:nvSpPr>
          <p:cNvPr id="13" name="Slide Number Placeholder 5"/>
          <p:cNvSpPr>
            <a:spLocks noGrp="1"/>
          </p:cNvSpPr>
          <p:nvPr>
            <p:ph type="sldNum" sz="quarter" idx="12"/>
          </p:nvPr>
        </p:nvSpPr>
        <p:spPr/>
        <p:txBody>
          <a:bodyPr/>
          <a:lstStyle/>
          <a:p>
            <a:fld id="{AD9C52D7-4061-44D0-A2C5-4572E245BD27}" type="slidenum">
              <a:rPr lang="ar-SA" altLang="en-US">
                <a:cs typeface="B Traffic" pitchFamily="2" charset="-78"/>
              </a:rPr>
              <a:pPr/>
              <a:t>45</a:t>
            </a:fld>
            <a:endParaRPr lang="en-US" altLang="en-US">
              <a:cs typeface="B Traffic" pitchFamily="2" charset="-78"/>
            </a:endParaRPr>
          </a:p>
        </p:txBody>
      </p:sp>
      <p:sp>
        <p:nvSpPr>
          <p:cNvPr id="25602" name="Rectangle 2"/>
          <p:cNvSpPr>
            <a:spLocks noGrp="1" noChangeArrowheads="1"/>
          </p:cNvSpPr>
          <p:nvPr>
            <p:ph type="title"/>
          </p:nvPr>
        </p:nvSpPr>
        <p:spPr>
          <a:xfrm>
            <a:off x="685800" y="0"/>
            <a:ext cx="7772400" cy="1143000"/>
          </a:xfrm>
        </p:spPr>
        <p:txBody>
          <a:bodyPr/>
          <a:lstStyle/>
          <a:p>
            <a:r>
              <a:rPr lang="ar-SA" altLang="en-US">
                <a:cs typeface="B Traffic" pitchFamily="2" charset="-78"/>
              </a:rPr>
              <a:t>ضرايب شكست ، تبلور و بي نظمي</a:t>
            </a:r>
            <a:endParaRPr lang="en-US" altLang="en-US">
              <a:cs typeface="B Traffic" pitchFamily="2" charset="-78"/>
            </a:endParaRPr>
          </a:p>
        </p:txBody>
      </p:sp>
      <p:sp>
        <p:nvSpPr>
          <p:cNvPr id="25603" name="Rectangle 3"/>
          <p:cNvSpPr>
            <a:spLocks noGrp="1" noChangeArrowheads="1"/>
          </p:cNvSpPr>
          <p:nvPr>
            <p:ph type="body" idx="1"/>
          </p:nvPr>
        </p:nvSpPr>
        <p:spPr>
          <a:xfrm>
            <a:off x="685800" y="1066800"/>
            <a:ext cx="7772400" cy="5334000"/>
          </a:xfrm>
        </p:spPr>
        <p:txBody>
          <a:bodyPr/>
          <a:lstStyle/>
          <a:p>
            <a:pPr algn="r" rtl="1"/>
            <a:r>
              <a:rPr lang="ar-SA" altLang="en-US" dirty="0">
                <a:solidFill>
                  <a:srgbClr val="FF0000"/>
                </a:solidFill>
                <a:cs typeface="B Traffic" pitchFamily="2" charset="-78"/>
              </a:rPr>
              <a:t>اگر الياف داراي دو فاز بلوري و بي نطم باشند</a:t>
            </a:r>
            <a:r>
              <a:rPr lang="en-GB" altLang="en-US" dirty="0">
                <a:solidFill>
                  <a:srgbClr val="FF0000"/>
                </a:solidFill>
                <a:cs typeface="B Traffic" pitchFamily="2" charset="-78"/>
              </a:rPr>
              <a:t> :</a:t>
            </a:r>
            <a:endParaRPr lang="en-US" altLang="en-US" dirty="0">
              <a:solidFill>
                <a:srgbClr val="FF0000"/>
              </a:solidFill>
              <a:cs typeface="B Traffic" pitchFamily="2" charset="-78"/>
            </a:endParaRPr>
          </a:p>
          <a:p>
            <a:endParaRPr lang="en-US" altLang="en-US" dirty="0">
              <a:cs typeface="B Traffic" pitchFamily="2" charset="-78"/>
            </a:endParaRPr>
          </a:p>
          <a:p>
            <a:pPr algn="l" rtl="0"/>
            <a:endParaRPr lang="fa-IR" altLang="ar-SA" dirty="0" smtClean="0">
              <a:cs typeface="B Traffic" pitchFamily="2" charset="-78"/>
            </a:endParaRPr>
          </a:p>
          <a:p>
            <a:pPr algn="l" rtl="0"/>
            <a:endParaRPr lang="fa-IR" altLang="ar-SA" dirty="0" smtClean="0">
              <a:cs typeface="B Traffic" pitchFamily="2" charset="-78"/>
            </a:endParaRPr>
          </a:p>
          <a:p>
            <a:pPr algn="l" rtl="0"/>
            <a:r>
              <a:rPr lang="en-US" altLang="ar-SA" dirty="0" smtClean="0">
                <a:cs typeface="B Traffic" pitchFamily="2" charset="-78"/>
              </a:rPr>
              <a:t>a </a:t>
            </a:r>
            <a:r>
              <a:rPr lang="en-US" altLang="ar-SA" dirty="0">
                <a:cs typeface="B Traffic" pitchFamily="2" charset="-78"/>
              </a:rPr>
              <a:t>= </a:t>
            </a:r>
            <a:r>
              <a:rPr lang="en-US" altLang="ar-SA" dirty="0" smtClean="0">
                <a:cs typeface="B Traffic" pitchFamily="2" charset="-78"/>
              </a:rPr>
              <a:t>amorphous</a:t>
            </a:r>
            <a:endParaRPr lang="en-US" altLang="ar-SA" dirty="0">
              <a:cs typeface="B Traffic" pitchFamily="2" charset="-78"/>
            </a:endParaRPr>
          </a:p>
          <a:p>
            <a:pPr algn="l" rtl="0"/>
            <a:r>
              <a:rPr lang="en-US" altLang="ar-SA" dirty="0">
                <a:cs typeface="B Traffic" pitchFamily="2" charset="-78"/>
              </a:rPr>
              <a:t>c = crystalline</a:t>
            </a:r>
          </a:p>
          <a:p>
            <a:pPr algn="l" rtl="0"/>
            <a:r>
              <a:rPr lang="en-US" altLang="ar-SA" dirty="0">
                <a:cs typeface="B Traffic" pitchFamily="2" charset="-78"/>
              </a:rPr>
              <a:t>f = form</a:t>
            </a:r>
          </a:p>
          <a:p>
            <a:pPr algn="l" rtl="0"/>
            <a:r>
              <a:rPr lang="en-US" altLang="ar-SA" dirty="0">
                <a:cs typeface="B Traffic" pitchFamily="2" charset="-78"/>
              </a:rPr>
              <a:t>      = </a:t>
            </a:r>
            <a:r>
              <a:rPr lang="en-US" altLang="ar-SA" dirty="0" err="1" smtClean="0">
                <a:cs typeface="B Traffic" pitchFamily="2" charset="-78"/>
              </a:rPr>
              <a:t>bireferingence</a:t>
            </a:r>
            <a:endParaRPr lang="fa-IR" altLang="ar-SA" dirty="0" smtClean="0">
              <a:cs typeface="B Traffic" pitchFamily="2" charset="-78"/>
            </a:endParaRPr>
          </a:p>
          <a:p>
            <a:r>
              <a:rPr lang="fa-IR" altLang="ar-SA" dirty="0" smtClean="0">
                <a:cs typeface="B Traffic" pitchFamily="2" charset="-78"/>
              </a:rPr>
              <a:t>       </a:t>
            </a:r>
            <a:r>
              <a:rPr lang="en-US" altLang="ar-SA" dirty="0" smtClean="0">
                <a:cs typeface="B Traffic" pitchFamily="2" charset="-78"/>
              </a:rPr>
              <a:t>= % </a:t>
            </a:r>
            <a:r>
              <a:rPr lang="en-US" altLang="ar-SA" dirty="0" err="1" smtClean="0">
                <a:cs typeface="B Traffic" pitchFamily="2" charset="-78"/>
              </a:rPr>
              <a:t>crystallinity</a:t>
            </a:r>
            <a:r>
              <a:rPr lang="fa-IR" altLang="ar-SA" dirty="0" smtClean="0">
                <a:cs typeface="B Traffic" pitchFamily="2" charset="-78"/>
              </a:rPr>
              <a:t>     </a:t>
            </a:r>
            <a:endParaRPr lang="en-US" altLang="ar-SA" dirty="0">
              <a:cs typeface="B Traffic" pitchFamily="2" charset="-78"/>
            </a:endParaRPr>
          </a:p>
        </p:txBody>
      </p:sp>
      <p:graphicFrame>
        <p:nvGraphicFramePr>
          <p:cNvPr id="25604" name="Object 4"/>
          <p:cNvGraphicFramePr>
            <a:graphicFrameLocks noChangeAspect="1"/>
          </p:cNvGraphicFramePr>
          <p:nvPr/>
        </p:nvGraphicFramePr>
        <p:xfrm>
          <a:off x="2047875" y="1676400"/>
          <a:ext cx="4970463" cy="685800"/>
        </p:xfrm>
        <a:graphic>
          <a:graphicData uri="http://schemas.openxmlformats.org/presentationml/2006/ole">
            <p:oleObj spid="_x0000_s51202" name="Equation" r:id="rId3" imgW="1815840" imgH="241200" progId="Equation.3">
              <p:embed/>
            </p:oleObj>
          </a:graphicData>
        </a:graphic>
      </p:graphicFrame>
      <p:graphicFrame>
        <p:nvGraphicFramePr>
          <p:cNvPr id="25605" name="Object 5"/>
          <p:cNvGraphicFramePr>
            <a:graphicFrameLocks noChangeAspect="1"/>
          </p:cNvGraphicFramePr>
          <p:nvPr/>
        </p:nvGraphicFramePr>
        <p:xfrm>
          <a:off x="990600" y="5181600"/>
          <a:ext cx="647700" cy="533400"/>
        </p:xfrm>
        <a:graphic>
          <a:graphicData uri="http://schemas.openxmlformats.org/presentationml/2006/ole">
            <p:oleObj spid="_x0000_s51203" name="Equation" r:id="rId4" imgW="215640" imgH="177480" progId="Equation.3">
              <p:embed/>
            </p:oleObj>
          </a:graphicData>
        </a:graphic>
      </p:graphicFrame>
      <p:graphicFrame>
        <p:nvGraphicFramePr>
          <p:cNvPr id="25610" name="Object 10"/>
          <p:cNvGraphicFramePr>
            <a:graphicFrameLocks noChangeAspect="1"/>
          </p:cNvGraphicFramePr>
          <p:nvPr/>
        </p:nvGraphicFramePr>
        <p:xfrm>
          <a:off x="1143000" y="5715000"/>
          <a:ext cx="569913" cy="609600"/>
        </p:xfrm>
        <a:graphic>
          <a:graphicData uri="http://schemas.openxmlformats.org/presentationml/2006/ole">
            <p:oleObj spid="_x0000_s51208" name="Equation" r:id="rId5" imgW="152280" imgH="203040" progId="Equation.3">
              <p:embed/>
            </p:oleObj>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a:p>
        </p:txBody>
      </p:sp>
      <p:graphicFrame>
        <p:nvGraphicFramePr>
          <p:cNvPr id="53250" name="Object 2"/>
          <p:cNvGraphicFramePr>
            <a:graphicFrameLocks noChangeAspect="1"/>
          </p:cNvGraphicFramePr>
          <p:nvPr/>
        </p:nvGraphicFramePr>
        <p:xfrm>
          <a:off x="458788" y="5145088"/>
          <a:ext cx="8224837" cy="1179512"/>
        </p:xfrm>
        <a:graphic>
          <a:graphicData uri="http://schemas.openxmlformats.org/presentationml/2006/ole">
            <p:oleObj spid="_x0000_s53250" name="Equation" r:id="rId3" imgW="2273040" imgH="266400" progId="Equation.3">
              <p:embed/>
            </p:oleObj>
          </a:graphicData>
        </a:graphic>
      </p:graphicFrame>
      <p:graphicFrame>
        <p:nvGraphicFramePr>
          <p:cNvPr id="53251" name="Object 3"/>
          <p:cNvGraphicFramePr>
            <a:graphicFrameLocks noChangeAspect="1"/>
          </p:cNvGraphicFramePr>
          <p:nvPr/>
        </p:nvGraphicFramePr>
        <p:xfrm>
          <a:off x="914400" y="1981200"/>
          <a:ext cx="1735137" cy="1335087"/>
        </p:xfrm>
        <a:graphic>
          <a:graphicData uri="http://schemas.openxmlformats.org/presentationml/2006/ole">
            <p:oleObj spid="_x0000_s53251" name="Equation" r:id="rId4" imgW="647640" imgH="457200" progId="Equation.3">
              <p:embed/>
            </p:oleObj>
          </a:graphicData>
        </a:graphic>
      </p:graphicFrame>
      <p:graphicFrame>
        <p:nvGraphicFramePr>
          <p:cNvPr id="53252" name="Object 4"/>
          <p:cNvGraphicFramePr>
            <a:graphicFrameLocks noChangeAspect="1"/>
          </p:cNvGraphicFramePr>
          <p:nvPr/>
        </p:nvGraphicFramePr>
        <p:xfrm>
          <a:off x="5562600" y="1981200"/>
          <a:ext cx="1824037" cy="1255713"/>
        </p:xfrm>
        <a:graphic>
          <a:graphicData uri="http://schemas.openxmlformats.org/presentationml/2006/ole">
            <p:oleObj spid="_x0000_s53252" name="Equation" r:id="rId5" imgW="596880" imgH="431640" progId="Equation.3">
              <p:embed/>
            </p:oleObj>
          </a:graphicData>
        </a:graphic>
      </p:graphicFrame>
      <p:graphicFrame>
        <p:nvGraphicFramePr>
          <p:cNvPr id="53253" name="Object 5"/>
          <p:cNvGraphicFramePr>
            <a:graphicFrameLocks noChangeAspect="1"/>
          </p:cNvGraphicFramePr>
          <p:nvPr/>
        </p:nvGraphicFramePr>
        <p:xfrm>
          <a:off x="838200" y="3886200"/>
          <a:ext cx="1354137" cy="623888"/>
        </p:xfrm>
        <a:graphic>
          <a:graphicData uri="http://schemas.openxmlformats.org/presentationml/2006/ole">
            <p:oleObj spid="_x0000_s53253" name="Equation" r:id="rId6" imgW="520560" imgH="241200" progId="Equation.3">
              <p:embed/>
            </p:oleObj>
          </a:graphicData>
        </a:graphic>
      </p:graphicFrame>
      <p:sp>
        <p:nvSpPr>
          <p:cNvPr id="8" name="Footer Placeholder 7"/>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rtl="1"/>
            <a:r>
              <a:rPr lang="ar-SA" altLang="en-US" dirty="0">
                <a:solidFill>
                  <a:srgbClr val="FF0000"/>
                </a:solidFill>
                <a:cs typeface="B Titr" pitchFamily="2" charset="-78"/>
              </a:rPr>
              <a:t>ضريب شكست ، جرم مخصوص</a:t>
            </a:r>
            <a:endParaRPr lang="en-US" altLang="en-US" dirty="0">
              <a:solidFill>
                <a:srgbClr val="FF0000"/>
              </a:solidFill>
              <a:cs typeface="B Titr" pitchFamily="2" charset="-78"/>
            </a:endParaRPr>
          </a:p>
        </p:txBody>
      </p:sp>
      <p:sp>
        <p:nvSpPr>
          <p:cNvPr id="28675" name="Rectangle 3"/>
          <p:cNvSpPr>
            <a:spLocks noGrp="1" noChangeArrowheads="1"/>
          </p:cNvSpPr>
          <p:nvPr>
            <p:ph type="body" idx="1"/>
          </p:nvPr>
        </p:nvSpPr>
        <p:spPr/>
        <p:txBody>
          <a:bodyPr/>
          <a:lstStyle/>
          <a:p>
            <a:pPr algn="r" rtl="1"/>
            <a:r>
              <a:rPr lang="ar-SA" altLang="en-US" dirty="0">
                <a:cs typeface="B Traffic" pitchFamily="2" charset="-78"/>
              </a:rPr>
              <a:t>چون ضريب شكست با جمع بستن قابليت پلاريزه شدن به دست </a:t>
            </a:r>
            <a:r>
              <a:rPr lang="ar-SA" altLang="en-US" dirty="0" smtClean="0">
                <a:cs typeface="B Traffic" pitchFamily="2" charset="-78"/>
              </a:rPr>
              <a:t>ميآيد</a:t>
            </a:r>
            <a:r>
              <a:rPr lang="fa-IR" altLang="en-US" dirty="0" smtClean="0">
                <a:cs typeface="B Traffic" pitchFamily="2" charset="-78"/>
              </a:rPr>
              <a:t>،</a:t>
            </a:r>
            <a:r>
              <a:rPr lang="ar-SA" altLang="en-US" dirty="0" smtClean="0">
                <a:cs typeface="B Traffic" pitchFamily="2" charset="-78"/>
              </a:rPr>
              <a:t> </a:t>
            </a:r>
            <a:r>
              <a:rPr lang="ar-SA" altLang="en-US" dirty="0">
                <a:cs typeface="B Traffic" pitchFamily="2" charset="-78"/>
              </a:rPr>
              <a:t>پس با افزايش جرم مخصوص بايد افزايش يابد</a:t>
            </a:r>
            <a:r>
              <a:rPr lang="en-GB" altLang="en-US" dirty="0">
                <a:cs typeface="B Traffic" pitchFamily="2" charset="-78"/>
              </a:rPr>
              <a:t>: </a:t>
            </a:r>
            <a:endParaRPr lang="en-US" altLang="en-US" dirty="0">
              <a:cs typeface="B Traffic" pitchFamily="2" charset="-78"/>
            </a:endParaRPr>
          </a:p>
        </p:txBody>
      </p:sp>
      <p:graphicFrame>
        <p:nvGraphicFramePr>
          <p:cNvPr id="38912" name="Object 0"/>
          <p:cNvGraphicFramePr>
            <a:graphicFrameLocks noChangeAspect="1"/>
          </p:cNvGraphicFramePr>
          <p:nvPr/>
        </p:nvGraphicFramePr>
        <p:xfrm>
          <a:off x="1016000" y="3429000"/>
          <a:ext cx="6351588" cy="1371600"/>
        </p:xfrm>
        <a:graphic>
          <a:graphicData uri="http://schemas.openxmlformats.org/presentationml/2006/ole">
            <p:oleObj spid="_x0000_s54274" name="Equation" r:id="rId3" imgW="2209680" imgH="419040" progId="Equation.3">
              <p:embed/>
            </p:oleObj>
          </a:graphicData>
        </a:graphic>
      </p:graphicFrame>
      <p:graphicFrame>
        <p:nvGraphicFramePr>
          <p:cNvPr id="38913" name="Object 1"/>
          <p:cNvGraphicFramePr>
            <a:graphicFrameLocks noChangeAspect="1"/>
          </p:cNvGraphicFramePr>
          <p:nvPr/>
        </p:nvGraphicFramePr>
        <p:xfrm>
          <a:off x="1447800" y="4953000"/>
          <a:ext cx="842963" cy="914400"/>
        </p:xfrm>
        <a:graphic>
          <a:graphicData uri="http://schemas.openxmlformats.org/presentationml/2006/ole">
            <p:oleObj spid="_x0000_s54275" name="Equation" r:id="rId4" imgW="152280" imgH="164880" progId="Equation.3">
              <p:embed/>
            </p:oleObj>
          </a:graphicData>
        </a:graphic>
      </p:graphicFrame>
      <p:sp>
        <p:nvSpPr>
          <p:cNvPr id="28678" name="Text Box 6"/>
          <p:cNvSpPr txBox="1">
            <a:spLocks noChangeArrowheads="1"/>
          </p:cNvSpPr>
          <p:nvPr/>
        </p:nvSpPr>
        <p:spPr bwMode="auto">
          <a:xfrm>
            <a:off x="2209800" y="5257800"/>
            <a:ext cx="2895600" cy="369332"/>
          </a:xfrm>
          <a:prstGeom prst="rect">
            <a:avLst/>
          </a:prstGeom>
          <a:noFill/>
          <a:ln w="9525">
            <a:noFill/>
            <a:miter lim="800000"/>
            <a:headEnd/>
            <a:tailEnd/>
          </a:ln>
          <a:effectLst/>
        </p:spPr>
        <p:txBody>
          <a:bodyPr>
            <a:spAutoFit/>
          </a:bodyPr>
          <a:lstStyle/>
          <a:p>
            <a:pPr rtl="1">
              <a:spcBef>
                <a:spcPct val="50000"/>
              </a:spcBef>
            </a:pPr>
            <a:r>
              <a:rPr lang="ar-SA" altLang="en-US" b="1">
                <a:cs typeface="B Traffic" pitchFamily="2" charset="-78"/>
              </a:rPr>
              <a:t>جرم مخصوص</a:t>
            </a:r>
            <a:r>
              <a:rPr lang="en-GB" altLang="en-US" b="1">
                <a:cs typeface="B Traffic" pitchFamily="2" charset="-78"/>
              </a:rPr>
              <a:t> =</a:t>
            </a:r>
            <a:endParaRPr lang="en-US" altLang="en-US">
              <a:cs typeface="B Traffic" pitchFamily="2" charset="-78"/>
            </a:endParaRPr>
          </a:p>
        </p:txBody>
      </p:sp>
      <p:sp>
        <p:nvSpPr>
          <p:cNvPr id="7" name="Rounded Rectangle 6"/>
          <p:cNvSpPr/>
          <p:nvPr/>
        </p:nvSpPr>
        <p:spPr>
          <a:xfrm>
            <a:off x="4343400" y="3429000"/>
            <a:ext cx="3200400" cy="1524000"/>
          </a:xfrm>
          <a:prstGeom prst="round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lide Number Placeholder 7"/>
          <p:cNvSpPr>
            <a:spLocks noGrp="1"/>
          </p:cNvSpPr>
          <p:nvPr>
            <p:ph type="sldNum" sz="quarter" idx="12"/>
          </p:nvPr>
        </p:nvSpPr>
        <p:spPr/>
        <p:txBody>
          <a:bodyPr/>
          <a:lstStyle/>
          <a:p>
            <a:fld id="{B6F15528-21DE-4FAA-801E-634DDDAF4B2B}" type="slidenum">
              <a:rPr lang="en-US" smtClean="0"/>
              <a:pPr/>
              <a:t>47</a:t>
            </a:fld>
            <a:endParaRPr lang="en-US"/>
          </a:p>
        </p:txBody>
      </p:sp>
      <p:sp>
        <p:nvSpPr>
          <p:cNvPr id="9" name="Footer Placeholder 8"/>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0"/>
            <a:ext cx="7772400" cy="914400"/>
          </a:xfrm>
        </p:spPr>
        <p:txBody>
          <a:bodyPr/>
          <a:lstStyle/>
          <a:p>
            <a:pPr rtl="1"/>
            <a:r>
              <a:rPr lang="ar-SA" altLang="en-US" dirty="0">
                <a:solidFill>
                  <a:srgbClr val="FF0000"/>
                </a:solidFill>
                <a:cs typeface="B Titr" pitchFamily="2" charset="-78"/>
              </a:rPr>
              <a:t>ضريب شكست و رطوبت</a:t>
            </a:r>
            <a:endParaRPr lang="en-US" altLang="en-US" dirty="0">
              <a:solidFill>
                <a:srgbClr val="FF0000"/>
              </a:solidFill>
              <a:cs typeface="B Titr" pitchFamily="2" charset="-78"/>
            </a:endParaRPr>
          </a:p>
        </p:txBody>
      </p:sp>
      <p:sp>
        <p:nvSpPr>
          <p:cNvPr id="29699" name="Rectangle 3"/>
          <p:cNvSpPr>
            <a:spLocks noGrp="1" noChangeArrowheads="1"/>
          </p:cNvSpPr>
          <p:nvPr>
            <p:ph type="body" idx="1"/>
          </p:nvPr>
        </p:nvSpPr>
        <p:spPr>
          <a:xfrm>
            <a:off x="685800" y="914400"/>
            <a:ext cx="7772400" cy="5715000"/>
          </a:xfrm>
        </p:spPr>
        <p:txBody>
          <a:bodyPr/>
          <a:lstStyle/>
          <a:p>
            <a:pPr algn="r" rtl="1"/>
            <a:r>
              <a:rPr lang="ar-SA" altLang="en-US" dirty="0">
                <a:cs typeface="B Traffic" pitchFamily="2" charset="-78"/>
              </a:rPr>
              <a:t>رطوبت باز يافته</a:t>
            </a:r>
            <a:r>
              <a:rPr lang="en-US" altLang="en-US" dirty="0">
                <a:cs typeface="B Traffic" pitchFamily="2" charset="-78"/>
              </a:rPr>
              <a:t>  moisture regain</a:t>
            </a:r>
          </a:p>
          <a:p>
            <a:pPr algn="ctr" rtl="1">
              <a:buNone/>
            </a:pPr>
            <a:r>
              <a:rPr lang="en-US" altLang="ar-SA" sz="2000" dirty="0" smtClean="0">
                <a:cs typeface="B Traffic" pitchFamily="2" charset="-78"/>
              </a:rPr>
              <a:t>W </a:t>
            </a:r>
            <a:r>
              <a:rPr lang="ar-SA" altLang="en-US" sz="2000" dirty="0" smtClean="0">
                <a:cs typeface="B Traffic" pitchFamily="2" charset="-78"/>
              </a:rPr>
              <a:t>وزن </a:t>
            </a:r>
            <a:r>
              <a:rPr lang="ar-SA" altLang="en-US" sz="2000" dirty="0">
                <a:cs typeface="B Traffic" pitchFamily="2" charset="-78"/>
              </a:rPr>
              <a:t>آب</a:t>
            </a:r>
            <a:r>
              <a:rPr lang="en-US" altLang="en-US" sz="2000" dirty="0">
                <a:cs typeface="B Traffic" pitchFamily="2" charset="-78"/>
              </a:rPr>
              <a:t> </a:t>
            </a:r>
            <a:r>
              <a:rPr lang="fa-IR" altLang="ar-SA" sz="2000" dirty="0" smtClean="0">
                <a:cs typeface="B Traffic" pitchFamily="2" charset="-78"/>
              </a:rPr>
              <a:t>	</a:t>
            </a:r>
            <a:r>
              <a:rPr lang="en-US" altLang="ar-SA" sz="2000" dirty="0" smtClean="0">
                <a:cs typeface="B Traffic" pitchFamily="2" charset="-78"/>
              </a:rPr>
              <a:t>D</a:t>
            </a:r>
            <a:r>
              <a:rPr lang="ar-SA" altLang="en-US" sz="2000" dirty="0" smtClean="0">
                <a:cs typeface="B Traffic" pitchFamily="2" charset="-78"/>
              </a:rPr>
              <a:t>وزن </a:t>
            </a:r>
            <a:r>
              <a:rPr lang="ar-SA" altLang="en-US" sz="2000" dirty="0">
                <a:cs typeface="B Traffic" pitchFamily="2" charset="-78"/>
              </a:rPr>
              <a:t>خشك الياف</a:t>
            </a:r>
            <a:endParaRPr lang="en-US" altLang="en-US" sz="2000" dirty="0">
              <a:cs typeface="B Traffic" pitchFamily="2" charset="-78"/>
            </a:endParaRPr>
          </a:p>
          <a:p>
            <a:pPr algn="r" rtl="1">
              <a:buNone/>
            </a:pPr>
            <a:endParaRPr lang="en-US" altLang="en-US" dirty="0" smtClean="0">
              <a:cs typeface="B Traffic" pitchFamily="2" charset="-78"/>
            </a:endParaRPr>
          </a:p>
          <a:p>
            <a:pPr algn="r" rtl="1">
              <a:buNone/>
            </a:pPr>
            <a:r>
              <a:rPr lang="en-US" altLang="en-US" dirty="0" smtClean="0">
                <a:cs typeface="B Traffic" pitchFamily="2" charset="-78"/>
              </a:rPr>
              <a:t>  </a:t>
            </a:r>
            <a:r>
              <a:rPr lang="en-US" altLang="ar-SA" sz="2000" dirty="0" err="1" smtClean="0">
                <a:cs typeface="B Traffic" pitchFamily="2" charset="-78"/>
              </a:rPr>
              <a:t>Vr</a:t>
            </a:r>
            <a:r>
              <a:rPr lang="en-US" altLang="ar-SA" sz="2000" dirty="0" smtClean="0">
                <a:cs typeface="B Traffic" pitchFamily="2" charset="-78"/>
              </a:rPr>
              <a:t> </a:t>
            </a:r>
            <a:r>
              <a:rPr lang="ar-SA" altLang="en-US" sz="2000" dirty="0">
                <a:cs typeface="B Traffic" pitchFamily="2" charset="-78"/>
              </a:rPr>
              <a:t>حجم </a:t>
            </a:r>
            <a:r>
              <a:rPr lang="ar-SA" altLang="en-US" sz="2000" dirty="0" smtClean="0">
                <a:cs typeface="B Traffic" pitchFamily="2" charset="-78"/>
              </a:rPr>
              <a:t>مخ</a:t>
            </a:r>
            <a:r>
              <a:rPr lang="fa-IR" altLang="en-US" sz="2000" dirty="0" smtClean="0">
                <a:cs typeface="B Traffic" pitchFamily="2" charset="-78"/>
              </a:rPr>
              <a:t>صوص</a:t>
            </a:r>
            <a:r>
              <a:rPr lang="ar-SA" altLang="en-US" sz="2000" dirty="0" smtClean="0">
                <a:cs typeface="B Traffic" pitchFamily="2" charset="-78"/>
              </a:rPr>
              <a:t> </a:t>
            </a:r>
            <a:r>
              <a:rPr lang="fa-IR" altLang="en-US" sz="2000" dirty="0" smtClean="0">
                <a:cs typeface="B Traffic" pitchFamily="2" charset="-78"/>
              </a:rPr>
              <a:t>لیف مرطوب و </a:t>
            </a:r>
            <a:r>
              <a:rPr lang="en-US" altLang="en-US" sz="2000" dirty="0" smtClean="0">
                <a:cs typeface="B Traffic" pitchFamily="2" charset="-78"/>
              </a:rPr>
              <a:t> </a:t>
            </a:r>
            <a:r>
              <a:rPr lang="en-US" altLang="ar-SA" sz="2000" dirty="0" smtClean="0">
                <a:cs typeface="B Traffic" pitchFamily="2" charset="-78"/>
              </a:rPr>
              <a:t>n</a:t>
            </a:r>
            <a:r>
              <a:rPr lang="en-US" altLang="ar-SA" sz="2000" baseline="-25000" dirty="0" smtClean="0">
                <a:cs typeface="B Traffic" pitchFamily="2" charset="-78"/>
              </a:rPr>
              <a:t>r</a:t>
            </a:r>
            <a:r>
              <a:rPr lang="en-US" altLang="ar-SA" sz="2000" dirty="0" smtClean="0">
                <a:cs typeface="B Traffic" pitchFamily="2" charset="-78"/>
              </a:rPr>
              <a:t> </a:t>
            </a:r>
            <a:r>
              <a:rPr lang="ar-SA" altLang="en-US" sz="2000" dirty="0" smtClean="0">
                <a:cs typeface="B Traffic" pitchFamily="2" charset="-78"/>
              </a:rPr>
              <a:t>ضريب </a:t>
            </a:r>
            <a:r>
              <a:rPr lang="ar-SA" altLang="en-US" sz="2000" dirty="0">
                <a:cs typeface="B Traffic" pitchFamily="2" charset="-78"/>
              </a:rPr>
              <a:t>شكست </a:t>
            </a:r>
            <a:r>
              <a:rPr lang="ar-SA" altLang="en-US" sz="2000" dirty="0" smtClean="0">
                <a:cs typeface="B Traffic" pitchFamily="2" charset="-78"/>
              </a:rPr>
              <a:t>ليف</a:t>
            </a:r>
            <a:r>
              <a:rPr lang="en-US" altLang="en-US" sz="2000" dirty="0" smtClean="0">
                <a:cs typeface="B Traffic" pitchFamily="2" charset="-78"/>
              </a:rPr>
              <a:t> </a:t>
            </a:r>
            <a:r>
              <a:rPr lang="fa-IR" altLang="en-US" sz="2000" dirty="0" smtClean="0">
                <a:cs typeface="B Traffic" pitchFamily="2" charset="-78"/>
              </a:rPr>
              <a:t> مرطوب</a:t>
            </a:r>
            <a:r>
              <a:rPr lang="ar-SA" altLang="en-US" sz="2000" dirty="0" smtClean="0">
                <a:cs typeface="B Traffic" pitchFamily="2" charset="-78"/>
              </a:rPr>
              <a:t>. </a:t>
            </a:r>
            <a:endParaRPr lang="fa-IR" altLang="en-US" sz="2000" dirty="0" smtClean="0">
              <a:cs typeface="B Traffic" pitchFamily="2" charset="-78"/>
            </a:endParaRPr>
          </a:p>
          <a:p>
            <a:pPr algn="r" rtl="1">
              <a:buNone/>
            </a:pPr>
            <a:r>
              <a:rPr lang="ar-SA" altLang="en-US" sz="2000" dirty="0" smtClean="0">
                <a:cs typeface="B Traffic" pitchFamily="2" charset="-78"/>
              </a:rPr>
              <a:t>چون </a:t>
            </a:r>
            <a:r>
              <a:rPr lang="en-US" altLang="en-US" sz="2000" dirty="0">
                <a:cs typeface="B Traffic" pitchFamily="2" charset="-78"/>
              </a:rPr>
              <a:t>			</a:t>
            </a:r>
            <a:r>
              <a:rPr lang="ar-SA" altLang="en-US" sz="2000" dirty="0">
                <a:cs typeface="B Traffic" pitchFamily="2" charset="-78"/>
              </a:rPr>
              <a:t>پس</a:t>
            </a:r>
            <a:r>
              <a:rPr lang="en-GB" altLang="en-US" sz="2000" dirty="0">
                <a:cs typeface="B Traffic" pitchFamily="2" charset="-78"/>
              </a:rPr>
              <a:t>:</a:t>
            </a:r>
            <a:endParaRPr lang="en-US" altLang="en-US" sz="2000" dirty="0">
              <a:cs typeface="B Traffic" pitchFamily="2" charset="-78"/>
            </a:endParaRPr>
          </a:p>
        </p:txBody>
      </p:sp>
      <p:graphicFrame>
        <p:nvGraphicFramePr>
          <p:cNvPr id="29700" name="Object 4"/>
          <p:cNvGraphicFramePr>
            <a:graphicFrameLocks noChangeAspect="1"/>
          </p:cNvGraphicFramePr>
          <p:nvPr/>
        </p:nvGraphicFramePr>
        <p:xfrm>
          <a:off x="609600" y="685800"/>
          <a:ext cx="2057400" cy="957263"/>
        </p:xfrm>
        <a:graphic>
          <a:graphicData uri="http://schemas.openxmlformats.org/presentationml/2006/ole">
            <p:oleObj spid="_x0000_s55298" name="Equation" r:id="rId3" imgW="761760" imgH="393480" progId="Equation.3">
              <p:embed/>
            </p:oleObj>
          </a:graphicData>
        </a:graphic>
      </p:graphicFrame>
      <p:graphicFrame>
        <p:nvGraphicFramePr>
          <p:cNvPr id="29701" name="Object 5"/>
          <p:cNvGraphicFramePr>
            <a:graphicFrameLocks noChangeAspect="1"/>
          </p:cNvGraphicFramePr>
          <p:nvPr/>
        </p:nvGraphicFramePr>
        <p:xfrm>
          <a:off x="6477000" y="2971800"/>
          <a:ext cx="1371600" cy="536529"/>
        </p:xfrm>
        <a:graphic>
          <a:graphicData uri="http://schemas.openxmlformats.org/presentationml/2006/ole">
            <p:oleObj spid="_x0000_s55299" name="Equation" r:id="rId4" imgW="698400" imgH="419040" progId="Equation.3">
              <p:embed/>
            </p:oleObj>
          </a:graphicData>
        </a:graphic>
      </p:graphicFrame>
      <p:graphicFrame>
        <p:nvGraphicFramePr>
          <p:cNvPr id="29703" name="Object 7"/>
          <p:cNvGraphicFramePr>
            <a:graphicFrameLocks noChangeAspect="1"/>
          </p:cNvGraphicFramePr>
          <p:nvPr/>
        </p:nvGraphicFramePr>
        <p:xfrm>
          <a:off x="1143000" y="3657600"/>
          <a:ext cx="6781800" cy="762000"/>
        </p:xfrm>
        <a:graphic>
          <a:graphicData uri="http://schemas.openxmlformats.org/presentationml/2006/ole">
            <p:oleObj spid="_x0000_s55300" name="Equation" r:id="rId5" imgW="2349360" imgH="228600" progId="Equation.3">
              <p:embed/>
            </p:oleObj>
          </a:graphicData>
        </a:graphic>
      </p:graphicFrame>
      <p:graphicFrame>
        <p:nvGraphicFramePr>
          <p:cNvPr id="29704" name="Object 8"/>
          <p:cNvGraphicFramePr>
            <a:graphicFrameLocks noChangeAspect="1"/>
          </p:cNvGraphicFramePr>
          <p:nvPr/>
        </p:nvGraphicFramePr>
        <p:xfrm>
          <a:off x="1600200" y="4724400"/>
          <a:ext cx="6084888" cy="762000"/>
        </p:xfrm>
        <a:graphic>
          <a:graphicData uri="http://schemas.openxmlformats.org/presentationml/2006/ole">
            <p:oleObj spid="_x0000_s55301" name="Equation" r:id="rId6" imgW="2108160" imgH="228600" progId="Equation.3">
              <p:embed/>
            </p:oleObj>
          </a:graphicData>
        </a:graphic>
      </p:graphicFrame>
      <p:sp>
        <p:nvSpPr>
          <p:cNvPr id="29705" name="AutoShape 9"/>
          <p:cNvSpPr>
            <a:spLocks noChangeArrowheads="1"/>
          </p:cNvSpPr>
          <p:nvPr/>
        </p:nvSpPr>
        <p:spPr bwMode="auto">
          <a:xfrm>
            <a:off x="4648200" y="5715000"/>
            <a:ext cx="3352800" cy="1143000"/>
          </a:xfrm>
          <a:prstGeom prst="wedgeEllipseCallout">
            <a:avLst>
              <a:gd name="adj1" fmla="val -67801"/>
              <a:gd name="adj2" fmla="val -95694"/>
            </a:avLst>
          </a:prstGeom>
          <a:solidFill>
            <a:srgbClr val="FFCCCC"/>
          </a:solidFill>
          <a:ln w="9525">
            <a:solidFill>
              <a:schemeClr val="tx1"/>
            </a:solidFill>
            <a:miter lim="800000"/>
            <a:headEnd/>
            <a:tailEnd/>
          </a:ln>
          <a:effectLst/>
        </p:spPr>
        <p:txBody>
          <a:bodyPr wrap="none" anchor="ctr"/>
          <a:lstStyle/>
          <a:p>
            <a:pPr algn="ctr" rtl="1"/>
            <a:r>
              <a:rPr lang="ar-SA" altLang="en-US" b="1">
                <a:cs typeface="B Traffic" pitchFamily="2" charset="-78"/>
              </a:rPr>
              <a:t>حجم يك گرم سلولز خشك</a:t>
            </a:r>
            <a:endParaRPr lang="en-US" altLang="en-US">
              <a:cs typeface="B Traffic" pitchFamily="2" charset="-78"/>
            </a:endParaRPr>
          </a:p>
        </p:txBody>
      </p:sp>
      <p:sp>
        <p:nvSpPr>
          <p:cNvPr id="9" name="Oval 8"/>
          <p:cNvSpPr/>
          <p:nvPr/>
        </p:nvSpPr>
        <p:spPr>
          <a:xfrm>
            <a:off x="2667000" y="1447800"/>
            <a:ext cx="3886200" cy="381000"/>
          </a:xfrm>
          <a:prstGeom prst="ellipse">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lide Number Placeholder 9"/>
          <p:cNvSpPr>
            <a:spLocks noGrp="1"/>
          </p:cNvSpPr>
          <p:nvPr>
            <p:ph type="sldNum" sz="quarter" idx="12"/>
          </p:nvPr>
        </p:nvSpPr>
        <p:spPr/>
        <p:txBody>
          <a:bodyPr/>
          <a:lstStyle/>
          <a:p>
            <a:fld id="{B6F15528-21DE-4FAA-801E-634DDDAF4B2B}" type="slidenum">
              <a:rPr lang="en-US" smtClean="0"/>
              <a:pPr/>
              <a:t>48</a:t>
            </a:fld>
            <a:endParaRPr lang="en-US"/>
          </a:p>
        </p:txBody>
      </p:sp>
      <p:sp>
        <p:nvSpPr>
          <p:cNvPr id="11" name="Footer Placeholder 10"/>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ar-SA" altLang="en-US" dirty="0">
                <a:solidFill>
                  <a:srgbClr val="FF0000"/>
                </a:solidFill>
                <a:cs typeface="B Titr" pitchFamily="2" charset="-78"/>
              </a:rPr>
              <a:t>ضريب شكست و رطوبت</a:t>
            </a:r>
            <a:endParaRPr lang="en-US" altLang="en-US" dirty="0">
              <a:solidFill>
                <a:srgbClr val="FF0000"/>
              </a:solidFill>
              <a:cs typeface="B Titr" pitchFamily="2" charset="-78"/>
            </a:endParaRPr>
          </a:p>
        </p:txBody>
      </p:sp>
      <p:graphicFrame>
        <p:nvGraphicFramePr>
          <p:cNvPr id="30723" name="Object 3"/>
          <p:cNvGraphicFramePr>
            <a:graphicFrameLocks noChangeAspect="1"/>
          </p:cNvGraphicFramePr>
          <p:nvPr/>
        </p:nvGraphicFramePr>
        <p:xfrm>
          <a:off x="1143000" y="2133600"/>
          <a:ext cx="6400800" cy="4038600"/>
        </p:xfrm>
        <a:graphic>
          <a:graphicData uri="http://schemas.openxmlformats.org/presentationml/2006/ole">
            <p:oleObj spid="_x0000_s56322" name="Worksheet" r:id="rId3" imgW="3598560" imgH="1867680" progId="Excel.Sheet.8">
              <p:embed/>
            </p:oleObj>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a:p>
        </p:txBody>
      </p:sp>
      <p:sp>
        <p:nvSpPr>
          <p:cNvPr id="5" name="Footer Placeholder 4"/>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685800" y="609600"/>
            <a:ext cx="7772400" cy="1143000"/>
          </a:xfrm>
          <a:prstGeom prst="rect">
            <a:avLst/>
          </a:prstGeom>
          <a:noFill/>
          <a:ln w="9525">
            <a:noFill/>
            <a:round/>
            <a:headEnd/>
            <a:tailEnd/>
          </a:ln>
        </p:spPr>
        <p:txBody>
          <a:bodyPr lIns="90000" tIns="46800" rIns="90000" bIns="46800" anchor="ctr"/>
          <a:lstStyle/>
          <a:p>
            <a:pPr algn="ct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a-IR" sz="4400" dirty="0" smtClean="0">
                <a:solidFill>
                  <a:srgbClr val="FF0000"/>
                </a:solidFill>
                <a:cs typeface="B Traffic" pitchFamily="2" charset="-78"/>
              </a:rPr>
              <a:t>اثر متقابل نور و ماده</a:t>
            </a:r>
            <a:endParaRPr lang="en-US" sz="4400" dirty="0">
              <a:solidFill>
                <a:srgbClr val="FF0000"/>
              </a:solidFill>
              <a:cs typeface="B Traffic" pitchFamily="2" charset="-78"/>
            </a:endParaRPr>
          </a:p>
        </p:txBody>
      </p:sp>
      <p:sp>
        <p:nvSpPr>
          <p:cNvPr id="2" name="Text Box 2"/>
          <p:cNvSpPr txBox="1">
            <a:spLocks noChangeArrowheads="1"/>
          </p:cNvSpPr>
          <p:nvPr/>
        </p:nvSpPr>
        <p:spPr bwMode="auto">
          <a:xfrm>
            <a:off x="685800" y="1981200"/>
            <a:ext cx="4038600" cy="4572000"/>
          </a:xfrm>
          <a:prstGeom prst="rect">
            <a:avLst/>
          </a:prstGeom>
          <a:noFill/>
          <a:ln w="9525">
            <a:noFill/>
            <a:round/>
            <a:headEnd/>
            <a:tailEnd/>
          </a:ln>
        </p:spPr>
        <p:txBody>
          <a:bodyPr lIns="90000" tIns="46800" rIns="90000" bIns="46800"/>
          <a:lstStyle/>
          <a:p>
            <a:pPr marL="338138" indent="-338138" algn="r" rtl="1" eaLnBrk="1" hangingPunct="1">
              <a:lnSpc>
                <a:spcPct val="90000"/>
              </a:lnSpc>
              <a:spcBef>
                <a:spcPts val="800"/>
              </a:spcBef>
              <a:buFont typeface="Arial" pitchFamily="34"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fa-IR" sz="3200" dirty="0" smtClean="0">
                <a:solidFill>
                  <a:srgbClr val="000000"/>
                </a:solidFill>
                <a:cs typeface="B Traffic" pitchFamily="2" charset="-78"/>
              </a:rPr>
              <a:t>نظریه ذره ای:</a:t>
            </a:r>
            <a:endParaRPr lang="en-US" sz="3200" dirty="0">
              <a:solidFill>
                <a:srgbClr val="000000"/>
              </a:solidFill>
              <a:cs typeface="B Traffic" pitchFamily="2" charset="-78"/>
            </a:endParaRPr>
          </a:p>
          <a:p>
            <a:pPr marL="338138" indent="-338138" algn="r" rtl="1" eaLnBrk="1" hangingPunct="1">
              <a:lnSpc>
                <a:spcPct val="90000"/>
              </a:lnSpc>
              <a:spcBef>
                <a:spcPts val="600"/>
              </a:spcBef>
              <a:buClrTx/>
              <a:buSzTx/>
              <a:buFontTx/>
              <a:buNone/>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i="1" dirty="0">
                <a:solidFill>
                  <a:srgbClr val="000000"/>
                </a:solidFill>
                <a:cs typeface="B Traffic" pitchFamily="2" charset="-78"/>
              </a:rPr>
              <a:t>   	</a:t>
            </a:r>
            <a:r>
              <a:rPr lang="fa-IR" i="1" dirty="0" smtClean="0">
                <a:solidFill>
                  <a:srgbClr val="000000"/>
                </a:solidFill>
                <a:cs typeface="B Traffic" pitchFamily="2" charset="-78"/>
              </a:rPr>
              <a:t>جذب </a:t>
            </a:r>
            <a:r>
              <a:rPr lang="en-US" i="1" dirty="0" smtClean="0">
                <a:solidFill>
                  <a:srgbClr val="000000"/>
                </a:solidFill>
                <a:cs typeface="B Traffic" pitchFamily="2" charset="-78"/>
              </a:rPr>
              <a:t>Absorption</a:t>
            </a:r>
            <a:endParaRPr lang="en-US" i="1" dirty="0">
              <a:solidFill>
                <a:srgbClr val="000000"/>
              </a:solidFill>
              <a:cs typeface="B Traffic" pitchFamily="2" charset="-78"/>
            </a:endParaRPr>
          </a:p>
          <a:p>
            <a:pPr marL="338138" indent="-338138" algn="r" rtl="1" eaLnBrk="1" hangingPunct="1">
              <a:lnSpc>
                <a:spcPct val="90000"/>
              </a:lnSpc>
              <a:spcBef>
                <a:spcPts val="600"/>
              </a:spcBef>
              <a:buClrTx/>
              <a:buSzTx/>
              <a:buFontTx/>
              <a:buNone/>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i="1" dirty="0">
                <a:solidFill>
                  <a:srgbClr val="000000"/>
                </a:solidFill>
                <a:cs typeface="B Traffic" pitchFamily="2" charset="-78"/>
              </a:rPr>
              <a:t>	</a:t>
            </a:r>
            <a:r>
              <a:rPr lang="fa-IR" i="1" dirty="0" smtClean="0">
                <a:solidFill>
                  <a:srgbClr val="000000"/>
                </a:solidFill>
                <a:cs typeface="B Traffic" pitchFamily="2" charset="-78"/>
              </a:rPr>
              <a:t>انتشار </a:t>
            </a:r>
            <a:r>
              <a:rPr lang="en-US" i="1" dirty="0" smtClean="0">
                <a:solidFill>
                  <a:srgbClr val="000000"/>
                </a:solidFill>
                <a:cs typeface="B Traffic" pitchFamily="2" charset="-78"/>
              </a:rPr>
              <a:t>Emission</a:t>
            </a:r>
            <a:endParaRPr lang="en-US" i="1" dirty="0">
              <a:solidFill>
                <a:srgbClr val="000000"/>
              </a:solidFill>
              <a:cs typeface="B Traffic" pitchFamily="2" charset="-78"/>
            </a:endParaRPr>
          </a:p>
          <a:p>
            <a:pPr marL="338138" indent="-338138" algn="r" rtl="1" eaLnBrk="1" hangingPunct="1">
              <a:lnSpc>
                <a:spcPct val="90000"/>
              </a:lnSpc>
              <a:spcBef>
                <a:spcPts val="600"/>
              </a:spcBef>
              <a:buClrTx/>
              <a:buSzTx/>
              <a:buFontTx/>
              <a:buNone/>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i="1" dirty="0">
                <a:solidFill>
                  <a:srgbClr val="000000"/>
                </a:solidFill>
                <a:cs typeface="B Traffic" pitchFamily="2" charset="-78"/>
              </a:rPr>
              <a:t>  	</a:t>
            </a:r>
            <a:r>
              <a:rPr lang="fa-IR" i="1" dirty="0" smtClean="0">
                <a:solidFill>
                  <a:srgbClr val="000000"/>
                </a:solidFill>
                <a:cs typeface="B Traffic" pitchFamily="2" charset="-78"/>
              </a:rPr>
              <a:t>پخش </a:t>
            </a:r>
            <a:r>
              <a:rPr lang="en-US" i="1" dirty="0" smtClean="0">
                <a:solidFill>
                  <a:srgbClr val="000000"/>
                </a:solidFill>
                <a:cs typeface="B Traffic" pitchFamily="2" charset="-78"/>
              </a:rPr>
              <a:t>Scattering</a:t>
            </a:r>
            <a:endParaRPr lang="en-US" i="1" dirty="0">
              <a:solidFill>
                <a:srgbClr val="000000"/>
              </a:solidFill>
              <a:cs typeface="B Traffic" pitchFamily="2" charset="-78"/>
            </a:endParaRPr>
          </a:p>
          <a:p>
            <a:pPr marL="338138" indent="-338138" algn="r" rtl="1" eaLnBrk="1" hangingPunct="1">
              <a:lnSpc>
                <a:spcPct val="90000"/>
              </a:lnSpc>
              <a:spcBef>
                <a:spcPts val="800"/>
              </a:spcBef>
              <a:buFont typeface="Arial" pitchFamily="34"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fa-IR" sz="3200" dirty="0" smtClean="0">
                <a:solidFill>
                  <a:srgbClr val="000000"/>
                </a:solidFill>
                <a:cs typeface="B Traffic" pitchFamily="2" charset="-78"/>
              </a:rPr>
              <a:t>نظریه موجی:</a:t>
            </a:r>
            <a:endParaRPr lang="en-US" sz="3200" dirty="0">
              <a:solidFill>
                <a:srgbClr val="000000"/>
              </a:solidFill>
              <a:cs typeface="B Traffic" pitchFamily="2" charset="-78"/>
            </a:endParaRPr>
          </a:p>
          <a:p>
            <a:pPr marL="338138" indent="-338138" algn="r" rtl="1" eaLnBrk="1" hangingPunct="1">
              <a:lnSpc>
                <a:spcPct val="90000"/>
              </a:lnSpc>
              <a:spcBef>
                <a:spcPts val="600"/>
              </a:spcBef>
              <a:buClrTx/>
              <a:buSzTx/>
              <a:buFontTx/>
              <a:buNone/>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3200" i="1" dirty="0">
                <a:solidFill>
                  <a:srgbClr val="000000"/>
                </a:solidFill>
                <a:cs typeface="B Traffic" pitchFamily="2" charset="-78"/>
              </a:rPr>
              <a:t>	</a:t>
            </a:r>
            <a:r>
              <a:rPr lang="fa-IR" i="1" dirty="0" smtClean="0">
                <a:solidFill>
                  <a:srgbClr val="000000"/>
                </a:solidFill>
                <a:cs typeface="B Traffic" pitchFamily="2" charset="-78"/>
              </a:rPr>
              <a:t>شکست</a:t>
            </a:r>
            <a:r>
              <a:rPr lang="fa-IR" sz="3200" i="1" dirty="0" smtClean="0">
                <a:solidFill>
                  <a:srgbClr val="000000"/>
                </a:solidFill>
                <a:cs typeface="B Traffic" pitchFamily="2" charset="-78"/>
              </a:rPr>
              <a:t> </a:t>
            </a:r>
            <a:r>
              <a:rPr lang="en-US" i="1" dirty="0" smtClean="0">
                <a:solidFill>
                  <a:srgbClr val="000000"/>
                </a:solidFill>
                <a:cs typeface="B Traffic" pitchFamily="2" charset="-78"/>
              </a:rPr>
              <a:t>Refraction</a:t>
            </a:r>
            <a:endParaRPr lang="en-US" i="1" dirty="0">
              <a:solidFill>
                <a:srgbClr val="000000"/>
              </a:solidFill>
              <a:cs typeface="B Traffic" pitchFamily="2" charset="-78"/>
            </a:endParaRPr>
          </a:p>
          <a:p>
            <a:pPr marL="338138" indent="-338138" algn="r" rtl="1" eaLnBrk="1" hangingPunct="1">
              <a:lnSpc>
                <a:spcPct val="90000"/>
              </a:lnSpc>
              <a:spcBef>
                <a:spcPts val="600"/>
              </a:spcBef>
              <a:buClrTx/>
              <a:buSzTx/>
              <a:buFontTx/>
              <a:buNone/>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i="1" dirty="0">
                <a:solidFill>
                  <a:srgbClr val="000000"/>
                </a:solidFill>
                <a:cs typeface="B Traffic" pitchFamily="2" charset="-78"/>
              </a:rPr>
              <a:t>	</a:t>
            </a:r>
            <a:r>
              <a:rPr lang="fa-IR" i="1" dirty="0" smtClean="0">
                <a:solidFill>
                  <a:srgbClr val="000000"/>
                </a:solidFill>
                <a:cs typeface="B Traffic" pitchFamily="2" charset="-78"/>
              </a:rPr>
              <a:t>انعکاس </a:t>
            </a:r>
            <a:r>
              <a:rPr lang="en-US" i="1" dirty="0" smtClean="0">
                <a:solidFill>
                  <a:srgbClr val="000000"/>
                </a:solidFill>
                <a:cs typeface="B Traffic" pitchFamily="2" charset="-78"/>
              </a:rPr>
              <a:t>Reflection</a:t>
            </a:r>
            <a:endParaRPr lang="en-US" i="1" dirty="0">
              <a:solidFill>
                <a:srgbClr val="000000"/>
              </a:solidFill>
              <a:cs typeface="B Traffic" pitchFamily="2" charset="-78"/>
            </a:endParaRPr>
          </a:p>
          <a:p>
            <a:pPr marL="338138" indent="-338138" algn="r" rtl="1" eaLnBrk="1" hangingPunct="1">
              <a:lnSpc>
                <a:spcPct val="90000"/>
              </a:lnSpc>
              <a:spcBef>
                <a:spcPts val="600"/>
              </a:spcBef>
              <a:buClrTx/>
              <a:buSzTx/>
              <a:buFontTx/>
              <a:buNone/>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i="1" dirty="0">
                <a:solidFill>
                  <a:srgbClr val="000000"/>
                </a:solidFill>
                <a:cs typeface="B Traffic" pitchFamily="2" charset="-78"/>
              </a:rPr>
              <a:t>	</a:t>
            </a:r>
            <a:r>
              <a:rPr lang="fa-IR" i="1" dirty="0" smtClean="0">
                <a:solidFill>
                  <a:srgbClr val="000000"/>
                </a:solidFill>
                <a:cs typeface="B Traffic" pitchFamily="2" charset="-78"/>
              </a:rPr>
              <a:t>جذب </a:t>
            </a:r>
            <a:r>
              <a:rPr lang="en-US" i="1" dirty="0" smtClean="0">
                <a:solidFill>
                  <a:srgbClr val="000000"/>
                </a:solidFill>
                <a:cs typeface="B Traffic" pitchFamily="2" charset="-78"/>
              </a:rPr>
              <a:t>Absorption</a:t>
            </a:r>
            <a:endParaRPr lang="en-US" i="1" dirty="0">
              <a:solidFill>
                <a:srgbClr val="000000"/>
              </a:solidFill>
              <a:cs typeface="B Traffic" pitchFamily="2" charset="-78"/>
            </a:endParaRPr>
          </a:p>
          <a:p>
            <a:pPr marL="338138" indent="-338138" algn="r" rtl="1" eaLnBrk="1" hangingPunct="1">
              <a:lnSpc>
                <a:spcPct val="90000"/>
              </a:lnSpc>
              <a:spcBef>
                <a:spcPts val="600"/>
              </a:spcBef>
              <a:buClrTx/>
              <a:buSzTx/>
              <a:buFontTx/>
              <a:buNone/>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i="1" dirty="0">
                <a:solidFill>
                  <a:srgbClr val="000000"/>
                </a:solidFill>
                <a:cs typeface="B Traffic" pitchFamily="2" charset="-78"/>
              </a:rPr>
              <a:t>	</a:t>
            </a:r>
            <a:r>
              <a:rPr lang="fa-IR" i="1" dirty="0" smtClean="0">
                <a:solidFill>
                  <a:srgbClr val="000000"/>
                </a:solidFill>
                <a:cs typeface="B Traffic" pitchFamily="2" charset="-78"/>
              </a:rPr>
              <a:t>پراش </a:t>
            </a:r>
            <a:r>
              <a:rPr lang="en-US" i="1" dirty="0" smtClean="0">
                <a:solidFill>
                  <a:srgbClr val="000000"/>
                </a:solidFill>
                <a:cs typeface="B Traffic" pitchFamily="2" charset="-78"/>
              </a:rPr>
              <a:t>Diffraction </a:t>
            </a:r>
            <a:r>
              <a:rPr lang="en-US" i="1" dirty="0">
                <a:solidFill>
                  <a:srgbClr val="000000"/>
                </a:solidFill>
                <a:cs typeface="B Traffic" pitchFamily="2" charset="-78"/>
              </a:rPr>
              <a:t>(Change of Phase and Polarization)</a:t>
            </a:r>
          </a:p>
        </p:txBody>
      </p:sp>
      <p:pic>
        <p:nvPicPr>
          <p:cNvPr id="9219" name="Picture 3"/>
          <p:cNvPicPr>
            <a:picLocks noChangeAspect="1" noChangeArrowheads="1"/>
          </p:cNvPicPr>
          <p:nvPr/>
        </p:nvPicPr>
        <p:blipFill>
          <a:blip r:embed="rId3" cstate="print"/>
          <a:srcRect/>
          <a:stretch>
            <a:fillRect/>
          </a:stretch>
        </p:blipFill>
        <p:spPr bwMode="auto">
          <a:xfrm>
            <a:off x="4876800" y="2590800"/>
            <a:ext cx="4076700" cy="3032125"/>
          </a:xfrm>
          <a:prstGeom prst="rect">
            <a:avLst/>
          </a:prstGeom>
          <a:noFill/>
          <a:ln w="9525">
            <a:noFill/>
            <a:round/>
            <a:headEnd/>
            <a:tailEnd/>
          </a:ln>
        </p:spPr>
      </p:pic>
      <p:pic>
        <p:nvPicPr>
          <p:cNvPr id="9220" name="Picture 4"/>
          <p:cNvPicPr>
            <a:picLocks noChangeAspect="1" noChangeArrowheads="1"/>
          </p:cNvPicPr>
          <p:nvPr/>
        </p:nvPicPr>
        <p:blipFill>
          <a:blip r:embed="rId4" cstate="print"/>
          <a:srcRect/>
          <a:stretch>
            <a:fillRect/>
          </a:stretch>
        </p:blipFill>
        <p:spPr bwMode="auto">
          <a:xfrm>
            <a:off x="6019800" y="2286000"/>
            <a:ext cx="2276475" cy="3371850"/>
          </a:xfrm>
          <a:prstGeom prst="rect">
            <a:avLst/>
          </a:prstGeom>
          <a:noFill/>
          <a:ln w="9525">
            <a:noFill/>
            <a:round/>
            <a:headEnd/>
            <a:tailEnd/>
          </a:ln>
        </p:spPr>
      </p:pic>
      <p:sp>
        <p:nvSpPr>
          <p:cNvPr id="6" name="Slide Number Placeholder 5"/>
          <p:cNvSpPr>
            <a:spLocks noGrp="1"/>
          </p:cNvSpPr>
          <p:nvPr>
            <p:ph type="sldNum" sz="quarter" idx="12"/>
          </p:nvPr>
        </p:nvSpPr>
        <p:spPr/>
        <p:txBody>
          <a:bodyPr/>
          <a:lstStyle/>
          <a:p>
            <a:fld id="{B6F15528-21DE-4FAA-801E-634DDDAF4B2B}" type="slidenum">
              <a:rPr lang="en-US" smtClean="0"/>
              <a:pPr/>
              <a:t>5</a:t>
            </a:fld>
            <a:endParaRPr lang="en-US"/>
          </a:p>
        </p:txBody>
      </p:sp>
      <p:sp>
        <p:nvSpPr>
          <p:cNvPr id="7" name="Footer Placeholder 6"/>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fill="hold" nodeType="clickEffect">
                                  <p:stCondLst>
                                    <p:cond delay="0"/>
                                  </p:stCondLst>
                                  <p:childTnLst>
                                    <p:set>
                                      <p:cBhvr additive="repl">
                                        <p:cTn id="6" dur="1" fill="hold">
                                          <p:stCondLst>
                                            <p:cond delay="0"/>
                                          </p:stCondLst>
                                        </p:cTn>
                                        <p:tgtEl>
                                          <p:spTgt spid="9219"/>
                                        </p:tgtEl>
                                        <p:attrNameLst>
                                          <p:attrName>style.visibility</p:attrName>
                                        </p:attrNameLst>
                                      </p:cBhvr>
                                      <p:to>
                                        <p:strVal val="visible"/>
                                      </p:to>
                                    </p:set>
                                    <p:anim calcmode="lin" valueType="num">
                                      <p:cBhvr additive="repl">
                                        <p:cTn id="7" dur="500" fill="hold"/>
                                        <p:tgtEl>
                                          <p:spTgt spid="9219"/>
                                        </p:tgtEl>
                                        <p:attrNameLst>
                                          <p:attrName>ppt_w</p:attrName>
                                        </p:attrNameLst>
                                      </p:cBhvr>
                                      <p:tavLst>
                                        <p:tav tm="100000">
                                          <p:val>
                                            <p:strVal val="#ppt_w*0.70"/>
                                          </p:val>
                                        </p:tav>
                                        <p:tav>
                                          <p:val>
                                            <p:strVal val="#ppt_w"/>
                                          </p:val>
                                        </p:tav>
                                      </p:tavLst>
                                    </p:anim>
                                    <p:anim calcmode="lin" valueType="num">
                                      <p:cBhvr additive="repl">
                                        <p:cTn id="8" dur="500" fill="hold"/>
                                        <p:tgtEl>
                                          <p:spTgt spid="9219"/>
                                        </p:tgtEl>
                                        <p:attrNameLst>
                                          <p:attrName>ppt_h</p:attrName>
                                        </p:attrNameLst>
                                      </p:cBhvr>
                                      <p:tavLst>
                                        <p:tav tm="100000">
                                          <p:val>
                                            <p:strVal val="#ppt_h"/>
                                          </p:val>
                                        </p:tav>
                                        <p:tav>
                                          <p:val>
                                            <p:strVal val="#ppt_h"/>
                                          </p:val>
                                        </p:tav>
                                      </p:tavLst>
                                    </p:anim>
                                    <p:animEffect transition="in" filter="fade">
                                      <p:cBhvr additive="repl">
                                        <p:cTn id="9" dur="500"/>
                                        <p:tgtEl>
                                          <p:spTgt spid="921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fill="hold" nodeType="clickEffect">
                                  <p:stCondLst>
                                    <p:cond delay="0"/>
                                  </p:stCondLst>
                                  <p:childTnLst>
                                    <p:set>
                                      <p:cBhvr additive="repl">
                                        <p:cTn id="13"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fill="hold" nodeType="clickEffect">
                                  <p:stCondLst>
                                    <p:cond delay="0"/>
                                  </p:stCondLst>
                                  <p:childTnLst>
                                    <p:set>
                                      <p:cBhvr additive="repl">
                                        <p:cTn id="17"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fill="hold" nodeType="clickEffect">
                                  <p:stCondLst>
                                    <p:cond delay="0"/>
                                  </p:stCondLst>
                                  <p:childTnLst>
                                    <p:set>
                                      <p:cBhvr additive="repl">
                                        <p:cTn id="21"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fill="hold" nodeType="clickEffect">
                                  <p:stCondLst>
                                    <p:cond delay="0"/>
                                  </p:stCondLst>
                                  <p:childTnLst>
                                    <p:set>
                                      <p:cBhvr additive="repl">
                                        <p:cTn id="25"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fill="hold" nodeType="clickEffect">
                                  <p:stCondLst>
                                    <p:cond delay="0"/>
                                  </p:stCondLst>
                                  <p:childTnLst>
                                    <p:set>
                                      <p:cBhvr additive="repl">
                                        <p:cTn id="29"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fill="hold" nodeType="clickEffect">
                                  <p:stCondLst>
                                    <p:cond delay="0"/>
                                  </p:stCondLst>
                                  <p:childTnLst>
                                    <p:set>
                                      <p:cBhvr additive="repl">
                                        <p:cTn id="33" dur="1" fill="hold">
                                          <p:stCondLst>
                                            <p:cond delay="0"/>
                                          </p:stCondLst>
                                        </p:cTn>
                                        <p:tgtEl>
                                          <p:spTgt spid="9219"/>
                                        </p:tgtEl>
                                        <p:attrNameLst>
                                          <p:attrName>style.visibility</p:attrName>
                                        </p:attrNameLst>
                                      </p:cBhvr>
                                      <p:to>
                                        <p:strVal val="hidden"/>
                                      </p:to>
                                    </p:set>
                                  </p:childTnLst>
                                </p:cTn>
                              </p:par>
                            </p:childTnLst>
                          </p:cTn>
                        </p:par>
                        <p:par>
                          <p:cTn id="34" fill="hold">
                            <p:stCondLst>
                              <p:cond delay="0"/>
                            </p:stCondLst>
                            <p:childTnLst>
                              <p:par>
                                <p:cTn id="35" presetID="55" presetClass="entr" fill="hold" nodeType="afterEffect">
                                  <p:stCondLst>
                                    <p:cond delay="0"/>
                                  </p:stCondLst>
                                  <p:childTnLst>
                                    <p:set>
                                      <p:cBhvr additive="repl">
                                        <p:cTn id="36" dur="1" fill="hold">
                                          <p:stCondLst>
                                            <p:cond delay="0"/>
                                          </p:stCondLst>
                                        </p:cTn>
                                        <p:tgtEl>
                                          <p:spTgt spid="9220"/>
                                        </p:tgtEl>
                                        <p:attrNameLst>
                                          <p:attrName>style.visibility</p:attrName>
                                        </p:attrNameLst>
                                      </p:cBhvr>
                                      <p:to>
                                        <p:strVal val="visible"/>
                                      </p:to>
                                    </p:set>
                                    <p:anim calcmode="lin" valueType="num">
                                      <p:cBhvr additive="repl">
                                        <p:cTn id="37" dur="500" fill="hold"/>
                                        <p:tgtEl>
                                          <p:spTgt spid="9220"/>
                                        </p:tgtEl>
                                        <p:attrNameLst>
                                          <p:attrName>ppt_w</p:attrName>
                                        </p:attrNameLst>
                                      </p:cBhvr>
                                      <p:tavLst>
                                        <p:tav tm="100000">
                                          <p:val>
                                            <p:strVal val="#ppt_w*0.70"/>
                                          </p:val>
                                        </p:tav>
                                        <p:tav>
                                          <p:val>
                                            <p:strVal val="#ppt_w"/>
                                          </p:val>
                                        </p:tav>
                                      </p:tavLst>
                                    </p:anim>
                                    <p:anim calcmode="lin" valueType="num">
                                      <p:cBhvr additive="repl">
                                        <p:cTn id="38" dur="500" fill="hold"/>
                                        <p:tgtEl>
                                          <p:spTgt spid="9220"/>
                                        </p:tgtEl>
                                        <p:attrNameLst>
                                          <p:attrName>ppt_h</p:attrName>
                                        </p:attrNameLst>
                                      </p:cBhvr>
                                      <p:tavLst>
                                        <p:tav tm="100000">
                                          <p:val>
                                            <p:strVal val="#ppt_h"/>
                                          </p:val>
                                        </p:tav>
                                        <p:tav>
                                          <p:val>
                                            <p:strVal val="#ppt_h"/>
                                          </p:val>
                                        </p:tav>
                                      </p:tavLst>
                                    </p:anim>
                                    <p:animEffect transition="in" filter="fade">
                                      <p:cBhvr additive="repl">
                                        <p:cTn id="39" dur="500"/>
                                        <p:tgtEl>
                                          <p:spTgt spid="9220"/>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fill="hold" nodeType="clickEffect">
                                  <p:stCondLst>
                                    <p:cond delay="0"/>
                                  </p:stCondLst>
                                  <p:childTnLst>
                                    <p:set>
                                      <p:cBhvr additive="repl">
                                        <p:cTn id="43"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fill="hold" nodeType="clickEffect">
                                  <p:stCondLst>
                                    <p:cond delay="0"/>
                                  </p:stCondLst>
                                  <p:childTnLst>
                                    <p:set>
                                      <p:cBhvr additive="repl">
                                        <p:cTn id="47"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fill="hold" nodeType="clickEffect">
                                  <p:stCondLst>
                                    <p:cond delay="0"/>
                                  </p:stCondLst>
                                  <p:childTnLst>
                                    <p:set>
                                      <p:cBhvr additive="repl">
                                        <p:cTn id="51"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fill="hold" nodeType="clickEffect">
                                  <p:stCondLst>
                                    <p:cond delay="0"/>
                                  </p:stCondLst>
                                  <p:childTnLst>
                                    <p:set>
                                      <p:cBhvr additive="repl">
                                        <p:cTn id="55"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p:txBody>
          <a:bodyPr/>
          <a:lstStyle/>
          <a:p>
            <a:pPr rtl="1"/>
            <a:r>
              <a:rPr lang="ar-SA" altLang="en-US" smtClean="0">
                <a:cs typeface="B Traffic" pitchFamily="2" charset="-78"/>
              </a:rPr>
              <a:t>ساختمان فیزیکی الیاف - دکتر مصطفی یوسفی</a:t>
            </a:r>
            <a:endParaRPr lang="en-US" altLang="en-US">
              <a:cs typeface="B Traffic" pitchFamily="2" charset="-78"/>
            </a:endParaRPr>
          </a:p>
        </p:txBody>
      </p:sp>
      <p:sp>
        <p:nvSpPr>
          <p:cNvPr id="21" name="Slide Number Placeholder 5"/>
          <p:cNvSpPr>
            <a:spLocks noGrp="1"/>
          </p:cNvSpPr>
          <p:nvPr>
            <p:ph type="sldNum" sz="quarter" idx="12"/>
          </p:nvPr>
        </p:nvSpPr>
        <p:spPr/>
        <p:txBody>
          <a:bodyPr/>
          <a:lstStyle/>
          <a:p>
            <a:pPr algn="l" rtl="1"/>
            <a:fld id="{C4F4DE5E-0632-4203-8E16-71667F819F1B}" type="slidenum">
              <a:rPr lang="ar-SA" altLang="en-US">
                <a:cs typeface="B Traffic" pitchFamily="2" charset="-78"/>
              </a:rPr>
              <a:pPr algn="l" rtl="1"/>
              <a:t>50</a:t>
            </a:fld>
            <a:endParaRPr lang="en-US" altLang="en-US">
              <a:cs typeface="B Traffic" pitchFamily="2" charset="-78"/>
            </a:endParaRPr>
          </a:p>
        </p:txBody>
      </p:sp>
      <p:sp>
        <p:nvSpPr>
          <p:cNvPr id="26641" name="AutoShape 17"/>
          <p:cNvSpPr>
            <a:spLocks noChangeArrowheads="1"/>
          </p:cNvSpPr>
          <p:nvPr/>
        </p:nvSpPr>
        <p:spPr bwMode="auto">
          <a:xfrm rot="-10698392">
            <a:off x="2895600" y="4953000"/>
            <a:ext cx="384175" cy="1373188"/>
          </a:xfrm>
          <a:prstGeom prst="lightningBolt">
            <a:avLst/>
          </a:prstGeom>
          <a:solidFill>
            <a:schemeClr val="accent1"/>
          </a:solidFill>
          <a:ln w="9525">
            <a:solidFill>
              <a:schemeClr val="tx1"/>
            </a:solidFill>
            <a:miter lim="800000"/>
            <a:headEnd/>
            <a:tailEnd/>
          </a:ln>
          <a:effectLst/>
        </p:spPr>
        <p:txBody>
          <a:bodyPr wrap="none" anchor="ctr"/>
          <a:lstStyle/>
          <a:p>
            <a:pPr algn="r" rtl="1"/>
            <a:endParaRPr lang="en-GB">
              <a:cs typeface="B Traffic" pitchFamily="2" charset="-78"/>
            </a:endParaRPr>
          </a:p>
        </p:txBody>
      </p:sp>
      <p:sp>
        <p:nvSpPr>
          <p:cNvPr id="26640" name="AutoShape 16"/>
          <p:cNvSpPr>
            <a:spLocks noChangeArrowheads="1"/>
          </p:cNvSpPr>
          <p:nvPr/>
        </p:nvSpPr>
        <p:spPr bwMode="auto">
          <a:xfrm rot="-10698392">
            <a:off x="2816225" y="4865688"/>
            <a:ext cx="384175" cy="1373187"/>
          </a:xfrm>
          <a:prstGeom prst="lightningBolt">
            <a:avLst/>
          </a:prstGeom>
          <a:solidFill>
            <a:schemeClr val="accent1"/>
          </a:solidFill>
          <a:ln w="9525">
            <a:solidFill>
              <a:schemeClr val="tx1"/>
            </a:solidFill>
            <a:miter lim="800000"/>
            <a:headEnd/>
            <a:tailEnd/>
          </a:ln>
          <a:effectLst/>
        </p:spPr>
        <p:txBody>
          <a:bodyPr wrap="none" anchor="ctr"/>
          <a:lstStyle/>
          <a:p>
            <a:pPr algn="r" rtl="1"/>
            <a:endParaRPr lang="en-GB">
              <a:cs typeface="B Traffic" pitchFamily="2" charset="-78"/>
            </a:endParaRPr>
          </a:p>
        </p:txBody>
      </p:sp>
      <p:sp>
        <p:nvSpPr>
          <p:cNvPr id="26642" name="AutoShape 18"/>
          <p:cNvSpPr>
            <a:spLocks noChangeArrowheads="1"/>
          </p:cNvSpPr>
          <p:nvPr/>
        </p:nvSpPr>
        <p:spPr bwMode="auto">
          <a:xfrm rot="-10698392">
            <a:off x="3046413" y="4800600"/>
            <a:ext cx="307975" cy="1373188"/>
          </a:xfrm>
          <a:prstGeom prst="lightningBolt">
            <a:avLst/>
          </a:prstGeom>
          <a:solidFill>
            <a:schemeClr val="accent1"/>
          </a:solidFill>
          <a:ln w="9525">
            <a:solidFill>
              <a:schemeClr val="tx1"/>
            </a:solidFill>
            <a:miter lim="800000"/>
            <a:headEnd/>
            <a:tailEnd/>
          </a:ln>
          <a:effectLst/>
        </p:spPr>
        <p:txBody>
          <a:bodyPr wrap="none" anchor="ctr"/>
          <a:lstStyle/>
          <a:p>
            <a:pPr algn="r" rtl="1"/>
            <a:endParaRPr lang="en-GB">
              <a:cs typeface="B Traffic" pitchFamily="2" charset="-78"/>
            </a:endParaRPr>
          </a:p>
        </p:txBody>
      </p:sp>
      <p:sp>
        <p:nvSpPr>
          <p:cNvPr id="26643" name="AutoShape 19"/>
          <p:cNvSpPr>
            <a:spLocks noChangeArrowheads="1"/>
          </p:cNvSpPr>
          <p:nvPr/>
        </p:nvSpPr>
        <p:spPr bwMode="auto">
          <a:xfrm rot="-10698392">
            <a:off x="2971800" y="4797425"/>
            <a:ext cx="228600" cy="1373188"/>
          </a:xfrm>
          <a:prstGeom prst="lightningBolt">
            <a:avLst/>
          </a:prstGeom>
          <a:solidFill>
            <a:schemeClr val="accent1"/>
          </a:solidFill>
          <a:ln w="9525">
            <a:solidFill>
              <a:schemeClr val="tx1"/>
            </a:solidFill>
            <a:miter lim="800000"/>
            <a:headEnd/>
            <a:tailEnd/>
          </a:ln>
          <a:effectLst/>
        </p:spPr>
        <p:txBody>
          <a:bodyPr wrap="none" anchor="ctr"/>
          <a:lstStyle/>
          <a:p>
            <a:pPr algn="r" rtl="1"/>
            <a:endParaRPr lang="en-GB">
              <a:cs typeface="B Traffic" pitchFamily="2" charset="-78"/>
            </a:endParaRPr>
          </a:p>
        </p:txBody>
      </p:sp>
      <p:sp>
        <p:nvSpPr>
          <p:cNvPr id="26630" name="AutoShape 6"/>
          <p:cNvSpPr>
            <a:spLocks noChangeArrowheads="1"/>
          </p:cNvSpPr>
          <p:nvPr/>
        </p:nvSpPr>
        <p:spPr bwMode="auto">
          <a:xfrm>
            <a:off x="2209800" y="4267200"/>
            <a:ext cx="4572000" cy="609600"/>
          </a:xfrm>
          <a:prstGeom prst="cube">
            <a:avLst>
              <a:gd name="adj" fmla="val 62500"/>
            </a:avLst>
          </a:prstGeom>
          <a:solidFill>
            <a:srgbClr val="FFCCFF"/>
          </a:solidFill>
          <a:ln w="9525">
            <a:solidFill>
              <a:schemeClr val="tx1"/>
            </a:solidFill>
            <a:miter lim="800000"/>
            <a:headEnd/>
            <a:tailEnd/>
          </a:ln>
          <a:effectLst/>
        </p:spPr>
        <p:txBody>
          <a:bodyPr wrap="none" anchor="ctr"/>
          <a:lstStyle/>
          <a:p>
            <a:pPr algn="r" rtl="1"/>
            <a:endParaRPr lang="en-GB">
              <a:cs typeface="B Traffic" pitchFamily="2" charset="-78"/>
            </a:endParaRPr>
          </a:p>
        </p:txBody>
      </p:sp>
      <p:sp>
        <p:nvSpPr>
          <p:cNvPr id="26626" name="Rectangle 2"/>
          <p:cNvSpPr>
            <a:spLocks noGrp="1" noChangeArrowheads="1"/>
          </p:cNvSpPr>
          <p:nvPr>
            <p:ph type="title"/>
          </p:nvPr>
        </p:nvSpPr>
        <p:spPr/>
        <p:txBody>
          <a:bodyPr/>
          <a:lstStyle/>
          <a:p>
            <a:pPr rtl="1"/>
            <a:r>
              <a:rPr lang="ar-SA" altLang="en-US">
                <a:cs typeface="B Traffic" pitchFamily="2" charset="-78"/>
              </a:rPr>
              <a:t>ميكروتوم</a:t>
            </a:r>
            <a:r>
              <a:rPr lang="en-US" altLang="en-US">
                <a:cs typeface="B Traffic" pitchFamily="2" charset="-78"/>
              </a:rPr>
              <a:t>  MICROTOME</a:t>
            </a:r>
            <a:endParaRPr lang="en-US" altLang="ar-SA">
              <a:cs typeface="B Traffic" pitchFamily="2" charset="-78"/>
            </a:endParaRPr>
          </a:p>
        </p:txBody>
      </p:sp>
      <p:sp>
        <p:nvSpPr>
          <p:cNvPr id="26627" name="Rectangle 3"/>
          <p:cNvSpPr>
            <a:spLocks noGrp="1" noChangeArrowheads="1"/>
          </p:cNvSpPr>
          <p:nvPr>
            <p:ph type="body" idx="1"/>
          </p:nvPr>
        </p:nvSpPr>
        <p:spPr/>
        <p:txBody>
          <a:bodyPr/>
          <a:lstStyle/>
          <a:p>
            <a:pPr algn="r" rtl="1"/>
            <a:r>
              <a:rPr lang="ar-SA" altLang="en-US" dirty="0">
                <a:cs typeface="B Traffic" pitchFamily="2" charset="-78"/>
              </a:rPr>
              <a:t>ميكروتوم وسيله اي ا ست براي برش نمونه با ضخامت كم و مشخص. برخي از انواع</a:t>
            </a:r>
            <a:r>
              <a:rPr lang="en-GB" altLang="en-US" dirty="0" smtClean="0">
                <a:cs typeface="B Traffic" pitchFamily="2" charset="-78"/>
              </a:rPr>
              <a:t>:</a:t>
            </a:r>
            <a:endParaRPr lang="en-US" altLang="en-US" dirty="0" smtClean="0">
              <a:cs typeface="B Traffic" pitchFamily="2" charset="-78"/>
            </a:endParaRPr>
          </a:p>
          <a:p>
            <a:pPr lvl="1" algn="r" rtl="1">
              <a:buNone/>
            </a:pPr>
            <a:r>
              <a:rPr lang="fa-IR" altLang="en-US" dirty="0" smtClean="0">
                <a:cs typeface="B Traffic" pitchFamily="2" charset="-78"/>
              </a:rPr>
              <a:t>1-</a:t>
            </a:r>
            <a:r>
              <a:rPr lang="en-US" altLang="en-US" dirty="0" smtClean="0">
                <a:cs typeface="B Traffic" pitchFamily="2" charset="-78"/>
              </a:rPr>
              <a:t> </a:t>
            </a:r>
            <a:r>
              <a:rPr lang="ar-SA" altLang="en-US" dirty="0" smtClean="0">
                <a:cs typeface="B Traffic" pitchFamily="2" charset="-78"/>
              </a:rPr>
              <a:t>دستي      2- هاردي      3-شوارتز</a:t>
            </a:r>
            <a:r>
              <a:rPr lang="en-GB" altLang="en-US" dirty="0" smtClean="0">
                <a:cs typeface="B Traffic" pitchFamily="2" charset="-78"/>
              </a:rPr>
              <a:t> </a:t>
            </a:r>
            <a:endParaRPr lang="en-US" altLang="en-US" dirty="0">
              <a:cs typeface="B Traffic" pitchFamily="2" charset="-78"/>
            </a:endParaRPr>
          </a:p>
        </p:txBody>
      </p:sp>
      <p:sp>
        <p:nvSpPr>
          <p:cNvPr id="26631" name="Oval 7"/>
          <p:cNvSpPr>
            <a:spLocks noChangeArrowheads="1"/>
          </p:cNvSpPr>
          <p:nvPr/>
        </p:nvSpPr>
        <p:spPr bwMode="auto">
          <a:xfrm>
            <a:off x="2743200" y="4419600"/>
            <a:ext cx="228600" cy="76200"/>
          </a:xfrm>
          <a:prstGeom prst="ellipse">
            <a:avLst/>
          </a:prstGeom>
          <a:solidFill>
            <a:schemeClr val="accent1"/>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26632" name="Oval 8"/>
          <p:cNvSpPr>
            <a:spLocks noChangeArrowheads="1"/>
          </p:cNvSpPr>
          <p:nvPr/>
        </p:nvSpPr>
        <p:spPr bwMode="auto">
          <a:xfrm>
            <a:off x="3657600" y="4419600"/>
            <a:ext cx="228600" cy="76200"/>
          </a:xfrm>
          <a:prstGeom prst="ellipse">
            <a:avLst/>
          </a:prstGeom>
          <a:solidFill>
            <a:schemeClr val="accent1"/>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26633" name="Oval 9"/>
          <p:cNvSpPr>
            <a:spLocks noChangeArrowheads="1"/>
          </p:cNvSpPr>
          <p:nvPr/>
        </p:nvSpPr>
        <p:spPr bwMode="auto">
          <a:xfrm>
            <a:off x="4572000" y="4419600"/>
            <a:ext cx="228600" cy="76200"/>
          </a:xfrm>
          <a:prstGeom prst="ellipse">
            <a:avLst/>
          </a:prstGeom>
          <a:solidFill>
            <a:schemeClr val="accent1"/>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26634" name="Oval 10"/>
          <p:cNvSpPr>
            <a:spLocks noChangeArrowheads="1"/>
          </p:cNvSpPr>
          <p:nvPr/>
        </p:nvSpPr>
        <p:spPr bwMode="auto">
          <a:xfrm>
            <a:off x="5715000" y="4419600"/>
            <a:ext cx="228600" cy="76200"/>
          </a:xfrm>
          <a:prstGeom prst="ellipse">
            <a:avLst/>
          </a:prstGeom>
          <a:solidFill>
            <a:schemeClr val="accent1"/>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26635" name="AutoShape 11"/>
          <p:cNvSpPr>
            <a:spLocks noChangeArrowheads="1"/>
          </p:cNvSpPr>
          <p:nvPr/>
        </p:nvSpPr>
        <p:spPr bwMode="auto">
          <a:xfrm>
            <a:off x="2667000" y="3200400"/>
            <a:ext cx="228600" cy="1219200"/>
          </a:xfrm>
          <a:prstGeom prst="lightningBolt">
            <a:avLst/>
          </a:prstGeom>
          <a:solidFill>
            <a:schemeClr val="accent1"/>
          </a:solidFill>
          <a:ln w="9525">
            <a:solidFill>
              <a:schemeClr val="tx1"/>
            </a:solidFill>
            <a:miter lim="800000"/>
            <a:headEnd/>
            <a:tailEnd/>
          </a:ln>
          <a:effectLst/>
        </p:spPr>
        <p:txBody>
          <a:bodyPr wrap="none" anchor="ctr"/>
          <a:lstStyle/>
          <a:p>
            <a:pPr algn="r" rtl="1"/>
            <a:endParaRPr lang="en-GB">
              <a:cs typeface="B Traffic" pitchFamily="2" charset="-78"/>
            </a:endParaRPr>
          </a:p>
        </p:txBody>
      </p:sp>
      <p:sp>
        <p:nvSpPr>
          <p:cNvPr id="26636" name="AutoShape 12"/>
          <p:cNvSpPr>
            <a:spLocks noChangeArrowheads="1"/>
          </p:cNvSpPr>
          <p:nvPr/>
        </p:nvSpPr>
        <p:spPr bwMode="auto">
          <a:xfrm>
            <a:off x="2743200" y="3200400"/>
            <a:ext cx="228600" cy="1219200"/>
          </a:xfrm>
          <a:prstGeom prst="lightningBolt">
            <a:avLst/>
          </a:prstGeom>
          <a:solidFill>
            <a:schemeClr val="accent1"/>
          </a:solidFill>
          <a:ln w="9525">
            <a:solidFill>
              <a:schemeClr val="tx1"/>
            </a:solidFill>
            <a:miter lim="800000"/>
            <a:headEnd/>
            <a:tailEnd/>
          </a:ln>
          <a:effectLst/>
        </p:spPr>
        <p:txBody>
          <a:bodyPr wrap="none" anchor="ctr"/>
          <a:lstStyle/>
          <a:p>
            <a:pPr algn="r" rtl="1"/>
            <a:endParaRPr lang="en-GB">
              <a:cs typeface="B Traffic" pitchFamily="2" charset="-78"/>
            </a:endParaRPr>
          </a:p>
        </p:txBody>
      </p:sp>
      <p:sp>
        <p:nvSpPr>
          <p:cNvPr id="26637" name="AutoShape 13"/>
          <p:cNvSpPr>
            <a:spLocks noChangeArrowheads="1"/>
          </p:cNvSpPr>
          <p:nvPr/>
        </p:nvSpPr>
        <p:spPr bwMode="auto">
          <a:xfrm>
            <a:off x="2667000" y="3352800"/>
            <a:ext cx="228600" cy="1219200"/>
          </a:xfrm>
          <a:prstGeom prst="lightningBolt">
            <a:avLst/>
          </a:prstGeom>
          <a:solidFill>
            <a:schemeClr val="accent1"/>
          </a:solidFill>
          <a:ln w="9525">
            <a:solidFill>
              <a:schemeClr val="tx1"/>
            </a:solidFill>
            <a:miter lim="800000"/>
            <a:headEnd/>
            <a:tailEnd/>
          </a:ln>
          <a:effectLst/>
        </p:spPr>
        <p:txBody>
          <a:bodyPr wrap="none" anchor="ctr"/>
          <a:lstStyle/>
          <a:p>
            <a:pPr algn="r" rtl="1"/>
            <a:endParaRPr lang="en-GB">
              <a:cs typeface="B Traffic" pitchFamily="2" charset="-78"/>
            </a:endParaRPr>
          </a:p>
        </p:txBody>
      </p:sp>
      <p:sp>
        <p:nvSpPr>
          <p:cNvPr id="26638" name="AutoShape 14"/>
          <p:cNvSpPr>
            <a:spLocks noChangeArrowheads="1"/>
          </p:cNvSpPr>
          <p:nvPr/>
        </p:nvSpPr>
        <p:spPr bwMode="auto">
          <a:xfrm>
            <a:off x="2667000" y="3200400"/>
            <a:ext cx="228600" cy="1219200"/>
          </a:xfrm>
          <a:prstGeom prst="lightningBolt">
            <a:avLst/>
          </a:prstGeom>
          <a:solidFill>
            <a:schemeClr val="accent1"/>
          </a:solidFill>
          <a:ln w="9525">
            <a:solidFill>
              <a:schemeClr val="tx1"/>
            </a:solidFill>
            <a:miter lim="800000"/>
            <a:headEnd/>
            <a:tailEnd/>
          </a:ln>
          <a:effectLst/>
        </p:spPr>
        <p:txBody>
          <a:bodyPr wrap="none" anchor="ctr"/>
          <a:lstStyle/>
          <a:p>
            <a:pPr algn="r" rtl="1"/>
            <a:endParaRPr lang="en-GB">
              <a:cs typeface="B Traffic" pitchFamily="2" charset="-78"/>
            </a:endParaRPr>
          </a:p>
        </p:txBody>
      </p:sp>
      <p:sp>
        <p:nvSpPr>
          <p:cNvPr id="26639" name="AutoShape 15"/>
          <p:cNvSpPr>
            <a:spLocks noChangeArrowheads="1"/>
          </p:cNvSpPr>
          <p:nvPr/>
        </p:nvSpPr>
        <p:spPr bwMode="auto">
          <a:xfrm>
            <a:off x="2590800" y="3200400"/>
            <a:ext cx="228600" cy="1219200"/>
          </a:xfrm>
          <a:prstGeom prst="lightningBolt">
            <a:avLst/>
          </a:prstGeom>
          <a:solidFill>
            <a:schemeClr val="accent1"/>
          </a:solidFill>
          <a:ln w="9525">
            <a:solidFill>
              <a:schemeClr val="tx1"/>
            </a:solidFill>
            <a:miter lim="800000"/>
            <a:headEnd/>
            <a:tailEnd/>
          </a:ln>
          <a:effectLst/>
        </p:spPr>
        <p:txBody>
          <a:bodyPr wrap="none" anchor="ctr"/>
          <a:lstStyle/>
          <a:p>
            <a:pPr algn="r" rtl="1"/>
            <a:endParaRPr lang="en-GB">
              <a:cs typeface="B Traffic" pitchFamily="2" charset="-78"/>
            </a:endParaRPr>
          </a:p>
        </p:txBody>
      </p:sp>
      <p:sp>
        <p:nvSpPr>
          <p:cNvPr id="26644" name="AutoShape 20"/>
          <p:cNvSpPr>
            <a:spLocks noChangeArrowheads="1"/>
          </p:cNvSpPr>
          <p:nvPr/>
        </p:nvSpPr>
        <p:spPr bwMode="auto">
          <a:xfrm>
            <a:off x="762000" y="4038600"/>
            <a:ext cx="1905000" cy="1219200"/>
          </a:xfrm>
          <a:prstGeom prst="parallelogram">
            <a:avLst>
              <a:gd name="adj" fmla="val 80599"/>
            </a:avLst>
          </a:prstGeom>
          <a:solidFill>
            <a:srgbClr val="FFCCFF"/>
          </a:solidFill>
          <a:ln w="9525">
            <a:solidFill>
              <a:schemeClr val="tx1"/>
            </a:solidFill>
            <a:miter lim="800000"/>
            <a:headEnd/>
            <a:tailEnd/>
          </a:ln>
          <a:effectLst/>
        </p:spPr>
        <p:txBody>
          <a:bodyPr wrap="none" anchor="ctr"/>
          <a:lstStyle/>
          <a:p>
            <a:pPr algn="r" rtl="1"/>
            <a:endParaRPr lang="en-GB">
              <a:cs typeface="B Traffic" pitchFamily="2" charset="-78"/>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3"/>
          <p:cNvSpPr>
            <a:spLocks noGrp="1"/>
          </p:cNvSpPr>
          <p:nvPr>
            <p:ph type="ftr" sz="quarter" idx="11"/>
          </p:nvPr>
        </p:nvSpPr>
        <p:spPr/>
        <p:txBody>
          <a:bodyPr/>
          <a:lstStyle/>
          <a:p>
            <a:r>
              <a:rPr lang="ar-SA" altLang="en-US" smtClean="0"/>
              <a:t>ساختمان فیزیکی الیاف - دکتر مصطفی یوسفی</a:t>
            </a:r>
            <a:endParaRPr lang="en-US" altLang="en-US"/>
          </a:p>
        </p:txBody>
      </p:sp>
      <p:sp>
        <p:nvSpPr>
          <p:cNvPr id="13" name="Slide Number Placeholder 4"/>
          <p:cNvSpPr>
            <a:spLocks noGrp="1"/>
          </p:cNvSpPr>
          <p:nvPr>
            <p:ph type="sldNum" sz="quarter" idx="12"/>
          </p:nvPr>
        </p:nvSpPr>
        <p:spPr/>
        <p:txBody>
          <a:bodyPr/>
          <a:lstStyle/>
          <a:p>
            <a:fld id="{8C3A5835-B959-4C45-B854-F9B7733E7EB8}" type="slidenum">
              <a:rPr lang="ar-SA" altLang="en-US"/>
              <a:pPr/>
              <a:t>51</a:t>
            </a:fld>
            <a:endParaRPr lang="en-US" altLang="en-US"/>
          </a:p>
        </p:txBody>
      </p:sp>
      <p:sp>
        <p:nvSpPr>
          <p:cNvPr id="29698" name="Rectangle 1026"/>
          <p:cNvSpPr>
            <a:spLocks noGrp="1" noChangeArrowheads="1"/>
          </p:cNvSpPr>
          <p:nvPr>
            <p:ph type="title"/>
          </p:nvPr>
        </p:nvSpPr>
        <p:spPr/>
        <p:txBody>
          <a:bodyPr/>
          <a:lstStyle/>
          <a:p>
            <a:r>
              <a:rPr lang="ar-SA" altLang="en-US"/>
              <a:t>ميكروتوم دستي</a:t>
            </a:r>
            <a:endParaRPr lang="en-US" altLang="en-US"/>
          </a:p>
        </p:txBody>
      </p:sp>
      <p:pic>
        <p:nvPicPr>
          <p:cNvPr id="29699" name="Picture 1027" descr="E:\fiber struct\microtomy\146رنگي.bmp"/>
          <p:cNvPicPr>
            <a:picLocks noChangeAspect="1" noChangeArrowheads="1"/>
          </p:cNvPicPr>
          <p:nvPr/>
        </p:nvPicPr>
        <p:blipFill>
          <a:blip r:embed="rId2" cstate="print"/>
          <a:srcRect/>
          <a:stretch>
            <a:fillRect/>
          </a:stretch>
        </p:blipFill>
        <p:spPr bwMode="auto">
          <a:xfrm>
            <a:off x="2667000" y="2057400"/>
            <a:ext cx="3810000" cy="4191000"/>
          </a:xfrm>
          <a:prstGeom prst="rect">
            <a:avLst/>
          </a:prstGeom>
          <a:noFill/>
        </p:spPr>
      </p:pic>
      <p:sp>
        <p:nvSpPr>
          <p:cNvPr id="29700" name="AutoShape 1028"/>
          <p:cNvSpPr>
            <a:spLocks noChangeArrowheads="1"/>
          </p:cNvSpPr>
          <p:nvPr/>
        </p:nvSpPr>
        <p:spPr bwMode="auto">
          <a:xfrm>
            <a:off x="1143000" y="3200400"/>
            <a:ext cx="762000" cy="1295400"/>
          </a:xfrm>
          <a:prstGeom prst="cube">
            <a:avLst>
              <a:gd name="adj" fmla="val 25000"/>
            </a:avLst>
          </a:prstGeom>
          <a:solidFill>
            <a:schemeClr val="accent1"/>
          </a:solidFill>
          <a:ln w="9525">
            <a:solidFill>
              <a:schemeClr val="tx1"/>
            </a:solidFill>
            <a:miter lim="800000"/>
            <a:headEnd/>
            <a:tailEnd/>
          </a:ln>
          <a:effectLst/>
        </p:spPr>
        <p:txBody>
          <a:bodyPr wrap="none" anchor="ctr"/>
          <a:lstStyle/>
          <a:p>
            <a:endParaRPr lang="en-GB"/>
          </a:p>
        </p:txBody>
      </p:sp>
      <p:sp>
        <p:nvSpPr>
          <p:cNvPr id="29701" name="AutoShape 1029"/>
          <p:cNvSpPr>
            <a:spLocks noChangeArrowheads="1"/>
          </p:cNvSpPr>
          <p:nvPr/>
        </p:nvSpPr>
        <p:spPr bwMode="auto">
          <a:xfrm>
            <a:off x="762000" y="1524000"/>
            <a:ext cx="762000" cy="1676400"/>
          </a:xfrm>
          <a:prstGeom prst="lightningBolt">
            <a:avLst/>
          </a:prstGeom>
          <a:solidFill>
            <a:srgbClr val="FF3399"/>
          </a:solidFill>
          <a:ln w="9525">
            <a:solidFill>
              <a:schemeClr val="tx1"/>
            </a:solidFill>
            <a:miter lim="800000"/>
            <a:headEnd/>
            <a:tailEnd/>
          </a:ln>
          <a:effectLst/>
        </p:spPr>
        <p:txBody>
          <a:bodyPr wrap="none" anchor="ctr"/>
          <a:lstStyle/>
          <a:p>
            <a:endParaRPr lang="en-GB"/>
          </a:p>
        </p:txBody>
      </p:sp>
      <p:sp>
        <p:nvSpPr>
          <p:cNvPr id="29702" name="AutoShape 1030"/>
          <p:cNvSpPr>
            <a:spLocks noChangeArrowheads="1"/>
          </p:cNvSpPr>
          <p:nvPr/>
        </p:nvSpPr>
        <p:spPr bwMode="auto">
          <a:xfrm>
            <a:off x="762000" y="1600200"/>
            <a:ext cx="762000" cy="1676400"/>
          </a:xfrm>
          <a:prstGeom prst="lightningBolt">
            <a:avLst/>
          </a:prstGeom>
          <a:solidFill>
            <a:srgbClr val="FF3399"/>
          </a:solidFill>
          <a:ln w="9525">
            <a:solidFill>
              <a:schemeClr val="tx1"/>
            </a:solidFill>
            <a:miter lim="800000"/>
            <a:headEnd/>
            <a:tailEnd/>
          </a:ln>
          <a:effectLst/>
        </p:spPr>
        <p:txBody>
          <a:bodyPr wrap="none" anchor="ctr"/>
          <a:lstStyle/>
          <a:p>
            <a:endParaRPr lang="en-GB"/>
          </a:p>
        </p:txBody>
      </p:sp>
      <p:sp>
        <p:nvSpPr>
          <p:cNvPr id="29703" name="AutoShape 1031"/>
          <p:cNvSpPr>
            <a:spLocks noChangeArrowheads="1"/>
          </p:cNvSpPr>
          <p:nvPr/>
        </p:nvSpPr>
        <p:spPr bwMode="auto">
          <a:xfrm rot="-8229756">
            <a:off x="762000" y="4572000"/>
            <a:ext cx="762000" cy="1676400"/>
          </a:xfrm>
          <a:prstGeom prst="lightningBolt">
            <a:avLst/>
          </a:prstGeom>
          <a:solidFill>
            <a:srgbClr val="FF3399"/>
          </a:solidFill>
          <a:ln w="9525">
            <a:solidFill>
              <a:schemeClr val="tx1"/>
            </a:solidFill>
            <a:miter lim="800000"/>
            <a:headEnd/>
            <a:tailEnd/>
          </a:ln>
          <a:effectLst/>
        </p:spPr>
        <p:txBody>
          <a:bodyPr wrap="none" anchor="ctr"/>
          <a:lstStyle/>
          <a:p>
            <a:endParaRPr lang="en-GB"/>
          </a:p>
        </p:txBody>
      </p:sp>
      <p:sp>
        <p:nvSpPr>
          <p:cNvPr id="29704" name="Line 1032"/>
          <p:cNvSpPr>
            <a:spLocks noChangeShapeType="1"/>
          </p:cNvSpPr>
          <p:nvPr/>
        </p:nvSpPr>
        <p:spPr bwMode="auto">
          <a:xfrm>
            <a:off x="1219200" y="3505200"/>
            <a:ext cx="457200" cy="0"/>
          </a:xfrm>
          <a:prstGeom prst="line">
            <a:avLst/>
          </a:prstGeom>
          <a:noFill/>
          <a:ln w="9525">
            <a:solidFill>
              <a:schemeClr val="tx1"/>
            </a:solidFill>
            <a:round/>
            <a:headEnd/>
            <a:tailEnd/>
          </a:ln>
          <a:effectLst/>
        </p:spPr>
        <p:txBody>
          <a:bodyPr wrap="none" anchor="ctr"/>
          <a:lstStyle/>
          <a:p>
            <a:endParaRPr lang="en-GB"/>
          </a:p>
        </p:txBody>
      </p:sp>
      <p:sp>
        <p:nvSpPr>
          <p:cNvPr id="29705" name="Rectangle 1033"/>
          <p:cNvSpPr>
            <a:spLocks noChangeArrowheads="1"/>
          </p:cNvSpPr>
          <p:nvPr/>
        </p:nvSpPr>
        <p:spPr bwMode="auto">
          <a:xfrm>
            <a:off x="7315200" y="2819400"/>
            <a:ext cx="1219200" cy="1066800"/>
          </a:xfrm>
          <a:prstGeom prst="rect">
            <a:avLst/>
          </a:prstGeom>
          <a:solidFill>
            <a:schemeClr val="accent1"/>
          </a:solidFill>
          <a:ln w="9525">
            <a:solidFill>
              <a:schemeClr val="tx1"/>
            </a:solidFill>
            <a:miter lim="800000"/>
            <a:headEnd/>
            <a:tailEnd/>
          </a:ln>
          <a:effectLst/>
        </p:spPr>
        <p:txBody>
          <a:bodyPr wrap="none" anchor="ctr"/>
          <a:lstStyle/>
          <a:p>
            <a:endParaRPr lang="en-GB"/>
          </a:p>
        </p:txBody>
      </p:sp>
      <p:sp>
        <p:nvSpPr>
          <p:cNvPr id="29706" name="Oval 1034"/>
          <p:cNvSpPr>
            <a:spLocks noChangeArrowheads="1"/>
          </p:cNvSpPr>
          <p:nvPr/>
        </p:nvSpPr>
        <p:spPr bwMode="auto">
          <a:xfrm>
            <a:off x="7848600" y="3200400"/>
            <a:ext cx="228600" cy="228600"/>
          </a:xfrm>
          <a:prstGeom prst="ellipse">
            <a:avLst/>
          </a:prstGeom>
          <a:solidFill>
            <a:srgbClr val="FF3399"/>
          </a:solidFill>
          <a:ln w="9525">
            <a:solidFill>
              <a:schemeClr val="tx1"/>
            </a:solidFill>
            <a:round/>
            <a:headEnd/>
            <a:tailEnd/>
          </a:ln>
          <a:effectLst/>
        </p:spPr>
        <p:txBody>
          <a:bodyPr wrap="none" anchor="ctr"/>
          <a:lstStyle/>
          <a:p>
            <a:endParaRPr lang="en-GB"/>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3"/>
          <p:cNvSpPr>
            <a:spLocks noGrp="1"/>
          </p:cNvSpPr>
          <p:nvPr>
            <p:ph type="ftr" sz="quarter" idx="11"/>
          </p:nvPr>
        </p:nvSpPr>
        <p:spPr/>
        <p:txBody>
          <a:bodyPr/>
          <a:lstStyle/>
          <a:p>
            <a:r>
              <a:rPr lang="ar-SA" altLang="en-US" smtClean="0"/>
              <a:t>ساختمان فیزیکی الیاف - دکتر مصطفی یوسفی</a:t>
            </a:r>
            <a:endParaRPr lang="en-US" altLang="en-US"/>
          </a:p>
        </p:txBody>
      </p:sp>
      <p:sp>
        <p:nvSpPr>
          <p:cNvPr id="14" name="Slide Number Placeholder 4"/>
          <p:cNvSpPr>
            <a:spLocks noGrp="1"/>
          </p:cNvSpPr>
          <p:nvPr>
            <p:ph type="sldNum" sz="quarter" idx="12"/>
          </p:nvPr>
        </p:nvSpPr>
        <p:spPr/>
        <p:txBody>
          <a:bodyPr/>
          <a:lstStyle/>
          <a:p>
            <a:fld id="{BE473F79-75A3-4E59-B7D2-3751851B725D}" type="slidenum">
              <a:rPr lang="ar-SA" altLang="en-US"/>
              <a:pPr/>
              <a:t>52</a:t>
            </a:fld>
            <a:endParaRPr lang="en-US" altLang="en-US"/>
          </a:p>
        </p:txBody>
      </p:sp>
      <p:sp>
        <p:nvSpPr>
          <p:cNvPr id="27650" name="Rectangle 2"/>
          <p:cNvSpPr>
            <a:spLocks noGrp="1" noChangeArrowheads="1"/>
          </p:cNvSpPr>
          <p:nvPr>
            <p:ph type="title"/>
          </p:nvPr>
        </p:nvSpPr>
        <p:spPr/>
        <p:txBody>
          <a:bodyPr/>
          <a:lstStyle/>
          <a:p>
            <a:r>
              <a:rPr lang="ar-SA" altLang="en-US"/>
              <a:t>ميكروتوم دستي</a:t>
            </a:r>
            <a:endParaRPr lang="en-US" altLang="en-US"/>
          </a:p>
        </p:txBody>
      </p:sp>
      <p:pic>
        <p:nvPicPr>
          <p:cNvPr id="27651" name="Picture 3" descr="E:\fiber struct\microtomy\تهيه سطح مقطع.bmp"/>
          <p:cNvPicPr>
            <a:picLocks noChangeAspect="1" noChangeArrowheads="1"/>
          </p:cNvPicPr>
          <p:nvPr/>
        </p:nvPicPr>
        <p:blipFill>
          <a:blip r:embed="rId2" cstate="print"/>
          <a:srcRect/>
          <a:stretch>
            <a:fillRect/>
          </a:stretch>
        </p:blipFill>
        <p:spPr bwMode="auto">
          <a:xfrm>
            <a:off x="4800600" y="1676400"/>
            <a:ext cx="3886200" cy="4953000"/>
          </a:xfrm>
          <a:prstGeom prst="rect">
            <a:avLst/>
          </a:prstGeom>
          <a:noFill/>
        </p:spPr>
      </p:pic>
      <p:sp>
        <p:nvSpPr>
          <p:cNvPr id="27652" name="Rectangle 4"/>
          <p:cNvSpPr>
            <a:spLocks noChangeArrowheads="1"/>
          </p:cNvSpPr>
          <p:nvPr/>
        </p:nvSpPr>
        <p:spPr bwMode="auto">
          <a:xfrm>
            <a:off x="381000" y="1905000"/>
            <a:ext cx="1295400" cy="990600"/>
          </a:xfrm>
          <a:prstGeom prst="rect">
            <a:avLst/>
          </a:prstGeom>
          <a:solidFill>
            <a:schemeClr val="accent1"/>
          </a:solidFill>
          <a:ln w="9525">
            <a:solidFill>
              <a:schemeClr val="tx1"/>
            </a:solidFill>
            <a:miter lim="800000"/>
            <a:headEnd/>
            <a:tailEnd/>
          </a:ln>
          <a:effectLst/>
        </p:spPr>
        <p:txBody>
          <a:bodyPr wrap="none" anchor="ctr"/>
          <a:lstStyle/>
          <a:p>
            <a:endParaRPr lang="en-GB"/>
          </a:p>
        </p:txBody>
      </p:sp>
      <p:sp>
        <p:nvSpPr>
          <p:cNvPr id="27653" name="Rectangle 5"/>
          <p:cNvSpPr>
            <a:spLocks noChangeArrowheads="1"/>
          </p:cNvSpPr>
          <p:nvPr/>
        </p:nvSpPr>
        <p:spPr bwMode="auto">
          <a:xfrm>
            <a:off x="1066800" y="2286000"/>
            <a:ext cx="609600" cy="228600"/>
          </a:xfrm>
          <a:prstGeom prst="rect">
            <a:avLst/>
          </a:prstGeom>
          <a:solidFill>
            <a:srgbClr val="FFCCFF"/>
          </a:solidFill>
          <a:ln w="9525">
            <a:solidFill>
              <a:schemeClr val="tx1"/>
            </a:solidFill>
            <a:miter lim="800000"/>
            <a:headEnd/>
            <a:tailEnd/>
          </a:ln>
          <a:effectLst/>
        </p:spPr>
        <p:txBody>
          <a:bodyPr wrap="none" anchor="ctr"/>
          <a:lstStyle/>
          <a:p>
            <a:endParaRPr lang="en-GB"/>
          </a:p>
        </p:txBody>
      </p:sp>
      <p:sp>
        <p:nvSpPr>
          <p:cNvPr id="27655" name="Rectangle 7"/>
          <p:cNvSpPr>
            <a:spLocks noChangeArrowheads="1"/>
          </p:cNvSpPr>
          <p:nvPr/>
        </p:nvSpPr>
        <p:spPr bwMode="auto">
          <a:xfrm>
            <a:off x="2362200" y="1905000"/>
            <a:ext cx="1219200" cy="990600"/>
          </a:xfrm>
          <a:prstGeom prst="rect">
            <a:avLst/>
          </a:prstGeom>
          <a:solidFill>
            <a:srgbClr val="FFCCFF"/>
          </a:solidFill>
          <a:ln w="9525">
            <a:solidFill>
              <a:schemeClr val="tx1"/>
            </a:solidFill>
            <a:miter lim="800000"/>
            <a:headEnd/>
            <a:tailEnd/>
          </a:ln>
          <a:effectLst/>
        </p:spPr>
        <p:txBody>
          <a:bodyPr wrap="none" anchor="ctr"/>
          <a:lstStyle/>
          <a:p>
            <a:endParaRPr lang="en-GB"/>
          </a:p>
        </p:txBody>
      </p:sp>
      <p:sp>
        <p:nvSpPr>
          <p:cNvPr id="27656" name="Rectangle 8"/>
          <p:cNvSpPr>
            <a:spLocks noChangeArrowheads="1"/>
          </p:cNvSpPr>
          <p:nvPr/>
        </p:nvSpPr>
        <p:spPr bwMode="auto">
          <a:xfrm>
            <a:off x="1905000" y="2286000"/>
            <a:ext cx="457200" cy="228600"/>
          </a:xfrm>
          <a:prstGeom prst="rect">
            <a:avLst/>
          </a:prstGeom>
          <a:solidFill>
            <a:srgbClr val="FFCCFF"/>
          </a:solidFill>
          <a:ln w="9525">
            <a:solidFill>
              <a:schemeClr val="tx1"/>
            </a:solidFill>
            <a:miter lim="800000"/>
            <a:headEnd/>
            <a:tailEnd/>
          </a:ln>
          <a:effectLst/>
        </p:spPr>
        <p:txBody>
          <a:bodyPr wrap="none" anchor="ctr"/>
          <a:lstStyle/>
          <a:p>
            <a:endParaRPr lang="en-GB"/>
          </a:p>
        </p:txBody>
      </p:sp>
      <p:sp>
        <p:nvSpPr>
          <p:cNvPr id="27657" name="Oval 9"/>
          <p:cNvSpPr>
            <a:spLocks noChangeArrowheads="1"/>
          </p:cNvSpPr>
          <p:nvPr/>
        </p:nvSpPr>
        <p:spPr bwMode="auto">
          <a:xfrm>
            <a:off x="609600" y="2286000"/>
            <a:ext cx="228600" cy="228600"/>
          </a:xfrm>
          <a:prstGeom prst="ellipse">
            <a:avLst/>
          </a:prstGeom>
          <a:solidFill>
            <a:schemeClr val="tx2"/>
          </a:solidFill>
          <a:ln w="9525">
            <a:solidFill>
              <a:schemeClr val="tx1"/>
            </a:solidFill>
            <a:round/>
            <a:headEnd/>
            <a:tailEnd/>
          </a:ln>
          <a:effectLst/>
        </p:spPr>
        <p:txBody>
          <a:bodyPr wrap="none" anchor="ctr"/>
          <a:lstStyle/>
          <a:p>
            <a:endParaRPr lang="en-GB"/>
          </a:p>
        </p:txBody>
      </p:sp>
      <p:sp>
        <p:nvSpPr>
          <p:cNvPr id="27658" name="AutoShape 10"/>
          <p:cNvSpPr>
            <a:spLocks noChangeArrowheads="1"/>
          </p:cNvSpPr>
          <p:nvPr/>
        </p:nvSpPr>
        <p:spPr bwMode="auto">
          <a:xfrm>
            <a:off x="5105400" y="2438400"/>
            <a:ext cx="838200" cy="609600"/>
          </a:xfrm>
          <a:prstGeom prst="wedgeEllipseCallout">
            <a:avLst>
              <a:gd name="adj1" fmla="val 183523"/>
              <a:gd name="adj2" fmla="val -22657"/>
            </a:avLst>
          </a:prstGeom>
          <a:solidFill>
            <a:srgbClr val="FFFFCC"/>
          </a:solidFill>
          <a:ln w="9525">
            <a:solidFill>
              <a:schemeClr val="tx1"/>
            </a:solidFill>
            <a:miter lim="800000"/>
            <a:headEnd/>
            <a:tailEnd/>
          </a:ln>
          <a:effectLst/>
        </p:spPr>
        <p:txBody>
          <a:bodyPr wrap="none" anchor="ctr"/>
          <a:lstStyle/>
          <a:p>
            <a:pPr algn="ctr" rtl="1"/>
            <a:r>
              <a:rPr lang="ar-SA" altLang="en-US" b="1">
                <a:cs typeface="Times New Roman (Arabic)" pitchFamily="26" charset="-78"/>
              </a:rPr>
              <a:t>الياف</a:t>
            </a:r>
            <a:endParaRPr lang="en-US" altLang="en-US">
              <a:cs typeface="Times New Roman (Arabic)" pitchFamily="26" charset="-78"/>
            </a:endParaRPr>
          </a:p>
        </p:txBody>
      </p:sp>
      <p:sp>
        <p:nvSpPr>
          <p:cNvPr id="27659" name="AutoShape 11"/>
          <p:cNvSpPr>
            <a:spLocks noChangeArrowheads="1"/>
          </p:cNvSpPr>
          <p:nvPr/>
        </p:nvSpPr>
        <p:spPr bwMode="auto">
          <a:xfrm>
            <a:off x="8305800" y="5334000"/>
            <a:ext cx="838200" cy="762000"/>
          </a:xfrm>
          <a:prstGeom prst="wedgeEllipseCallout">
            <a:avLst>
              <a:gd name="adj1" fmla="val -233144"/>
              <a:gd name="adj2" fmla="val 35208"/>
            </a:avLst>
          </a:prstGeom>
          <a:solidFill>
            <a:srgbClr val="FFFFCC"/>
          </a:solidFill>
          <a:ln w="9525">
            <a:solidFill>
              <a:schemeClr val="tx1"/>
            </a:solidFill>
            <a:miter lim="800000"/>
            <a:headEnd/>
            <a:tailEnd/>
          </a:ln>
          <a:effectLst/>
        </p:spPr>
        <p:txBody>
          <a:bodyPr wrap="none" anchor="ctr"/>
          <a:lstStyle/>
          <a:p>
            <a:pPr algn="ctr" rtl="1"/>
            <a:r>
              <a:rPr lang="ar-SA" altLang="en-US" b="1">
                <a:cs typeface="Times New Roman (Arabic)" pitchFamily="26" charset="-78"/>
              </a:rPr>
              <a:t>تيغ</a:t>
            </a:r>
            <a:endParaRPr lang="en-US" altLang="en-US">
              <a:cs typeface="Times New Roman (Arabic)" pitchFamily="26" charset="-78"/>
            </a:endParaRPr>
          </a:p>
        </p:txBody>
      </p:sp>
      <p:sp>
        <p:nvSpPr>
          <p:cNvPr id="27660" name="AutoShape 12"/>
          <p:cNvSpPr>
            <a:spLocks noChangeArrowheads="1"/>
          </p:cNvSpPr>
          <p:nvPr/>
        </p:nvSpPr>
        <p:spPr bwMode="auto">
          <a:xfrm>
            <a:off x="3124200" y="4572000"/>
            <a:ext cx="1981200" cy="914400"/>
          </a:xfrm>
          <a:prstGeom prst="wedgeEllipseCallout">
            <a:avLst>
              <a:gd name="adj1" fmla="val 128046"/>
              <a:gd name="adj2" fmla="val 23787"/>
            </a:avLst>
          </a:prstGeom>
          <a:solidFill>
            <a:srgbClr val="FFFFCC"/>
          </a:solidFill>
          <a:ln w="9525">
            <a:solidFill>
              <a:schemeClr val="tx1"/>
            </a:solidFill>
            <a:miter lim="800000"/>
            <a:headEnd/>
            <a:tailEnd/>
          </a:ln>
          <a:effectLst/>
        </p:spPr>
        <p:txBody>
          <a:bodyPr wrap="none" anchor="ctr"/>
          <a:lstStyle/>
          <a:p>
            <a:pPr algn="ctr" rtl="1"/>
            <a:r>
              <a:rPr lang="ar-SA" altLang="en-US" b="1">
                <a:cs typeface="Times New Roman (Arabic)" pitchFamily="26" charset="-78"/>
              </a:rPr>
              <a:t>پيچ بالا</a:t>
            </a:r>
            <a:r>
              <a:rPr lang="en-GB" altLang="en-US" b="1">
                <a:cs typeface="Times New Roman (Arabic)" pitchFamily="26" charset="-78"/>
              </a:rPr>
              <a:t> </a:t>
            </a:r>
            <a:r>
              <a:rPr lang="ar-SA" altLang="en-US" b="1">
                <a:cs typeface="Times New Roman (Arabic)" pitchFamily="26" charset="-78"/>
              </a:rPr>
              <a:t>برنده</a:t>
            </a:r>
            <a:endParaRPr lang="en-US" altLang="en-US">
              <a:cs typeface="Times New Roman (Arabic)" pitchFamily="26" charset="-78"/>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p:txBody>
          <a:bodyPr/>
          <a:lstStyle/>
          <a:p>
            <a:r>
              <a:rPr lang="ar-SA" altLang="en-US" smtClean="0"/>
              <a:t>ساختمان فیزیکی الیاف - دکتر مصطفی یوسفی</a:t>
            </a:r>
            <a:endParaRPr lang="en-US" altLang="en-US"/>
          </a:p>
        </p:txBody>
      </p:sp>
      <p:sp>
        <p:nvSpPr>
          <p:cNvPr id="7" name="Slide Number Placeholder 4"/>
          <p:cNvSpPr>
            <a:spLocks noGrp="1"/>
          </p:cNvSpPr>
          <p:nvPr>
            <p:ph type="sldNum" sz="quarter" idx="12"/>
          </p:nvPr>
        </p:nvSpPr>
        <p:spPr/>
        <p:txBody>
          <a:bodyPr/>
          <a:lstStyle/>
          <a:p>
            <a:fld id="{24FEFF1D-8362-4403-8951-6438EB01A284}" type="slidenum">
              <a:rPr lang="ar-SA" altLang="en-US"/>
              <a:pPr/>
              <a:t>53</a:t>
            </a:fld>
            <a:endParaRPr lang="en-US" altLang="en-US"/>
          </a:p>
        </p:txBody>
      </p:sp>
      <p:sp>
        <p:nvSpPr>
          <p:cNvPr id="28674" name="Rectangle 2050"/>
          <p:cNvSpPr>
            <a:spLocks noGrp="1" noChangeArrowheads="1"/>
          </p:cNvSpPr>
          <p:nvPr>
            <p:ph type="title"/>
          </p:nvPr>
        </p:nvSpPr>
        <p:spPr/>
        <p:txBody>
          <a:bodyPr/>
          <a:lstStyle/>
          <a:p>
            <a:r>
              <a:rPr lang="ar-SA" altLang="en-US"/>
              <a:t>ميكروتوم دستي</a:t>
            </a:r>
            <a:endParaRPr lang="en-US" altLang="en-US"/>
          </a:p>
        </p:txBody>
      </p:sp>
      <p:pic>
        <p:nvPicPr>
          <p:cNvPr id="28675" name="Picture 2051" descr="E:\fiber struct\microtomy\(1)30.bmp"/>
          <p:cNvPicPr>
            <a:picLocks noChangeAspect="1" noChangeArrowheads="1"/>
          </p:cNvPicPr>
          <p:nvPr/>
        </p:nvPicPr>
        <p:blipFill>
          <a:blip r:embed="rId2" cstate="print"/>
          <a:srcRect/>
          <a:stretch>
            <a:fillRect/>
          </a:stretch>
        </p:blipFill>
        <p:spPr bwMode="auto">
          <a:xfrm>
            <a:off x="3886200" y="1752600"/>
            <a:ext cx="4953000" cy="4191000"/>
          </a:xfrm>
          <a:prstGeom prst="rect">
            <a:avLst/>
          </a:prstGeom>
          <a:noFill/>
        </p:spPr>
      </p:pic>
      <p:pic>
        <p:nvPicPr>
          <p:cNvPr id="28676" name="Picture 2052" descr="E:\fiber struct\microtomy\(2)30.bmp"/>
          <p:cNvPicPr>
            <a:picLocks noChangeAspect="1" noChangeArrowheads="1"/>
          </p:cNvPicPr>
          <p:nvPr/>
        </p:nvPicPr>
        <p:blipFill>
          <a:blip r:embed="rId3" cstate="print"/>
          <a:srcRect/>
          <a:stretch>
            <a:fillRect/>
          </a:stretch>
        </p:blipFill>
        <p:spPr bwMode="auto">
          <a:xfrm>
            <a:off x="685800" y="2209800"/>
            <a:ext cx="3124200" cy="388620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ar-SA" altLang="en-US" smtClean="0"/>
              <a:t>ساختمان فیزیکی الیاف - دکتر مصطفی یوسفی</a:t>
            </a:r>
            <a:endParaRPr lang="en-US" altLang="en-US"/>
          </a:p>
        </p:txBody>
      </p:sp>
      <p:sp>
        <p:nvSpPr>
          <p:cNvPr id="6" name="Slide Number Placeholder 4"/>
          <p:cNvSpPr>
            <a:spLocks noGrp="1"/>
          </p:cNvSpPr>
          <p:nvPr>
            <p:ph type="sldNum" sz="quarter" idx="12"/>
          </p:nvPr>
        </p:nvSpPr>
        <p:spPr/>
        <p:txBody>
          <a:bodyPr/>
          <a:lstStyle/>
          <a:p>
            <a:fld id="{9FFE9D50-45BD-42B8-A778-205EA23DA135}" type="slidenum">
              <a:rPr lang="ar-SA" altLang="en-US"/>
              <a:pPr/>
              <a:t>54</a:t>
            </a:fld>
            <a:endParaRPr lang="en-US" altLang="en-US"/>
          </a:p>
        </p:txBody>
      </p:sp>
      <p:sp>
        <p:nvSpPr>
          <p:cNvPr id="31746" name="Rectangle 2"/>
          <p:cNvSpPr>
            <a:spLocks noGrp="1" noChangeArrowheads="1"/>
          </p:cNvSpPr>
          <p:nvPr>
            <p:ph type="title"/>
          </p:nvPr>
        </p:nvSpPr>
        <p:spPr/>
        <p:txBody>
          <a:bodyPr/>
          <a:lstStyle/>
          <a:p>
            <a:r>
              <a:rPr lang="ar-SA" altLang="en-US"/>
              <a:t>ميكروتومهاي دستي</a:t>
            </a:r>
            <a:endParaRPr lang="en-US" altLang="en-US"/>
          </a:p>
        </p:txBody>
      </p:sp>
      <p:pic>
        <p:nvPicPr>
          <p:cNvPr id="31747" name="Picture 3" descr="E:\fiber struct\microtomy\29.bmp"/>
          <p:cNvPicPr>
            <a:picLocks noChangeAspect="1" noChangeArrowheads="1"/>
          </p:cNvPicPr>
          <p:nvPr/>
        </p:nvPicPr>
        <p:blipFill>
          <a:blip r:embed="rId2" cstate="print"/>
          <a:srcRect/>
          <a:stretch>
            <a:fillRect/>
          </a:stretch>
        </p:blipFill>
        <p:spPr bwMode="auto">
          <a:xfrm>
            <a:off x="2590800" y="1905000"/>
            <a:ext cx="4044950" cy="4114800"/>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3"/>
          <p:cNvSpPr>
            <a:spLocks noGrp="1"/>
          </p:cNvSpPr>
          <p:nvPr>
            <p:ph type="ftr" sz="quarter" idx="11"/>
          </p:nvPr>
        </p:nvSpPr>
        <p:spPr/>
        <p:txBody>
          <a:bodyPr/>
          <a:lstStyle/>
          <a:p>
            <a:r>
              <a:rPr lang="ar-SA" altLang="en-US" smtClean="0"/>
              <a:t>ساختمان فیزیکی الیاف - دکتر مصطفی یوسفی</a:t>
            </a:r>
            <a:endParaRPr lang="en-US" altLang="en-US"/>
          </a:p>
        </p:txBody>
      </p:sp>
      <p:sp>
        <p:nvSpPr>
          <p:cNvPr id="11" name="Slide Number Placeholder 4"/>
          <p:cNvSpPr>
            <a:spLocks noGrp="1"/>
          </p:cNvSpPr>
          <p:nvPr>
            <p:ph type="sldNum" sz="quarter" idx="12"/>
          </p:nvPr>
        </p:nvSpPr>
        <p:spPr/>
        <p:txBody>
          <a:bodyPr/>
          <a:lstStyle/>
          <a:p>
            <a:fld id="{4415AF1F-68DE-44F7-80CD-E4F195C25DAE}" type="slidenum">
              <a:rPr lang="ar-SA" altLang="en-US"/>
              <a:pPr/>
              <a:t>55</a:t>
            </a:fld>
            <a:endParaRPr lang="en-US" altLang="en-US"/>
          </a:p>
        </p:txBody>
      </p:sp>
      <p:sp>
        <p:nvSpPr>
          <p:cNvPr id="33794" name="Rectangle 2"/>
          <p:cNvSpPr>
            <a:spLocks noGrp="1" noChangeArrowheads="1"/>
          </p:cNvSpPr>
          <p:nvPr>
            <p:ph type="title"/>
          </p:nvPr>
        </p:nvSpPr>
        <p:spPr/>
        <p:txBody>
          <a:bodyPr/>
          <a:lstStyle/>
          <a:p>
            <a:r>
              <a:rPr lang="ar-SA" altLang="en-US"/>
              <a:t>انواع ميكروتومهاي جديد</a:t>
            </a:r>
            <a:endParaRPr lang="en-US" altLang="en-US"/>
          </a:p>
        </p:txBody>
      </p:sp>
      <p:pic>
        <p:nvPicPr>
          <p:cNvPr id="33795" name="Picture 3" descr="E:\fiber struct\تصوير 1.bmp"/>
          <p:cNvPicPr>
            <a:picLocks noChangeAspect="1" noChangeArrowheads="1"/>
          </p:cNvPicPr>
          <p:nvPr/>
        </p:nvPicPr>
        <p:blipFill>
          <a:blip r:embed="rId2" cstate="print"/>
          <a:srcRect/>
          <a:stretch>
            <a:fillRect/>
          </a:stretch>
        </p:blipFill>
        <p:spPr bwMode="auto">
          <a:xfrm>
            <a:off x="609600" y="2362200"/>
            <a:ext cx="2819400" cy="3048000"/>
          </a:xfrm>
          <a:prstGeom prst="rect">
            <a:avLst/>
          </a:prstGeom>
          <a:noFill/>
        </p:spPr>
      </p:pic>
      <p:pic>
        <p:nvPicPr>
          <p:cNvPr id="33796" name="Picture 4" descr="E:\fiber struct\تصوير 2.bmp"/>
          <p:cNvPicPr>
            <a:picLocks noChangeAspect="1" noChangeArrowheads="1"/>
          </p:cNvPicPr>
          <p:nvPr/>
        </p:nvPicPr>
        <p:blipFill>
          <a:blip r:embed="rId3" cstate="print"/>
          <a:srcRect/>
          <a:stretch>
            <a:fillRect/>
          </a:stretch>
        </p:blipFill>
        <p:spPr bwMode="auto">
          <a:xfrm>
            <a:off x="3505200" y="2438400"/>
            <a:ext cx="2514600" cy="3048000"/>
          </a:xfrm>
          <a:prstGeom prst="rect">
            <a:avLst/>
          </a:prstGeom>
          <a:noFill/>
        </p:spPr>
      </p:pic>
      <p:pic>
        <p:nvPicPr>
          <p:cNvPr id="33797" name="Picture 5" descr="E:\fiber struct\تصوير 3.bmp"/>
          <p:cNvPicPr>
            <a:picLocks noChangeAspect="1" noChangeArrowheads="1"/>
          </p:cNvPicPr>
          <p:nvPr/>
        </p:nvPicPr>
        <p:blipFill>
          <a:blip r:embed="rId4" cstate="print"/>
          <a:srcRect/>
          <a:stretch>
            <a:fillRect/>
          </a:stretch>
        </p:blipFill>
        <p:spPr bwMode="auto">
          <a:xfrm>
            <a:off x="6096000" y="2438400"/>
            <a:ext cx="2743200" cy="3048000"/>
          </a:xfrm>
          <a:prstGeom prst="rect">
            <a:avLst/>
          </a:prstGeom>
          <a:noFill/>
        </p:spPr>
      </p:pic>
      <p:sp>
        <p:nvSpPr>
          <p:cNvPr id="33798" name="Text Box 6"/>
          <p:cNvSpPr txBox="1">
            <a:spLocks noChangeArrowheads="1"/>
          </p:cNvSpPr>
          <p:nvPr/>
        </p:nvSpPr>
        <p:spPr bwMode="auto">
          <a:xfrm>
            <a:off x="6629400" y="5638800"/>
            <a:ext cx="1905000" cy="457200"/>
          </a:xfrm>
          <a:prstGeom prst="rect">
            <a:avLst/>
          </a:prstGeom>
          <a:solidFill>
            <a:srgbClr val="FF3399"/>
          </a:solidFill>
          <a:ln w="9525">
            <a:noFill/>
            <a:miter lim="800000"/>
            <a:headEnd/>
            <a:tailEnd/>
          </a:ln>
          <a:effectLst/>
        </p:spPr>
        <p:txBody>
          <a:bodyPr>
            <a:spAutoFit/>
          </a:bodyPr>
          <a:lstStyle/>
          <a:p>
            <a:pPr algn="r" rtl="1">
              <a:spcBef>
                <a:spcPct val="50000"/>
              </a:spcBef>
            </a:pPr>
            <a:r>
              <a:rPr lang="ar-SA" altLang="en-US" b="1">
                <a:cs typeface="Times New Roman (Arabic)" pitchFamily="26" charset="-78"/>
              </a:rPr>
              <a:t>نيمه اتوماتيك</a:t>
            </a:r>
            <a:endParaRPr lang="en-US" altLang="en-US">
              <a:cs typeface="Times New Roman (Arabic)" pitchFamily="26" charset="-78"/>
            </a:endParaRPr>
          </a:p>
        </p:txBody>
      </p:sp>
      <p:sp>
        <p:nvSpPr>
          <p:cNvPr id="33799" name="Text Box 7"/>
          <p:cNvSpPr txBox="1">
            <a:spLocks noChangeArrowheads="1"/>
          </p:cNvSpPr>
          <p:nvPr/>
        </p:nvSpPr>
        <p:spPr bwMode="auto">
          <a:xfrm>
            <a:off x="3581400" y="5791200"/>
            <a:ext cx="2286000" cy="457200"/>
          </a:xfrm>
          <a:prstGeom prst="rect">
            <a:avLst/>
          </a:prstGeom>
          <a:noFill/>
          <a:ln w="9525">
            <a:noFill/>
            <a:miter lim="800000"/>
            <a:headEnd/>
            <a:tailEnd/>
          </a:ln>
          <a:effectLst/>
        </p:spPr>
        <p:txBody>
          <a:bodyPr>
            <a:spAutoFit/>
          </a:bodyPr>
          <a:lstStyle/>
          <a:p>
            <a:pPr algn="ctr" rtl="1">
              <a:spcBef>
                <a:spcPct val="50000"/>
              </a:spcBef>
            </a:pPr>
            <a:r>
              <a:rPr lang="ar-SA" altLang="en-US" b="1">
                <a:cs typeface="Times New Roman (Arabic)" pitchFamily="26" charset="-78"/>
              </a:rPr>
              <a:t>اتوماتيك</a:t>
            </a:r>
            <a:endParaRPr lang="en-US" altLang="en-US">
              <a:cs typeface="Times New Roman (Arabic)" pitchFamily="26" charset="-78"/>
            </a:endParaRPr>
          </a:p>
        </p:txBody>
      </p:sp>
      <p:sp>
        <p:nvSpPr>
          <p:cNvPr id="33800" name="Text Box 8"/>
          <p:cNvSpPr txBox="1">
            <a:spLocks noChangeArrowheads="1"/>
          </p:cNvSpPr>
          <p:nvPr/>
        </p:nvSpPr>
        <p:spPr bwMode="auto">
          <a:xfrm>
            <a:off x="838200" y="5867400"/>
            <a:ext cx="2209800" cy="457200"/>
          </a:xfrm>
          <a:prstGeom prst="rect">
            <a:avLst/>
          </a:prstGeom>
          <a:noFill/>
          <a:ln w="9525">
            <a:noFill/>
            <a:miter lim="800000"/>
            <a:headEnd/>
            <a:tailEnd/>
          </a:ln>
          <a:effectLst/>
        </p:spPr>
        <p:txBody>
          <a:bodyPr>
            <a:spAutoFit/>
          </a:bodyPr>
          <a:lstStyle/>
          <a:p>
            <a:pPr algn="r" rtl="1">
              <a:spcBef>
                <a:spcPct val="50000"/>
              </a:spcBef>
            </a:pPr>
            <a:r>
              <a:rPr lang="ar-SA" altLang="en-US" b="1">
                <a:cs typeface="Times New Roman (Arabic)" pitchFamily="26" charset="-78"/>
              </a:rPr>
              <a:t>اتوماتيك</a:t>
            </a:r>
            <a:r>
              <a:rPr lang="en-GB" altLang="en-US" b="1">
                <a:cs typeface="Times New Roman (Arabic)" pitchFamily="26" charset="-78"/>
              </a:rPr>
              <a:t> </a:t>
            </a:r>
            <a:r>
              <a:rPr lang="ar-SA" altLang="en-US" b="1">
                <a:cs typeface="Times New Roman (Arabic)" pitchFamily="26" charset="-78"/>
              </a:rPr>
              <a:t>در</a:t>
            </a:r>
            <a:r>
              <a:rPr lang="en-GB" altLang="en-US" b="1">
                <a:cs typeface="Times New Roman (Arabic)" pitchFamily="26" charset="-78"/>
              </a:rPr>
              <a:t> </a:t>
            </a:r>
            <a:r>
              <a:rPr lang="ar-SA" altLang="en-US" b="1">
                <a:cs typeface="Times New Roman (Arabic)" pitchFamily="26" charset="-78"/>
              </a:rPr>
              <a:t>سرما</a:t>
            </a:r>
            <a:endParaRPr lang="en-US" altLang="en-US">
              <a:cs typeface="Times New Roman (Arabic)" pitchFamily="26" charset="-78"/>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Slide Number Placeholder 2"/>
          <p:cNvSpPr>
            <a:spLocks noGrp="1"/>
          </p:cNvSpPr>
          <p:nvPr>
            <p:ph type="sldNum" sz="quarter" idx="12"/>
          </p:nvPr>
        </p:nvSpPr>
        <p:spPr/>
        <p:txBody>
          <a:bodyPr/>
          <a:lstStyle/>
          <a:p>
            <a:fld id="{B6F15528-21DE-4FAA-801E-634DDDAF4B2B}" type="slidenum">
              <a:rPr lang="en-US" smtClean="0"/>
              <a:pPr/>
              <a:t>56</a:t>
            </a:fld>
            <a:endParaRPr lang="en-US"/>
          </a:p>
        </p:txBody>
      </p:sp>
      <p:sp>
        <p:nvSpPr>
          <p:cNvPr id="4" name="Footer Placeholder 3"/>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itchFamily="2" charset="-78"/>
              </a:rPr>
              <a:t>تداخل سازنده</a:t>
            </a:r>
            <a:endParaRPr lang="en-GB" dirty="0">
              <a:cs typeface="B Titr" pitchFamily="2" charset="-78"/>
            </a:endParaRPr>
          </a:p>
        </p:txBody>
      </p:sp>
      <p:pic>
        <p:nvPicPr>
          <p:cNvPr id="3" name="Picture 2" descr="cinterference.gif"/>
          <p:cNvPicPr>
            <a:picLocks noChangeAspect="1"/>
          </p:cNvPicPr>
          <p:nvPr/>
        </p:nvPicPr>
        <p:blipFill>
          <a:blip r:embed="rId2" cstate="print"/>
          <a:stretch>
            <a:fillRect/>
          </a:stretch>
        </p:blipFill>
        <p:spPr>
          <a:xfrm>
            <a:off x="2209800" y="2057400"/>
            <a:ext cx="4481513" cy="3364499"/>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57</a:t>
            </a:fld>
            <a:endParaRPr lang="en-US"/>
          </a:p>
        </p:txBody>
      </p:sp>
      <p:sp>
        <p:nvSpPr>
          <p:cNvPr id="5" name="Footer Placeholder 4"/>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itchFamily="2" charset="-78"/>
              </a:rPr>
              <a:t>تداخل مخرب</a:t>
            </a:r>
            <a:endParaRPr lang="en-GB" dirty="0">
              <a:cs typeface="B Titr" pitchFamily="2" charset="-78"/>
            </a:endParaRPr>
          </a:p>
        </p:txBody>
      </p:sp>
      <p:pic>
        <p:nvPicPr>
          <p:cNvPr id="4" name="Picture 3" descr="dinterference.gif"/>
          <p:cNvPicPr>
            <a:picLocks noChangeAspect="1"/>
          </p:cNvPicPr>
          <p:nvPr/>
        </p:nvPicPr>
        <p:blipFill>
          <a:blip r:embed="rId2" cstate="print"/>
          <a:stretch>
            <a:fillRect/>
          </a:stretch>
        </p:blipFill>
        <p:spPr>
          <a:xfrm>
            <a:off x="1905000" y="1676400"/>
            <a:ext cx="5624513" cy="3952360"/>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58</a:t>
            </a:fld>
            <a:endParaRPr lang="en-US"/>
          </a:p>
        </p:txBody>
      </p:sp>
      <p:sp>
        <p:nvSpPr>
          <p:cNvPr id="6" name="Footer Placeholder 5"/>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descr="doubleslit.jpg"/>
          <p:cNvPicPr>
            <a:picLocks noChangeAspect="1"/>
          </p:cNvPicPr>
          <p:nvPr/>
        </p:nvPicPr>
        <p:blipFill>
          <a:blip r:embed="rId2" cstate="print"/>
          <a:stretch>
            <a:fillRect/>
          </a:stretch>
        </p:blipFill>
        <p:spPr>
          <a:xfrm>
            <a:off x="2438400" y="1828800"/>
            <a:ext cx="4051300" cy="4203700"/>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59</a:t>
            </a:fld>
            <a:endParaRPr lang="en-US"/>
          </a:p>
        </p:txBody>
      </p:sp>
      <p:sp>
        <p:nvSpPr>
          <p:cNvPr id="5" name="Footer Placeholder 4"/>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62000" y="228600"/>
            <a:ext cx="7772400" cy="1143000"/>
          </a:xfrm>
        </p:spPr>
        <p:txBody>
          <a:bodyPr/>
          <a:lstStyle/>
          <a:p>
            <a:pPr rtl="1"/>
            <a:r>
              <a:rPr lang="ar-SA" altLang="en-US">
                <a:solidFill>
                  <a:srgbClr val="FF3300"/>
                </a:solidFill>
                <a:cs typeface="B Traffic" pitchFamily="2" charset="-78"/>
              </a:rPr>
              <a:t>تاثيرات متقابل نور و ماده</a:t>
            </a:r>
            <a:endParaRPr lang="en-US" altLang="en-US">
              <a:solidFill>
                <a:srgbClr val="FF3300"/>
              </a:solidFill>
              <a:cs typeface="B Traffic" pitchFamily="2" charset="-78"/>
            </a:endParaRPr>
          </a:p>
        </p:txBody>
      </p:sp>
      <p:sp>
        <p:nvSpPr>
          <p:cNvPr id="16387" name="Rectangle 3"/>
          <p:cNvSpPr>
            <a:spLocks noGrp="1" noChangeArrowheads="1"/>
          </p:cNvSpPr>
          <p:nvPr>
            <p:ph type="body" idx="1"/>
          </p:nvPr>
        </p:nvSpPr>
        <p:spPr>
          <a:xfrm>
            <a:off x="228600" y="1371600"/>
            <a:ext cx="8686800" cy="4953000"/>
          </a:xfrm>
        </p:spPr>
        <p:txBody>
          <a:bodyPr/>
          <a:lstStyle/>
          <a:p>
            <a:pPr algn="r" rtl="1">
              <a:buClr>
                <a:schemeClr val="accent2"/>
              </a:buClr>
            </a:pPr>
            <a:r>
              <a:rPr lang="ar-SA" altLang="en-US">
                <a:cs typeface="B Traffic" pitchFamily="2" charset="-78"/>
              </a:rPr>
              <a:t>انعكاس</a:t>
            </a:r>
            <a:r>
              <a:rPr lang="fa-IR" altLang="en-US">
                <a:cs typeface="B Traffic" pitchFamily="2" charset="-78"/>
              </a:rPr>
              <a:t>  </a:t>
            </a:r>
            <a:r>
              <a:rPr lang="en-GB" altLang="en-US">
                <a:cs typeface="B Traffic" pitchFamily="2" charset="-78"/>
              </a:rPr>
              <a:t> </a:t>
            </a:r>
            <a:r>
              <a:rPr lang="en-US" altLang="en-US">
                <a:cs typeface="B Traffic" pitchFamily="2" charset="-78"/>
              </a:rPr>
              <a:t>reflection</a:t>
            </a:r>
          </a:p>
          <a:p>
            <a:pPr algn="r" rtl="1">
              <a:buClr>
                <a:schemeClr val="accent2"/>
              </a:buClr>
            </a:pPr>
            <a:r>
              <a:rPr lang="ar-SA" altLang="en-US">
                <a:cs typeface="B Traffic" pitchFamily="2" charset="-78"/>
              </a:rPr>
              <a:t>جذب يا عبور</a:t>
            </a:r>
            <a:r>
              <a:rPr lang="fa-IR" altLang="en-US">
                <a:cs typeface="B Traffic" pitchFamily="2" charset="-78"/>
              </a:rPr>
              <a:t> </a:t>
            </a:r>
            <a:r>
              <a:rPr lang="en-GB" altLang="en-US">
                <a:cs typeface="B Traffic" pitchFamily="2" charset="-78"/>
              </a:rPr>
              <a:t> </a:t>
            </a:r>
            <a:r>
              <a:rPr lang="en-US" altLang="ar-SA">
                <a:cs typeface="B Traffic" pitchFamily="2" charset="-78"/>
              </a:rPr>
              <a:t>absorption or transmission</a:t>
            </a:r>
          </a:p>
          <a:p>
            <a:pPr algn="r" rtl="1">
              <a:buClr>
                <a:schemeClr val="accent2"/>
              </a:buClr>
            </a:pPr>
            <a:r>
              <a:rPr lang="ar-SA" altLang="en-US">
                <a:cs typeface="B Traffic" pitchFamily="2" charset="-78"/>
              </a:rPr>
              <a:t>شكست</a:t>
            </a:r>
            <a:r>
              <a:rPr lang="fa-IR" altLang="en-US">
                <a:cs typeface="B Traffic" pitchFamily="2" charset="-78"/>
              </a:rPr>
              <a:t>   </a:t>
            </a:r>
            <a:r>
              <a:rPr lang="en-GB" altLang="en-US">
                <a:cs typeface="B Traffic" pitchFamily="2" charset="-78"/>
              </a:rPr>
              <a:t> </a:t>
            </a:r>
            <a:r>
              <a:rPr lang="en-US" altLang="ar-SA">
                <a:cs typeface="B Traffic" pitchFamily="2" charset="-78"/>
              </a:rPr>
              <a:t>refraction</a:t>
            </a:r>
          </a:p>
          <a:p>
            <a:pPr algn="r" rtl="1">
              <a:buClr>
                <a:schemeClr val="accent2"/>
              </a:buClr>
            </a:pPr>
            <a:r>
              <a:rPr lang="ar-SA" altLang="ar-SA">
                <a:cs typeface="B Traffic" pitchFamily="2" charset="-78"/>
              </a:rPr>
              <a:t>تغيير صفحه پلاريزه شدن</a:t>
            </a:r>
            <a:r>
              <a:rPr lang="fa-IR" altLang="ar-SA">
                <a:cs typeface="B Traffic" pitchFamily="2" charset="-78"/>
              </a:rPr>
              <a:t> </a:t>
            </a:r>
            <a:r>
              <a:rPr lang="en-GB" altLang="ar-SA">
                <a:cs typeface="B Traffic" pitchFamily="2" charset="-78"/>
              </a:rPr>
              <a:t> </a:t>
            </a:r>
            <a:r>
              <a:rPr lang="en-US" altLang="ar-SA" sz="2000" b="1">
                <a:cs typeface="B Traffic" pitchFamily="2" charset="-78"/>
              </a:rPr>
              <a:t>variation of the plane of polarization</a:t>
            </a:r>
          </a:p>
          <a:p>
            <a:pPr algn="r" rtl="1">
              <a:buClr>
                <a:schemeClr val="accent2"/>
              </a:buClr>
            </a:pPr>
            <a:r>
              <a:rPr lang="ar-SA" altLang="ar-SA">
                <a:cs typeface="B Traffic" pitchFamily="2" charset="-78"/>
              </a:rPr>
              <a:t>تداخل</a:t>
            </a:r>
            <a:r>
              <a:rPr lang="fa-IR" altLang="ar-SA">
                <a:cs typeface="B Traffic" pitchFamily="2" charset="-78"/>
              </a:rPr>
              <a:t>  </a:t>
            </a:r>
            <a:r>
              <a:rPr lang="en-GB" altLang="ar-SA">
                <a:cs typeface="B Traffic" pitchFamily="2" charset="-78"/>
              </a:rPr>
              <a:t>  </a:t>
            </a:r>
            <a:r>
              <a:rPr lang="en-US" altLang="ar-SA">
                <a:cs typeface="B Traffic" pitchFamily="2" charset="-78"/>
              </a:rPr>
              <a:t>diffraction</a:t>
            </a:r>
            <a:r>
              <a:rPr lang="fa-IR" altLang="ar-SA">
                <a:cs typeface="B Traffic" pitchFamily="2" charset="-78"/>
              </a:rPr>
              <a:t> </a:t>
            </a:r>
            <a:endParaRPr lang="en-US" altLang="ar-SA">
              <a:cs typeface="B Traffic" pitchFamily="2" charset="-78"/>
            </a:endParaRPr>
          </a:p>
          <a:p>
            <a:pPr algn="r" rtl="1">
              <a:buClr>
                <a:schemeClr val="accent2"/>
              </a:buClr>
            </a:pPr>
            <a:r>
              <a:rPr lang="ar-SA" altLang="en-US">
                <a:cs typeface="B Traffic" pitchFamily="2" charset="-78"/>
              </a:rPr>
              <a:t>خاموشي فلورسا ن</a:t>
            </a:r>
            <a:r>
              <a:rPr lang="fa-IR" altLang="en-US">
                <a:cs typeface="B Traffic" pitchFamily="2" charset="-78"/>
              </a:rPr>
              <a:t>س </a:t>
            </a:r>
            <a:r>
              <a:rPr lang="en-GB" altLang="en-US">
                <a:cs typeface="B Traffic" pitchFamily="2" charset="-78"/>
              </a:rPr>
              <a:t> </a:t>
            </a:r>
            <a:r>
              <a:rPr lang="en-US" altLang="ar-SA">
                <a:cs typeface="B Traffic" pitchFamily="2" charset="-78"/>
              </a:rPr>
              <a:t>extinction of fluorescence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
        <p:nvSpPr>
          <p:cNvPr id="5" name="Footer Placeholder 4"/>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descr="interferencefigure5.jpg"/>
          <p:cNvPicPr>
            <a:picLocks noChangeAspect="1"/>
          </p:cNvPicPr>
          <p:nvPr/>
        </p:nvPicPr>
        <p:blipFill>
          <a:blip r:embed="rId2" cstate="print"/>
          <a:stretch>
            <a:fillRect/>
          </a:stretch>
        </p:blipFill>
        <p:spPr>
          <a:xfrm>
            <a:off x="2057400" y="1905000"/>
            <a:ext cx="4429125" cy="4180151"/>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60</a:t>
            </a:fld>
            <a:endParaRPr lang="en-US"/>
          </a:p>
        </p:txBody>
      </p:sp>
      <p:sp>
        <p:nvSpPr>
          <p:cNvPr id="5" name="Footer Placeholder 4"/>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228600"/>
            <a:ext cx="7772400" cy="1143000"/>
          </a:xfrm>
        </p:spPr>
        <p:txBody>
          <a:bodyPr/>
          <a:lstStyle/>
          <a:p>
            <a:pPr rtl="1"/>
            <a:r>
              <a:rPr lang="ar-SA" altLang="en-US" dirty="0" smtClean="0">
                <a:solidFill>
                  <a:srgbClr val="FF0000"/>
                </a:solidFill>
                <a:cs typeface="B Traffic" pitchFamily="2" charset="-78"/>
              </a:rPr>
              <a:t>اهميت</a:t>
            </a:r>
            <a:r>
              <a:rPr lang="fa-IR" altLang="en-US" dirty="0" smtClean="0">
                <a:solidFill>
                  <a:srgbClr val="FF0000"/>
                </a:solidFill>
                <a:cs typeface="B Traffic" pitchFamily="2" charset="-78"/>
              </a:rPr>
              <a:t> موضوع</a:t>
            </a:r>
            <a:endParaRPr lang="en-US" altLang="en-US" dirty="0">
              <a:solidFill>
                <a:srgbClr val="FF0000"/>
              </a:solidFill>
              <a:cs typeface="B Traffic" pitchFamily="2" charset="-78"/>
            </a:endParaRPr>
          </a:p>
        </p:txBody>
      </p:sp>
      <p:sp>
        <p:nvSpPr>
          <p:cNvPr id="10243" name="Rectangle 3"/>
          <p:cNvSpPr>
            <a:spLocks noGrp="1" noChangeArrowheads="1"/>
          </p:cNvSpPr>
          <p:nvPr>
            <p:ph type="body" idx="1"/>
          </p:nvPr>
        </p:nvSpPr>
        <p:spPr>
          <a:xfrm>
            <a:off x="685800" y="1143000"/>
            <a:ext cx="7772400" cy="4114800"/>
          </a:xfrm>
        </p:spPr>
        <p:txBody>
          <a:bodyPr/>
          <a:lstStyle/>
          <a:p>
            <a:pPr algn="r" rtl="1"/>
            <a:r>
              <a:rPr lang="ar-SA" altLang="en-US" dirty="0" smtClean="0">
                <a:cs typeface="B Traffic" pitchFamily="2" charset="-78"/>
              </a:rPr>
              <a:t>تعيين </a:t>
            </a:r>
            <a:r>
              <a:rPr lang="ar-SA" altLang="en-US" dirty="0">
                <a:cs typeface="B Traffic" pitchFamily="2" charset="-78"/>
              </a:rPr>
              <a:t>ظاهر</a:t>
            </a:r>
            <a:endParaRPr lang="en-US" altLang="en-US" dirty="0">
              <a:cs typeface="B Traffic" pitchFamily="2" charset="-78"/>
            </a:endParaRPr>
          </a:p>
          <a:p>
            <a:pPr algn="r" rtl="1"/>
            <a:r>
              <a:rPr lang="ar-SA" altLang="en-US" dirty="0" smtClean="0">
                <a:cs typeface="B Traffic" pitchFamily="2" charset="-78"/>
              </a:rPr>
              <a:t>اطلاعات </a:t>
            </a:r>
            <a:r>
              <a:rPr lang="ar-SA" altLang="en-US" dirty="0">
                <a:cs typeface="B Traffic" pitchFamily="2" charset="-78"/>
              </a:rPr>
              <a:t>راجع به ساختار</a:t>
            </a:r>
            <a:r>
              <a:rPr lang="en-GB" altLang="en-US" dirty="0">
                <a:cs typeface="B Traffic" pitchFamily="2" charset="-78"/>
              </a:rPr>
              <a:t> </a:t>
            </a:r>
            <a:endParaRPr lang="en-US" altLang="en-US" dirty="0">
              <a:cs typeface="B Traffic" pitchFamily="2" charset="-78"/>
            </a:endParaRPr>
          </a:p>
        </p:txBody>
      </p:sp>
      <p:sp>
        <p:nvSpPr>
          <p:cNvPr id="10245" name="AutoShape 5"/>
          <p:cNvSpPr>
            <a:spLocks noChangeArrowheads="1"/>
          </p:cNvSpPr>
          <p:nvPr/>
        </p:nvSpPr>
        <p:spPr bwMode="auto">
          <a:xfrm rot="-16200000">
            <a:off x="3810000" y="914400"/>
            <a:ext cx="838200" cy="8458200"/>
          </a:xfrm>
          <a:prstGeom prst="can">
            <a:avLst>
              <a:gd name="adj" fmla="val 126790"/>
            </a:avLst>
          </a:prstGeom>
          <a:solidFill>
            <a:schemeClr val="accent1"/>
          </a:solidFill>
          <a:ln w="9525">
            <a:solidFill>
              <a:schemeClr val="tx1"/>
            </a:solidFill>
            <a:round/>
            <a:headEnd/>
            <a:tailEnd/>
          </a:ln>
          <a:effectLst/>
        </p:spPr>
        <p:txBody>
          <a:bodyPr wrap="none" anchor="ctr"/>
          <a:lstStyle/>
          <a:p>
            <a:pPr algn="r" rtl="1"/>
            <a:endParaRPr lang="en-GB">
              <a:cs typeface="B Traffic" pitchFamily="2" charset="-78"/>
            </a:endParaRPr>
          </a:p>
        </p:txBody>
      </p:sp>
      <p:sp>
        <p:nvSpPr>
          <p:cNvPr id="10246" name="Line 6"/>
          <p:cNvSpPr>
            <a:spLocks noChangeShapeType="1"/>
          </p:cNvSpPr>
          <p:nvPr/>
        </p:nvSpPr>
        <p:spPr bwMode="auto">
          <a:xfrm>
            <a:off x="1676400" y="2133600"/>
            <a:ext cx="2209800" cy="2590800"/>
          </a:xfrm>
          <a:prstGeom prst="line">
            <a:avLst/>
          </a:prstGeom>
          <a:noFill/>
          <a:ln w="76200">
            <a:solidFill>
              <a:schemeClr val="tx1"/>
            </a:solidFill>
            <a:round/>
            <a:headEnd/>
            <a:tailEnd type="triangle" w="med" len="med"/>
          </a:ln>
          <a:effectLst/>
        </p:spPr>
        <p:txBody>
          <a:bodyPr wrap="none" anchor="ctr"/>
          <a:lstStyle/>
          <a:p>
            <a:pPr algn="r" rtl="1"/>
            <a:endParaRPr lang="en-GB">
              <a:cs typeface="B Traffic" pitchFamily="2" charset="-78"/>
            </a:endParaRPr>
          </a:p>
        </p:txBody>
      </p:sp>
      <p:sp>
        <p:nvSpPr>
          <p:cNvPr id="10247" name="Line 7"/>
          <p:cNvSpPr>
            <a:spLocks noChangeShapeType="1"/>
          </p:cNvSpPr>
          <p:nvPr/>
        </p:nvSpPr>
        <p:spPr bwMode="auto">
          <a:xfrm>
            <a:off x="3886200" y="4724400"/>
            <a:ext cx="457200" cy="914400"/>
          </a:xfrm>
          <a:prstGeom prst="line">
            <a:avLst/>
          </a:prstGeom>
          <a:noFill/>
          <a:ln w="57150">
            <a:solidFill>
              <a:schemeClr val="tx1"/>
            </a:solidFill>
            <a:round/>
            <a:headEnd/>
            <a:tailEnd type="triangle" w="med" len="med"/>
          </a:ln>
          <a:effectLst/>
        </p:spPr>
        <p:txBody>
          <a:bodyPr wrap="none" anchor="ctr"/>
          <a:lstStyle/>
          <a:p>
            <a:pPr algn="r" rtl="1"/>
            <a:endParaRPr lang="en-GB">
              <a:cs typeface="B Traffic" pitchFamily="2" charset="-78"/>
            </a:endParaRPr>
          </a:p>
        </p:txBody>
      </p:sp>
      <p:sp>
        <p:nvSpPr>
          <p:cNvPr id="10248" name="Line 8"/>
          <p:cNvSpPr>
            <a:spLocks noChangeShapeType="1"/>
          </p:cNvSpPr>
          <p:nvPr/>
        </p:nvSpPr>
        <p:spPr bwMode="auto">
          <a:xfrm>
            <a:off x="4343400" y="5638800"/>
            <a:ext cx="914400" cy="762000"/>
          </a:xfrm>
          <a:prstGeom prst="line">
            <a:avLst/>
          </a:prstGeom>
          <a:noFill/>
          <a:ln w="57150">
            <a:solidFill>
              <a:schemeClr val="tx1"/>
            </a:solidFill>
            <a:round/>
            <a:headEnd/>
            <a:tailEnd type="triangle" w="med" len="med"/>
          </a:ln>
          <a:effectLst/>
        </p:spPr>
        <p:txBody>
          <a:bodyPr wrap="none" anchor="ctr"/>
          <a:lstStyle/>
          <a:p>
            <a:pPr algn="r" rtl="1"/>
            <a:endParaRPr lang="en-GB">
              <a:cs typeface="B Traffic" pitchFamily="2" charset="-78"/>
            </a:endParaRPr>
          </a:p>
        </p:txBody>
      </p:sp>
      <p:sp>
        <p:nvSpPr>
          <p:cNvPr id="10249" name="Line 9"/>
          <p:cNvSpPr>
            <a:spLocks noChangeShapeType="1"/>
          </p:cNvSpPr>
          <p:nvPr/>
        </p:nvSpPr>
        <p:spPr bwMode="auto">
          <a:xfrm rot="20755435" flipV="1">
            <a:off x="4208463" y="4730750"/>
            <a:ext cx="439737" cy="762000"/>
          </a:xfrm>
          <a:prstGeom prst="line">
            <a:avLst/>
          </a:prstGeom>
          <a:noFill/>
          <a:ln w="57150">
            <a:solidFill>
              <a:schemeClr val="tx1"/>
            </a:solidFill>
            <a:round/>
            <a:headEnd/>
            <a:tailEnd type="triangle" w="med" len="med"/>
          </a:ln>
          <a:effectLst/>
        </p:spPr>
        <p:txBody>
          <a:bodyPr wrap="none" anchor="ctr"/>
          <a:lstStyle/>
          <a:p>
            <a:pPr algn="r" rtl="1"/>
            <a:endParaRPr lang="en-GB">
              <a:cs typeface="B Traffic" pitchFamily="2" charset="-78"/>
            </a:endParaRPr>
          </a:p>
        </p:txBody>
      </p:sp>
      <p:sp>
        <p:nvSpPr>
          <p:cNvPr id="10251" name="Text Box 11"/>
          <p:cNvSpPr txBox="1">
            <a:spLocks noChangeArrowheads="1"/>
          </p:cNvSpPr>
          <p:nvPr/>
        </p:nvSpPr>
        <p:spPr bwMode="auto">
          <a:xfrm>
            <a:off x="304800" y="2667000"/>
            <a:ext cx="1981200" cy="519113"/>
          </a:xfrm>
          <a:prstGeom prst="rect">
            <a:avLst/>
          </a:prstGeom>
          <a:noFill/>
          <a:ln w="9525">
            <a:noFill/>
            <a:miter lim="800000"/>
            <a:headEnd/>
            <a:tailEnd/>
          </a:ln>
          <a:effectLst/>
        </p:spPr>
        <p:txBody>
          <a:bodyPr>
            <a:spAutoFit/>
          </a:bodyPr>
          <a:lstStyle/>
          <a:p>
            <a:pPr algn="r" rtl="1">
              <a:spcBef>
                <a:spcPct val="50000"/>
              </a:spcBef>
            </a:pPr>
            <a:r>
              <a:rPr lang="ar-SA" altLang="en-US" sz="2800" b="1">
                <a:cs typeface="B Traffic" pitchFamily="2" charset="-78"/>
              </a:rPr>
              <a:t>شعاع تابش</a:t>
            </a:r>
            <a:endParaRPr lang="en-US" altLang="en-US">
              <a:cs typeface="B Traffic" pitchFamily="2" charset="-78"/>
            </a:endParaRPr>
          </a:p>
        </p:txBody>
      </p:sp>
      <p:sp>
        <p:nvSpPr>
          <p:cNvPr id="10252" name="AutoShape 12"/>
          <p:cNvSpPr>
            <a:spLocks noChangeArrowheads="1"/>
          </p:cNvSpPr>
          <p:nvPr/>
        </p:nvSpPr>
        <p:spPr bwMode="auto">
          <a:xfrm>
            <a:off x="2514600" y="5867400"/>
            <a:ext cx="1524000" cy="990600"/>
          </a:xfrm>
          <a:prstGeom prst="wedgeEllipseCallout">
            <a:avLst>
              <a:gd name="adj1" fmla="val 48856"/>
              <a:gd name="adj2" fmla="val -131088"/>
            </a:avLst>
          </a:prstGeom>
          <a:solidFill>
            <a:schemeClr val="hlink"/>
          </a:solidFill>
          <a:ln w="9525">
            <a:solidFill>
              <a:schemeClr val="tx1"/>
            </a:solidFill>
            <a:miter lim="800000"/>
            <a:headEnd/>
            <a:tailEnd/>
          </a:ln>
          <a:effectLst/>
        </p:spPr>
        <p:txBody>
          <a:bodyPr wrap="none" anchor="ctr"/>
          <a:lstStyle/>
          <a:p>
            <a:pPr algn="ctr" rtl="1"/>
            <a:r>
              <a:rPr lang="ar-SA" altLang="en-US" b="1">
                <a:cs typeface="B Traffic" pitchFamily="2" charset="-78"/>
              </a:rPr>
              <a:t>شعاع شكسته</a:t>
            </a:r>
            <a:endParaRPr lang="en-US" altLang="en-US">
              <a:cs typeface="B Traffic" pitchFamily="2" charset="-78"/>
            </a:endParaRPr>
          </a:p>
        </p:txBody>
      </p:sp>
      <p:sp>
        <p:nvSpPr>
          <p:cNvPr id="10253" name="Line 13"/>
          <p:cNvSpPr>
            <a:spLocks noChangeShapeType="1"/>
          </p:cNvSpPr>
          <p:nvPr/>
        </p:nvSpPr>
        <p:spPr bwMode="auto">
          <a:xfrm flipV="1">
            <a:off x="3886200" y="2819400"/>
            <a:ext cx="1524000" cy="1828800"/>
          </a:xfrm>
          <a:prstGeom prst="line">
            <a:avLst/>
          </a:prstGeom>
          <a:noFill/>
          <a:ln w="57150">
            <a:solidFill>
              <a:schemeClr val="tx1"/>
            </a:solidFill>
            <a:round/>
            <a:headEnd/>
            <a:tailEnd type="triangle" w="med" len="med"/>
          </a:ln>
          <a:effectLst/>
        </p:spPr>
        <p:txBody>
          <a:bodyPr wrap="none" anchor="ctr"/>
          <a:lstStyle/>
          <a:p>
            <a:pPr algn="r" rtl="1"/>
            <a:endParaRPr lang="en-GB">
              <a:cs typeface="B Traffic" pitchFamily="2" charset="-78"/>
            </a:endParaRPr>
          </a:p>
        </p:txBody>
      </p:sp>
      <p:sp>
        <p:nvSpPr>
          <p:cNvPr id="10254" name="Rectangle 14"/>
          <p:cNvSpPr>
            <a:spLocks noChangeArrowheads="1"/>
          </p:cNvSpPr>
          <p:nvPr/>
        </p:nvSpPr>
        <p:spPr bwMode="auto">
          <a:xfrm>
            <a:off x="3032335" y="2362200"/>
            <a:ext cx="2079415" cy="954107"/>
          </a:xfrm>
          <a:prstGeom prst="rect">
            <a:avLst/>
          </a:prstGeom>
          <a:noFill/>
          <a:ln w="9525">
            <a:noFill/>
            <a:miter lim="800000"/>
            <a:headEnd/>
            <a:tailEnd/>
          </a:ln>
          <a:effectLst/>
        </p:spPr>
        <p:txBody>
          <a:bodyPr wrap="none">
            <a:spAutoFit/>
          </a:bodyPr>
          <a:lstStyle/>
          <a:p>
            <a:pPr algn="r" rtl="1"/>
            <a:r>
              <a:rPr lang="ar-SA" altLang="en-US" sz="2800" b="1">
                <a:cs typeface="B Traffic" pitchFamily="2" charset="-78"/>
              </a:rPr>
              <a:t>شعاع انعكاسي</a:t>
            </a:r>
            <a:endParaRPr lang="en-US" altLang="en-US" sz="2800" b="1">
              <a:cs typeface="B Traffic" pitchFamily="2" charset="-78"/>
            </a:endParaRPr>
          </a:p>
          <a:p>
            <a:pPr algn="r" rtl="1"/>
            <a:r>
              <a:rPr lang="ar-SA" altLang="en-US" sz="2800" b="1">
                <a:cs typeface="B Traffic" pitchFamily="2" charset="-78"/>
              </a:rPr>
              <a:t>آيينه اي</a:t>
            </a:r>
            <a:endParaRPr lang="en-US" altLang="en-US" sz="2800" b="1">
              <a:cs typeface="B Traffic" pitchFamily="2" charset="-78"/>
            </a:endParaRPr>
          </a:p>
        </p:txBody>
      </p:sp>
      <p:sp>
        <p:nvSpPr>
          <p:cNvPr id="10255" name="Line 15"/>
          <p:cNvSpPr>
            <a:spLocks noChangeShapeType="1"/>
          </p:cNvSpPr>
          <p:nvPr/>
        </p:nvSpPr>
        <p:spPr bwMode="auto">
          <a:xfrm rot="296772" flipV="1">
            <a:off x="4648200" y="3276600"/>
            <a:ext cx="1143000" cy="1524000"/>
          </a:xfrm>
          <a:prstGeom prst="line">
            <a:avLst/>
          </a:prstGeom>
          <a:noFill/>
          <a:ln w="38100">
            <a:solidFill>
              <a:schemeClr val="tx1"/>
            </a:solidFill>
            <a:round/>
            <a:headEnd/>
            <a:tailEnd type="triangle" w="med" len="med"/>
          </a:ln>
          <a:effectLst/>
        </p:spPr>
        <p:txBody>
          <a:bodyPr wrap="none" anchor="ctr"/>
          <a:lstStyle/>
          <a:p>
            <a:pPr algn="r" rtl="1"/>
            <a:endParaRPr lang="en-GB">
              <a:cs typeface="B Traffic" pitchFamily="2" charset="-78"/>
            </a:endParaRPr>
          </a:p>
        </p:txBody>
      </p:sp>
      <p:sp>
        <p:nvSpPr>
          <p:cNvPr id="10256" name="AutoShape 16"/>
          <p:cNvSpPr>
            <a:spLocks noChangeArrowheads="1"/>
          </p:cNvSpPr>
          <p:nvPr/>
        </p:nvSpPr>
        <p:spPr bwMode="auto">
          <a:xfrm>
            <a:off x="5791200" y="5867400"/>
            <a:ext cx="1524000" cy="990600"/>
          </a:xfrm>
          <a:prstGeom prst="wedgeEllipseCallout">
            <a:avLst>
              <a:gd name="adj1" fmla="val -129583"/>
              <a:gd name="adj2" fmla="val -47116"/>
            </a:avLst>
          </a:prstGeom>
          <a:solidFill>
            <a:schemeClr val="hlink"/>
          </a:solidFill>
          <a:ln w="9525">
            <a:solidFill>
              <a:schemeClr val="tx1"/>
            </a:solidFill>
            <a:miter lim="800000"/>
            <a:headEnd/>
            <a:tailEnd/>
          </a:ln>
          <a:effectLst/>
        </p:spPr>
        <p:txBody>
          <a:bodyPr wrap="none" anchor="ctr"/>
          <a:lstStyle/>
          <a:p>
            <a:pPr algn="ctr" rtl="1"/>
            <a:r>
              <a:rPr lang="ar-SA" altLang="en-US" b="1">
                <a:cs typeface="B Traffic" pitchFamily="2" charset="-78"/>
              </a:rPr>
              <a:t>شعاع عبوري</a:t>
            </a:r>
            <a:endParaRPr lang="en-US" altLang="en-US">
              <a:cs typeface="B Traffic" pitchFamily="2" charset="-78"/>
            </a:endParaRPr>
          </a:p>
        </p:txBody>
      </p:sp>
      <p:sp>
        <p:nvSpPr>
          <p:cNvPr id="10257" name="Line 17"/>
          <p:cNvSpPr>
            <a:spLocks noChangeShapeType="1"/>
          </p:cNvSpPr>
          <p:nvPr/>
        </p:nvSpPr>
        <p:spPr bwMode="auto">
          <a:xfrm flipV="1">
            <a:off x="3810000" y="4191000"/>
            <a:ext cx="0" cy="457200"/>
          </a:xfrm>
          <a:prstGeom prst="line">
            <a:avLst/>
          </a:prstGeom>
          <a:noFill/>
          <a:ln w="9525">
            <a:solidFill>
              <a:schemeClr val="tx1"/>
            </a:solidFill>
            <a:round/>
            <a:headEnd/>
            <a:tailEnd type="triangle" w="med" len="med"/>
          </a:ln>
          <a:effectLst/>
        </p:spPr>
        <p:txBody>
          <a:bodyPr wrap="none" anchor="ctr"/>
          <a:lstStyle/>
          <a:p>
            <a:pPr algn="r" rtl="1"/>
            <a:endParaRPr lang="en-GB">
              <a:cs typeface="B Traffic" pitchFamily="2" charset="-78"/>
            </a:endParaRPr>
          </a:p>
        </p:txBody>
      </p:sp>
      <p:sp>
        <p:nvSpPr>
          <p:cNvPr id="10258" name="Line 18"/>
          <p:cNvSpPr>
            <a:spLocks noChangeShapeType="1"/>
          </p:cNvSpPr>
          <p:nvPr/>
        </p:nvSpPr>
        <p:spPr bwMode="auto">
          <a:xfrm flipV="1">
            <a:off x="3810000" y="4419600"/>
            <a:ext cx="457200" cy="228600"/>
          </a:xfrm>
          <a:prstGeom prst="line">
            <a:avLst/>
          </a:prstGeom>
          <a:noFill/>
          <a:ln w="9525">
            <a:solidFill>
              <a:schemeClr val="tx1"/>
            </a:solidFill>
            <a:round/>
            <a:headEnd/>
            <a:tailEnd type="triangle" w="med" len="med"/>
          </a:ln>
          <a:effectLst/>
        </p:spPr>
        <p:txBody>
          <a:bodyPr wrap="none" anchor="ctr"/>
          <a:lstStyle/>
          <a:p>
            <a:pPr algn="r" rtl="1"/>
            <a:endParaRPr lang="en-GB">
              <a:cs typeface="B Traffic" pitchFamily="2" charset="-78"/>
            </a:endParaRPr>
          </a:p>
        </p:txBody>
      </p:sp>
      <p:sp>
        <p:nvSpPr>
          <p:cNvPr id="10259" name="Line 19"/>
          <p:cNvSpPr>
            <a:spLocks noChangeShapeType="1"/>
          </p:cNvSpPr>
          <p:nvPr/>
        </p:nvSpPr>
        <p:spPr bwMode="auto">
          <a:xfrm flipH="1" flipV="1">
            <a:off x="3276600" y="4495800"/>
            <a:ext cx="533400" cy="228600"/>
          </a:xfrm>
          <a:prstGeom prst="line">
            <a:avLst/>
          </a:prstGeom>
          <a:noFill/>
          <a:ln w="9525">
            <a:solidFill>
              <a:schemeClr val="tx1"/>
            </a:solidFill>
            <a:round/>
            <a:headEnd/>
            <a:tailEnd type="triangle" w="med" len="med"/>
          </a:ln>
          <a:effectLst/>
        </p:spPr>
        <p:txBody>
          <a:bodyPr wrap="none" anchor="ctr"/>
          <a:lstStyle/>
          <a:p>
            <a:pPr algn="r" rtl="1"/>
            <a:endParaRPr lang="en-GB">
              <a:cs typeface="B Traffic" pitchFamily="2" charset="-78"/>
            </a:endParaRPr>
          </a:p>
        </p:txBody>
      </p:sp>
      <p:sp>
        <p:nvSpPr>
          <p:cNvPr id="10260" name="Text Box 20"/>
          <p:cNvSpPr txBox="1">
            <a:spLocks noChangeArrowheads="1"/>
          </p:cNvSpPr>
          <p:nvPr/>
        </p:nvSpPr>
        <p:spPr bwMode="auto">
          <a:xfrm>
            <a:off x="1066800" y="4114800"/>
            <a:ext cx="2209800" cy="369332"/>
          </a:xfrm>
          <a:prstGeom prst="rect">
            <a:avLst/>
          </a:prstGeom>
          <a:noFill/>
          <a:ln w="9525">
            <a:noFill/>
            <a:miter lim="800000"/>
            <a:headEnd/>
            <a:tailEnd/>
          </a:ln>
          <a:effectLst/>
        </p:spPr>
        <p:txBody>
          <a:bodyPr>
            <a:spAutoFit/>
          </a:bodyPr>
          <a:lstStyle/>
          <a:p>
            <a:pPr algn="r" rtl="1">
              <a:spcBef>
                <a:spcPct val="50000"/>
              </a:spcBef>
            </a:pPr>
            <a:r>
              <a:rPr lang="ar-SA" altLang="en-US" b="1">
                <a:cs typeface="B Traffic" pitchFamily="2" charset="-78"/>
              </a:rPr>
              <a:t>انعكاس پراكنده</a:t>
            </a:r>
            <a:endParaRPr lang="en-US" altLang="en-US">
              <a:cs typeface="B Traffic" pitchFamily="2" charset="-78"/>
            </a:endParaRPr>
          </a:p>
        </p:txBody>
      </p:sp>
      <p:sp>
        <p:nvSpPr>
          <p:cNvPr id="10261" name="Text Box 21"/>
          <p:cNvSpPr txBox="1">
            <a:spLocks noChangeArrowheads="1"/>
          </p:cNvSpPr>
          <p:nvPr/>
        </p:nvSpPr>
        <p:spPr bwMode="auto">
          <a:xfrm>
            <a:off x="2286000" y="4800600"/>
            <a:ext cx="1295400" cy="584775"/>
          </a:xfrm>
          <a:prstGeom prst="rect">
            <a:avLst/>
          </a:prstGeom>
          <a:noFill/>
          <a:ln w="9525">
            <a:noFill/>
            <a:miter lim="800000"/>
            <a:headEnd/>
            <a:tailEnd/>
          </a:ln>
          <a:effectLst/>
        </p:spPr>
        <p:txBody>
          <a:bodyPr wrap="square">
            <a:spAutoFit/>
          </a:bodyPr>
          <a:lstStyle/>
          <a:p>
            <a:pPr algn="r" rtl="1">
              <a:spcBef>
                <a:spcPct val="50000"/>
              </a:spcBef>
            </a:pPr>
            <a:r>
              <a:rPr lang="ar-SA" altLang="en-US" sz="3200" b="1" dirty="0">
                <a:cs typeface="B Traffic" pitchFamily="2" charset="-78"/>
              </a:rPr>
              <a:t>جذب</a:t>
            </a:r>
            <a:endParaRPr lang="en-US" altLang="en-US" dirty="0">
              <a:cs typeface="B Traffic" pitchFamily="2" charset="-78"/>
            </a:endParaRPr>
          </a:p>
        </p:txBody>
      </p:sp>
      <p:sp>
        <p:nvSpPr>
          <p:cNvPr id="20" name="Slide Number Placeholder 19"/>
          <p:cNvSpPr>
            <a:spLocks noGrp="1"/>
          </p:cNvSpPr>
          <p:nvPr>
            <p:ph type="sldNum" sz="quarter" idx="12"/>
          </p:nvPr>
        </p:nvSpPr>
        <p:spPr/>
        <p:txBody>
          <a:bodyPr/>
          <a:lstStyle/>
          <a:p>
            <a:fld id="{B6F15528-21DE-4FAA-801E-634DDDAF4B2B}" type="slidenum">
              <a:rPr lang="en-US" smtClean="0"/>
              <a:pPr/>
              <a:t>7</a:t>
            </a:fld>
            <a:endParaRPr lang="en-US"/>
          </a:p>
        </p:txBody>
      </p:sp>
      <p:sp>
        <p:nvSpPr>
          <p:cNvPr id="21" name="Footer Placeholder 20"/>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Grp="1" noChangeArrowheads="1"/>
          </p:cNvSpPr>
          <p:nvPr>
            <p:ph type="title"/>
          </p:nvPr>
        </p:nvSpPr>
        <p:spPr/>
        <p:txBody>
          <a:bodyPr/>
          <a:lstStyle/>
          <a:p>
            <a:r>
              <a:rPr lang="ar-SA" altLang="en-US"/>
              <a:t>انعكاس و انكسار</a:t>
            </a:r>
            <a:endParaRPr lang="en-US" altLang="en-US"/>
          </a:p>
        </p:txBody>
      </p:sp>
      <p:sp>
        <p:nvSpPr>
          <p:cNvPr id="20483" name="Line 1027"/>
          <p:cNvSpPr>
            <a:spLocks noChangeShapeType="1"/>
          </p:cNvSpPr>
          <p:nvPr/>
        </p:nvSpPr>
        <p:spPr bwMode="auto">
          <a:xfrm>
            <a:off x="1219200" y="4038600"/>
            <a:ext cx="3276600" cy="0"/>
          </a:xfrm>
          <a:prstGeom prst="line">
            <a:avLst/>
          </a:prstGeom>
          <a:noFill/>
          <a:ln w="76200">
            <a:solidFill>
              <a:schemeClr val="tx1"/>
            </a:solidFill>
            <a:round/>
            <a:headEnd/>
            <a:tailEnd/>
          </a:ln>
          <a:effectLst/>
        </p:spPr>
        <p:txBody>
          <a:bodyPr wrap="none" anchor="ctr"/>
          <a:lstStyle/>
          <a:p>
            <a:endParaRPr lang="en-GB"/>
          </a:p>
        </p:txBody>
      </p:sp>
      <p:sp>
        <p:nvSpPr>
          <p:cNvPr id="20484" name="Line 1028"/>
          <p:cNvSpPr>
            <a:spLocks noChangeShapeType="1"/>
          </p:cNvSpPr>
          <p:nvPr/>
        </p:nvSpPr>
        <p:spPr bwMode="auto">
          <a:xfrm>
            <a:off x="2819400" y="2133600"/>
            <a:ext cx="0" cy="3810000"/>
          </a:xfrm>
          <a:prstGeom prst="line">
            <a:avLst/>
          </a:prstGeom>
          <a:noFill/>
          <a:ln w="57150">
            <a:solidFill>
              <a:schemeClr val="tx1"/>
            </a:solidFill>
            <a:prstDash val="sysDot"/>
            <a:round/>
            <a:headEnd/>
            <a:tailEnd/>
          </a:ln>
          <a:effectLst/>
        </p:spPr>
        <p:txBody>
          <a:bodyPr wrap="none" anchor="ctr"/>
          <a:lstStyle/>
          <a:p>
            <a:endParaRPr lang="en-GB"/>
          </a:p>
        </p:txBody>
      </p:sp>
      <p:sp>
        <p:nvSpPr>
          <p:cNvPr id="20486" name="Line 1030"/>
          <p:cNvSpPr>
            <a:spLocks noChangeShapeType="1"/>
          </p:cNvSpPr>
          <p:nvPr/>
        </p:nvSpPr>
        <p:spPr bwMode="auto">
          <a:xfrm flipH="1">
            <a:off x="2819400" y="2438400"/>
            <a:ext cx="1371600" cy="1600200"/>
          </a:xfrm>
          <a:prstGeom prst="line">
            <a:avLst/>
          </a:prstGeom>
          <a:noFill/>
          <a:ln w="76200">
            <a:solidFill>
              <a:schemeClr val="tx1"/>
            </a:solidFill>
            <a:round/>
            <a:headEnd/>
            <a:tailEnd type="triangle" w="med" len="med"/>
          </a:ln>
          <a:effectLst/>
        </p:spPr>
        <p:txBody>
          <a:bodyPr wrap="none" anchor="ctr"/>
          <a:lstStyle/>
          <a:p>
            <a:endParaRPr lang="en-GB"/>
          </a:p>
        </p:txBody>
      </p:sp>
      <p:sp>
        <p:nvSpPr>
          <p:cNvPr id="20487" name="Line 1031"/>
          <p:cNvSpPr>
            <a:spLocks noChangeShapeType="1"/>
          </p:cNvSpPr>
          <p:nvPr/>
        </p:nvSpPr>
        <p:spPr bwMode="auto">
          <a:xfrm flipH="1">
            <a:off x="2209800" y="4114800"/>
            <a:ext cx="609600" cy="1600200"/>
          </a:xfrm>
          <a:prstGeom prst="line">
            <a:avLst/>
          </a:prstGeom>
          <a:noFill/>
          <a:ln w="76200">
            <a:solidFill>
              <a:schemeClr val="tx1"/>
            </a:solidFill>
            <a:round/>
            <a:headEnd/>
            <a:tailEnd type="triangle" w="med" len="med"/>
          </a:ln>
          <a:effectLst/>
        </p:spPr>
        <p:txBody>
          <a:bodyPr wrap="none" anchor="ctr"/>
          <a:lstStyle/>
          <a:p>
            <a:endParaRPr lang="en-GB"/>
          </a:p>
        </p:txBody>
      </p:sp>
      <p:sp>
        <p:nvSpPr>
          <p:cNvPr id="20488" name="Text Box 1032"/>
          <p:cNvSpPr txBox="1">
            <a:spLocks noChangeArrowheads="1"/>
          </p:cNvSpPr>
          <p:nvPr/>
        </p:nvSpPr>
        <p:spPr bwMode="auto">
          <a:xfrm>
            <a:off x="5257800" y="4648200"/>
            <a:ext cx="1066800" cy="457200"/>
          </a:xfrm>
          <a:prstGeom prst="rect">
            <a:avLst/>
          </a:prstGeom>
          <a:noFill/>
          <a:ln w="9525">
            <a:noFill/>
            <a:miter lim="800000"/>
            <a:headEnd/>
            <a:tailEnd/>
          </a:ln>
          <a:effectLst/>
        </p:spPr>
        <p:txBody>
          <a:bodyPr>
            <a:spAutoFit/>
          </a:bodyPr>
          <a:lstStyle/>
          <a:p>
            <a:pPr algn="r" rtl="1">
              <a:spcBef>
                <a:spcPct val="50000"/>
              </a:spcBef>
            </a:pPr>
            <a:endParaRPr lang="en-US" altLang="ar-SA">
              <a:cs typeface="Times New Roman (Arabic)" pitchFamily="26" charset="-78"/>
            </a:endParaRPr>
          </a:p>
        </p:txBody>
      </p:sp>
      <p:sp>
        <p:nvSpPr>
          <p:cNvPr id="20489" name="Rectangle 1033"/>
          <p:cNvSpPr>
            <a:spLocks noChangeArrowheads="1"/>
          </p:cNvSpPr>
          <p:nvPr/>
        </p:nvSpPr>
        <p:spPr bwMode="auto">
          <a:xfrm>
            <a:off x="2832100" y="2438400"/>
            <a:ext cx="679450" cy="641350"/>
          </a:xfrm>
          <a:prstGeom prst="rect">
            <a:avLst/>
          </a:prstGeom>
          <a:noFill/>
          <a:ln w="9525">
            <a:noFill/>
            <a:miter lim="800000"/>
            <a:headEnd/>
            <a:tailEnd/>
          </a:ln>
          <a:effectLst/>
        </p:spPr>
        <p:txBody>
          <a:bodyPr wrap="none">
            <a:spAutoFit/>
          </a:bodyPr>
          <a:lstStyle/>
          <a:p>
            <a:pPr algn="r" rtl="1"/>
            <a:r>
              <a:rPr lang="en-US" altLang="ar-SA" sz="3600">
                <a:cs typeface="Times New Roman (Arabic)" pitchFamily="26" charset="-78"/>
              </a:rPr>
              <a:t>I </a:t>
            </a:r>
            <a:endParaRPr lang="en-US" altLang="en-US" sz="3600">
              <a:cs typeface="Times New Roman (Arabic)" pitchFamily="26" charset="-78"/>
            </a:endParaRPr>
          </a:p>
        </p:txBody>
      </p:sp>
      <p:sp>
        <p:nvSpPr>
          <p:cNvPr id="20490" name="Rectangle 1034"/>
          <p:cNvSpPr>
            <a:spLocks noChangeArrowheads="1"/>
          </p:cNvSpPr>
          <p:nvPr/>
        </p:nvSpPr>
        <p:spPr bwMode="auto">
          <a:xfrm>
            <a:off x="2032000" y="2286000"/>
            <a:ext cx="565150" cy="641350"/>
          </a:xfrm>
          <a:prstGeom prst="rect">
            <a:avLst/>
          </a:prstGeom>
          <a:noFill/>
          <a:ln w="9525">
            <a:noFill/>
            <a:miter lim="800000"/>
            <a:headEnd/>
            <a:tailEnd/>
          </a:ln>
          <a:effectLst/>
        </p:spPr>
        <p:txBody>
          <a:bodyPr wrap="none">
            <a:spAutoFit/>
          </a:bodyPr>
          <a:lstStyle/>
          <a:p>
            <a:pPr algn="r" rtl="1"/>
            <a:r>
              <a:rPr lang="en-US" altLang="ar-SA" sz="3600">
                <a:cs typeface="Times New Roman (Arabic)" pitchFamily="26" charset="-78"/>
              </a:rPr>
              <a:t>I</a:t>
            </a:r>
          </a:p>
        </p:txBody>
      </p:sp>
      <p:sp>
        <p:nvSpPr>
          <p:cNvPr id="20491" name="Text Box 1035"/>
          <p:cNvSpPr txBox="1">
            <a:spLocks noChangeArrowheads="1"/>
          </p:cNvSpPr>
          <p:nvPr/>
        </p:nvSpPr>
        <p:spPr bwMode="auto">
          <a:xfrm>
            <a:off x="2286000" y="5410200"/>
            <a:ext cx="533400" cy="641350"/>
          </a:xfrm>
          <a:prstGeom prst="rect">
            <a:avLst/>
          </a:prstGeom>
          <a:noFill/>
          <a:ln w="9525">
            <a:noFill/>
            <a:miter lim="800000"/>
            <a:headEnd/>
            <a:tailEnd/>
          </a:ln>
          <a:effectLst/>
        </p:spPr>
        <p:txBody>
          <a:bodyPr>
            <a:spAutoFit/>
          </a:bodyPr>
          <a:lstStyle/>
          <a:p>
            <a:pPr algn="r" rtl="1">
              <a:spcBef>
                <a:spcPct val="50000"/>
              </a:spcBef>
            </a:pPr>
            <a:r>
              <a:rPr lang="en-US" altLang="ar-SA" sz="3600" b="1">
                <a:cs typeface="Times New Roman (Arabic)" pitchFamily="26" charset="-78"/>
              </a:rPr>
              <a:t>r</a:t>
            </a:r>
            <a:endParaRPr lang="en-US" altLang="ar-SA">
              <a:cs typeface="Times New Roman (Arabic)" pitchFamily="26" charset="-78"/>
            </a:endParaRPr>
          </a:p>
        </p:txBody>
      </p:sp>
      <p:sp>
        <p:nvSpPr>
          <p:cNvPr id="20492" name="Line 1036"/>
          <p:cNvSpPr>
            <a:spLocks noChangeShapeType="1"/>
          </p:cNvSpPr>
          <p:nvPr/>
        </p:nvSpPr>
        <p:spPr bwMode="auto">
          <a:xfrm flipH="1" flipV="1">
            <a:off x="1752600" y="2514600"/>
            <a:ext cx="1066800" cy="1524000"/>
          </a:xfrm>
          <a:prstGeom prst="line">
            <a:avLst/>
          </a:prstGeom>
          <a:noFill/>
          <a:ln w="76200">
            <a:solidFill>
              <a:schemeClr val="tx1"/>
            </a:solidFill>
            <a:round/>
            <a:headEnd/>
            <a:tailEnd type="triangle" w="med" len="med"/>
          </a:ln>
          <a:effectLst/>
        </p:spPr>
        <p:txBody>
          <a:bodyPr wrap="none" anchor="ctr"/>
          <a:lstStyle/>
          <a:p>
            <a:endParaRPr lang="en-GB"/>
          </a:p>
        </p:txBody>
      </p:sp>
      <p:graphicFrame>
        <p:nvGraphicFramePr>
          <p:cNvPr id="33792" name="Object 1024"/>
          <p:cNvGraphicFramePr>
            <a:graphicFrameLocks noChangeAspect="1"/>
          </p:cNvGraphicFramePr>
          <p:nvPr/>
        </p:nvGraphicFramePr>
        <p:xfrm>
          <a:off x="5461000" y="3751263"/>
          <a:ext cx="2641600" cy="1336675"/>
        </p:xfrm>
        <a:graphic>
          <a:graphicData uri="http://schemas.openxmlformats.org/presentationml/2006/ole">
            <p:oleObj spid="_x0000_s21506" name="Equation" r:id="rId3" imgW="685800" imgH="419040" progId="Equation.3">
              <p:embed/>
            </p:oleObj>
          </a:graphicData>
        </a:graphic>
      </p:graphicFrame>
      <p:sp>
        <p:nvSpPr>
          <p:cNvPr id="20494" name="Text Box 1038"/>
          <p:cNvSpPr txBox="1">
            <a:spLocks noChangeArrowheads="1"/>
          </p:cNvSpPr>
          <p:nvPr/>
        </p:nvSpPr>
        <p:spPr bwMode="auto">
          <a:xfrm>
            <a:off x="3276600" y="4267200"/>
            <a:ext cx="685800" cy="641350"/>
          </a:xfrm>
          <a:prstGeom prst="rect">
            <a:avLst/>
          </a:prstGeom>
          <a:noFill/>
          <a:ln w="9525">
            <a:noFill/>
            <a:miter lim="800000"/>
            <a:headEnd/>
            <a:tailEnd/>
          </a:ln>
          <a:effectLst/>
        </p:spPr>
        <p:txBody>
          <a:bodyPr>
            <a:spAutoFit/>
          </a:bodyPr>
          <a:lstStyle/>
          <a:p>
            <a:pPr algn="r" rtl="1">
              <a:spcBef>
                <a:spcPct val="50000"/>
              </a:spcBef>
            </a:pPr>
            <a:r>
              <a:rPr lang="en-US" altLang="ar-SA" sz="3600" b="1">
                <a:cs typeface="Times New Roman (Arabic)" pitchFamily="26" charset="-78"/>
              </a:rPr>
              <a:t>n</a:t>
            </a:r>
            <a:endParaRPr lang="en-US" altLang="ar-SA">
              <a:cs typeface="Times New Roman (Arabic)" pitchFamily="26" charset="-78"/>
            </a:endParaRPr>
          </a:p>
        </p:txBody>
      </p:sp>
      <p:sp>
        <p:nvSpPr>
          <p:cNvPr id="20495" name="Text Box 1039"/>
          <p:cNvSpPr txBox="1">
            <a:spLocks noChangeArrowheads="1"/>
          </p:cNvSpPr>
          <p:nvPr/>
        </p:nvSpPr>
        <p:spPr bwMode="auto">
          <a:xfrm>
            <a:off x="3505200" y="3200400"/>
            <a:ext cx="990600" cy="579438"/>
          </a:xfrm>
          <a:prstGeom prst="rect">
            <a:avLst/>
          </a:prstGeom>
          <a:noFill/>
          <a:ln w="9525">
            <a:noFill/>
            <a:miter lim="800000"/>
            <a:headEnd/>
            <a:tailEnd/>
          </a:ln>
          <a:effectLst/>
        </p:spPr>
        <p:txBody>
          <a:bodyPr>
            <a:spAutoFit/>
          </a:bodyPr>
          <a:lstStyle/>
          <a:p>
            <a:pPr algn="r" rtl="1">
              <a:spcBef>
                <a:spcPct val="50000"/>
              </a:spcBef>
            </a:pPr>
            <a:r>
              <a:rPr lang="ar-SA" altLang="en-US" sz="3200" b="1">
                <a:cs typeface="Times New Roman (Arabic)" pitchFamily="26" charset="-78"/>
              </a:rPr>
              <a:t>هوا</a:t>
            </a:r>
            <a:endParaRPr lang="en-US" altLang="en-US">
              <a:cs typeface="Times New Roman (Arabic)" pitchFamily="26" charset="-78"/>
            </a:endParaRPr>
          </a:p>
        </p:txBody>
      </p:sp>
      <p:sp>
        <p:nvSpPr>
          <p:cNvPr id="20496" name="Text Box 1040"/>
          <p:cNvSpPr txBox="1">
            <a:spLocks noChangeArrowheads="1"/>
          </p:cNvSpPr>
          <p:nvPr/>
        </p:nvSpPr>
        <p:spPr bwMode="auto">
          <a:xfrm>
            <a:off x="6629400" y="2133600"/>
            <a:ext cx="1295400" cy="641350"/>
          </a:xfrm>
          <a:prstGeom prst="rect">
            <a:avLst/>
          </a:prstGeom>
          <a:noFill/>
          <a:ln w="9525">
            <a:noFill/>
            <a:miter lim="800000"/>
            <a:headEnd/>
            <a:tailEnd/>
          </a:ln>
          <a:effectLst/>
        </p:spPr>
        <p:txBody>
          <a:bodyPr>
            <a:spAutoFit/>
          </a:bodyPr>
          <a:lstStyle/>
          <a:p>
            <a:pPr algn="r" rtl="1">
              <a:spcBef>
                <a:spcPct val="50000"/>
              </a:spcBef>
            </a:pPr>
            <a:r>
              <a:rPr lang="en-US" altLang="ar-SA" sz="3600" b="1">
                <a:cs typeface="Times New Roman (Arabic)" pitchFamily="26" charset="-78"/>
              </a:rPr>
              <a:t>I=I</a:t>
            </a:r>
            <a:endParaRPr lang="en-US" altLang="ar-SA">
              <a:cs typeface="Times New Roman (Arabic)" pitchFamily="26" charset="-78"/>
            </a:endParaRPr>
          </a:p>
        </p:txBody>
      </p:sp>
      <p:sp>
        <p:nvSpPr>
          <p:cNvPr id="20497" name="Text Box 1041"/>
          <p:cNvSpPr txBox="1">
            <a:spLocks noChangeArrowheads="1"/>
          </p:cNvSpPr>
          <p:nvPr/>
        </p:nvSpPr>
        <p:spPr bwMode="auto">
          <a:xfrm>
            <a:off x="6858000" y="1524000"/>
            <a:ext cx="1676400" cy="641350"/>
          </a:xfrm>
          <a:prstGeom prst="rect">
            <a:avLst/>
          </a:prstGeom>
          <a:noFill/>
          <a:ln w="9525">
            <a:noFill/>
            <a:miter lim="800000"/>
            <a:headEnd/>
            <a:tailEnd/>
          </a:ln>
          <a:effectLst/>
        </p:spPr>
        <p:txBody>
          <a:bodyPr>
            <a:spAutoFit/>
          </a:bodyPr>
          <a:lstStyle/>
          <a:p>
            <a:pPr algn="r" rtl="1">
              <a:spcBef>
                <a:spcPct val="50000"/>
              </a:spcBef>
            </a:pPr>
            <a:r>
              <a:rPr lang="ar-SA" altLang="en-US" sz="3600" b="1">
                <a:cs typeface="Times New Roman (Arabic)" pitchFamily="26" charset="-78"/>
              </a:rPr>
              <a:t>انعكاس</a:t>
            </a:r>
            <a:r>
              <a:rPr lang="en-GB" altLang="en-US" sz="3600" b="1">
                <a:cs typeface="Times New Roman (Arabic)" pitchFamily="26" charset="-78"/>
              </a:rPr>
              <a:t>:</a:t>
            </a:r>
            <a:endParaRPr lang="en-US" altLang="en-US">
              <a:cs typeface="Times New Roman (Arabic)" pitchFamily="26" charset="-78"/>
            </a:endParaRPr>
          </a:p>
        </p:txBody>
      </p:sp>
      <p:sp>
        <p:nvSpPr>
          <p:cNvPr id="20498" name="Text Box 1042"/>
          <p:cNvSpPr txBox="1">
            <a:spLocks noChangeArrowheads="1"/>
          </p:cNvSpPr>
          <p:nvPr/>
        </p:nvSpPr>
        <p:spPr bwMode="auto">
          <a:xfrm>
            <a:off x="7010400" y="2971800"/>
            <a:ext cx="1524000" cy="641350"/>
          </a:xfrm>
          <a:prstGeom prst="rect">
            <a:avLst/>
          </a:prstGeom>
          <a:noFill/>
          <a:ln w="9525">
            <a:noFill/>
            <a:miter lim="800000"/>
            <a:headEnd/>
            <a:tailEnd/>
          </a:ln>
          <a:effectLst/>
        </p:spPr>
        <p:txBody>
          <a:bodyPr>
            <a:spAutoFit/>
          </a:bodyPr>
          <a:lstStyle/>
          <a:p>
            <a:pPr algn="r" rtl="1">
              <a:spcBef>
                <a:spcPct val="50000"/>
              </a:spcBef>
            </a:pPr>
            <a:r>
              <a:rPr lang="ar-SA" altLang="en-US" sz="3600" b="1">
                <a:cs typeface="Times New Roman (Arabic)" pitchFamily="26" charset="-78"/>
              </a:rPr>
              <a:t>انكسار</a:t>
            </a:r>
            <a:r>
              <a:rPr lang="en-GB" altLang="en-US" sz="3600" b="1">
                <a:cs typeface="Times New Roman (Arabic)" pitchFamily="26" charset="-78"/>
              </a:rPr>
              <a:t>:</a:t>
            </a:r>
            <a:endParaRPr lang="en-US" altLang="en-US">
              <a:cs typeface="Times New Roman (Arabic)" pitchFamily="26" charset="-78"/>
            </a:endParaRPr>
          </a:p>
        </p:txBody>
      </p:sp>
      <p:sp>
        <p:nvSpPr>
          <p:cNvPr id="18" name="Slide Number Placeholder 17"/>
          <p:cNvSpPr>
            <a:spLocks noGrp="1"/>
          </p:cNvSpPr>
          <p:nvPr>
            <p:ph type="sldNum" sz="quarter" idx="12"/>
          </p:nvPr>
        </p:nvSpPr>
        <p:spPr/>
        <p:txBody>
          <a:bodyPr/>
          <a:lstStyle/>
          <a:p>
            <a:fld id="{B6F15528-21DE-4FAA-801E-634DDDAF4B2B}" type="slidenum">
              <a:rPr lang="en-US" smtClean="0"/>
              <a:pPr/>
              <a:t>8</a:t>
            </a:fld>
            <a:endParaRPr lang="en-US"/>
          </a:p>
        </p:txBody>
      </p:sp>
      <p:sp>
        <p:nvSpPr>
          <p:cNvPr id="19" name="Footer Placeholder 18"/>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a:xfrm>
            <a:off x="685800" y="0"/>
            <a:ext cx="7772400" cy="914400"/>
          </a:xfrm>
        </p:spPr>
        <p:txBody>
          <a:bodyPr/>
          <a:lstStyle/>
          <a:p>
            <a:pPr rtl="1"/>
            <a:r>
              <a:rPr lang="ar-SA" altLang="en-US">
                <a:cs typeface="B Traffic" pitchFamily="2" charset="-78"/>
              </a:rPr>
              <a:t>عوامل موثر بر ضريب شكست</a:t>
            </a:r>
            <a:endParaRPr lang="en-US" altLang="en-US">
              <a:cs typeface="B Traffic" pitchFamily="2" charset="-78"/>
            </a:endParaRPr>
          </a:p>
        </p:txBody>
      </p:sp>
      <p:sp>
        <p:nvSpPr>
          <p:cNvPr id="21507" name="Rectangle 1027"/>
          <p:cNvSpPr>
            <a:spLocks noGrp="1" noChangeArrowheads="1"/>
          </p:cNvSpPr>
          <p:nvPr>
            <p:ph type="body" idx="1"/>
          </p:nvPr>
        </p:nvSpPr>
        <p:spPr>
          <a:xfrm>
            <a:off x="685800" y="914400"/>
            <a:ext cx="7772400" cy="5410200"/>
          </a:xfrm>
        </p:spPr>
        <p:txBody>
          <a:bodyPr>
            <a:normAutofit fontScale="92500" lnSpcReduction="10000"/>
          </a:bodyPr>
          <a:lstStyle/>
          <a:p>
            <a:pPr algn="r" rtl="1"/>
            <a:r>
              <a:rPr lang="ar-SA" altLang="en-US" dirty="0" smtClean="0">
                <a:cs typeface="B Traffic" pitchFamily="2" charset="-78"/>
              </a:rPr>
              <a:t>دما</a:t>
            </a:r>
            <a:endParaRPr lang="en-US" altLang="en-US" dirty="0">
              <a:cs typeface="B Traffic" pitchFamily="2" charset="-78"/>
            </a:endParaRPr>
          </a:p>
          <a:p>
            <a:pPr algn="r" rtl="1"/>
            <a:r>
              <a:rPr lang="ar-SA" altLang="en-US" dirty="0" smtClean="0">
                <a:cs typeface="B Traffic" pitchFamily="2" charset="-78"/>
              </a:rPr>
              <a:t>طول </a:t>
            </a:r>
            <a:r>
              <a:rPr lang="ar-SA" altLang="en-US" dirty="0">
                <a:cs typeface="B Traffic" pitchFamily="2" charset="-78"/>
              </a:rPr>
              <a:t>موج نور</a:t>
            </a:r>
            <a:r>
              <a:rPr lang="en-GB" altLang="en-US" dirty="0">
                <a:cs typeface="B Traffic" pitchFamily="2" charset="-78"/>
              </a:rPr>
              <a:t> </a:t>
            </a:r>
            <a:endParaRPr lang="en-US" altLang="en-US" dirty="0">
              <a:cs typeface="B Traffic" pitchFamily="2" charset="-78"/>
            </a:endParaRPr>
          </a:p>
          <a:p>
            <a:pPr algn="r" rtl="1">
              <a:buFontTx/>
              <a:buChar char=" "/>
            </a:pPr>
            <a:r>
              <a:rPr lang="ar-SA" altLang="en-US" b="1" dirty="0">
                <a:solidFill>
                  <a:srgbClr val="FF0000"/>
                </a:solidFill>
                <a:cs typeface="B Traffic" pitchFamily="2" charset="-78"/>
              </a:rPr>
              <a:t>روش استاندارد : نور تك رنگ سديم</a:t>
            </a:r>
            <a:endParaRPr lang="en-US" altLang="en-US" dirty="0">
              <a:solidFill>
                <a:srgbClr val="FF0000"/>
              </a:solidFill>
              <a:cs typeface="B Traffic" pitchFamily="2" charset="-78"/>
            </a:endParaRPr>
          </a:p>
          <a:p>
            <a:pPr algn="r" rtl="1">
              <a:buFontTx/>
              <a:buChar char=" "/>
            </a:pPr>
            <a:r>
              <a:rPr lang="en-US" altLang="en-US" dirty="0">
                <a:solidFill>
                  <a:srgbClr val="FF0000"/>
                </a:solidFill>
                <a:cs typeface="B Traffic" pitchFamily="2" charset="-78"/>
              </a:rPr>
              <a:t> </a:t>
            </a:r>
            <a:r>
              <a:rPr lang="ar-SA" altLang="en-US" b="1" dirty="0">
                <a:solidFill>
                  <a:srgbClr val="FF0000"/>
                </a:solidFill>
                <a:cs typeface="B Traffic" pitchFamily="2" charset="-78"/>
              </a:rPr>
              <a:t>طول موج : 589</a:t>
            </a:r>
            <a:r>
              <a:rPr lang="en-US" altLang="en-US" b="1" dirty="0">
                <a:solidFill>
                  <a:srgbClr val="FF0000"/>
                </a:solidFill>
                <a:cs typeface="B Traffic" pitchFamily="2" charset="-78"/>
              </a:rPr>
              <a:t> </a:t>
            </a:r>
            <a:r>
              <a:rPr lang="en-US" altLang="ar-SA" b="1" dirty="0">
                <a:solidFill>
                  <a:srgbClr val="FF0000"/>
                </a:solidFill>
                <a:cs typeface="B Traffic" pitchFamily="2" charset="-78"/>
              </a:rPr>
              <a:t>nm  </a:t>
            </a:r>
            <a:r>
              <a:rPr lang="ar-SA" altLang="en-US" b="1" dirty="0">
                <a:solidFill>
                  <a:srgbClr val="FF0000"/>
                </a:solidFill>
                <a:cs typeface="B Traffic" pitchFamily="2" charset="-78"/>
              </a:rPr>
              <a:t>در 20 درجه سانتي گراد</a:t>
            </a:r>
            <a:endParaRPr lang="en-US" altLang="en-US" b="1" dirty="0">
              <a:solidFill>
                <a:srgbClr val="FF0000"/>
              </a:solidFill>
              <a:cs typeface="B Traffic" pitchFamily="2" charset="-78"/>
            </a:endParaRPr>
          </a:p>
          <a:p>
            <a:pPr algn="r" rtl="1"/>
            <a:r>
              <a:rPr lang="ar-SA" altLang="en-US" dirty="0">
                <a:cs typeface="B Traffic" pitchFamily="2" charset="-78"/>
              </a:rPr>
              <a:t>نور يك موج الكترو مغناطيسي است: و تغيير سرعت آن تحت تاثير پلاريزه شدن توزيع الكترنها خارجي قرار ميگيرد. الكترنهايي كه در پيوند كووالانس شركت دارند بيشتر تحت تاثير قرار ميگيرند</a:t>
            </a:r>
            <a:r>
              <a:rPr lang="en-GB" altLang="en-US" dirty="0">
                <a:cs typeface="B Traffic" pitchFamily="2" charset="-78"/>
              </a:rPr>
              <a:t>.</a:t>
            </a:r>
            <a:endParaRPr lang="en-US" altLang="en-US" dirty="0">
              <a:cs typeface="B Traffic" pitchFamily="2" charset="-78"/>
            </a:endParaRPr>
          </a:p>
          <a:p>
            <a:pPr algn="r" rtl="1"/>
            <a:r>
              <a:rPr lang="ar-SA" altLang="en-US" dirty="0">
                <a:cs typeface="B Traffic" pitchFamily="2" charset="-78"/>
              </a:rPr>
              <a:t>بنا براين به هر پيوندي ميتوان يك قابليت پلاريزه شدن نسبت داد . پلاريزه شدن تحت تاثير جهت حوزه نيز است</a:t>
            </a:r>
            <a:r>
              <a:rPr lang="en-GB" altLang="en-US" dirty="0">
                <a:cs typeface="B Traffic" pitchFamily="2" charset="-78"/>
              </a:rPr>
              <a:t>   </a:t>
            </a:r>
            <a:endParaRPr lang="en-US" altLang="en-US" dirty="0">
              <a:cs typeface="B Traffic"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
        <p:nvSpPr>
          <p:cNvPr id="5" name="Footer Placeholder 4"/>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additive="base">
                                        <p:cTn id="25" dur="500" fill="hold"/>
                                        <p:tgtEl>
                                          <p:spTgt spid="2150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50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1507">
                                            <p:txEl>
                                              <p:pRg st="4" end="4"/>
                                            </p:txEl>
                                          </p:spTgt>
                                        </p:tgtEl>
                                        <p:attrNameLst>
                                          <p:attrName>style.visibility</p:attrName>
                                        </p:attrNameLst>
                                      </p:cBhvr>
                                      <p:to>
                                        <p:strVal val="visible"/>
                                      </p:to>
                                    </p:set>
                                    <p:anim calcmode="lin" valueType="num">
                                      <p:cBhvr additive="base">
                                        <p:cTn id="31" dur="500" fill="hold"/>
                                        <p:tgtEl>
                                          <p:spTgt spid="2150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150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1507">
                                            <p:txEl>
                                              <p:pRg st="5" end="5"/>
                                            </p:txEl>
                                          </p:spTgt>
                                        </p:tgtEl>
                                        <p:attrNameLst>
                                          <p:attrName>style.visibility</p:attrName>
                                        </p:attrNameLst>
                                      </p:cBhvr>
                                      <p:to>
                                        <p:strVal val="visible"/>
                                      </p:to>
                                    </p:set>
                                    <p:anim calcmode="lin" valueType="num">
                                      <p:cBhvr additive="base">
                                        <p:cTn id="37" dur="500" fill="hold"/>
                                        <p:tgtEl>
                                          <p:spTgt spid="2150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150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459</TotalTime>
  <Words>2224</Words>
  <Application>Microsoft Office PowerPoint</Application>
  <PresentationFormat>On-screen Show (4:3)</PresentationFormat>
  <Paragraphs>495</Paragraphs>
  <Slides>60</Slides>
  <Notes>4</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60</vt:i4>
      </vt:variant>
    </vt:vector>
  </HeadingPairs>
  <TitlesOfParts>
    <vt:vector size="64" baseType="lpstr">
      <vt:lpstr>Office Theme</vt:lpstr>
      <vt:lpstr>Microsoft Equation 3.0</vt:lpstr>
      <vt:lpstr>Equation</vt:lpstr>
      <vt:lpstr>Worksheet</vt:lpstr>
      <vt:lpstr>ساختمان فیزیکی الیاف</vt:lpstr>
      <vt:lpstr>ساختار مولکولی مواد همگن و غیر همگن</vt:lpstr>
      <vt:lpstr>اثر متقابل نور  و ماده</vt:lpstr>
      <vt:lpstr>Slide 4</vt:lpstr>
      <vt:lpstr>Slide 5</vt:lpstr>
      <vt:lpstr>تاثيرات متقابل نور و ماده</vt:lpstr>
      <vt:lpstr>اهميت موضوع</vt:lpstr>
      <vt:lpstr>انعكاس و انكسار</vt:lpstr>
      <vt:lpstr>عوامل موثر بر ضريب شكست</vt:lpstr>
      <vt:lpstr>Slide 10</vt:lpstr>
      <vt:lpstr>Slide 11</vt:lpstr>
      <vt:lpstr>تعاريف</vt:lpstr>
      <vt:lpstr>Slide 13</vt:lpstr>
      <vt:lpstr>Slide 14</vt:lpstr>
      <vt:lpstr>HERMANS ORIENTATION FACTOR  </vt:lpstr>
      <vt:lpstr>ضریب شکست ایزوتروپیک</vt:lpstr>
      <vt:lpstr>منشاء شكست مضاعف</vt:lpstr>
      <vt:lpstr>Slide 18</vt:lpstr>
      <vt:lpstr>ضریب شکست و مقادیر وابسته در الیاف سلولزی</vt:lpstr>
      <vt:lpstr>ضریب شکست الیاف مختلف نساجی</vt:lpstr>
      <vt:lpstr>ضريب شكست مضاعف و ساختار ملكول</vt:lpstr>
      <vt:lpstr>ضرائب شکست بعضی بلورها</vt:lpstr>
      <vt:lpstr>Slide 23</vt:lpstr>
      <vt:lpstr>یکی از روش های پلاریزه شدن نور شکست نور توسط یک ماده آرایش یافته مثل بلور کلسیت است.</vt:lpstr>
      <vt:lpstr>Slide 25</vt:lpstr>
      <vt:lpstr>Slide 26</vt:lpstr>
      <vt:lpstr>Slide 27</vt:lpstr>
      <vt:lpstr>پلاریزاسیون توسط انعکاس</vt:lpstr>
      <vt:lpstr>Slide 29</vt:lpstr>
      <vt:lpstr>عینک های پلاریزه</vt:lpstr>
      <vt:lpstr>پلاریزاسیون نور در اثر پراکندگی</vt:lpstr>
      <vt:lpstr>Slide 32</vt:lpstr>
      <vt:lpstr>Slide 33</vt:lpstr>
      <vt:lpstr>Slide 34</vt:lpstr>
      <vt:lpstr>ساختار میکروسکوپ نور پلاریزه</vt:lpstr>
      <vt:lpstr>یک ماده دارای آرایش مولکولی بین پلاریزورهای عمود برهم</vt:lpstr>
      <vt:lpstr>روشهاي اندازه گيري ضرايب شكست</vt:lpstr>
      <vt:lpstr>Slide 38</vt:lpstr>
      <vt:lpstr>روشهاي اندازه گيري ضرايب شكست</vt:lpstr>
      <vt:lpstr>Slide 40</vt:lpstr>
      <vt:lpstr>نمایش برداری جهت ارتعاش</vt:lpstr>
      <vt:lpstr>Slide 42</vt:lpstr>
      <vt:lpstr>Slide 43</vt:lpstr>
      <vt:lpstr>تاخير دهنده ها</vt:lpstr>
      <vt:lpstr>ضرايب شكست ، تبلور و بي نظمي</vt:lpstr>
      <vt:lpstr>Slide 46</vt:lpstr>
      <vt:lpstr>ضريب شكست ، جرم مخصوص</vt:lpstr>
      <vt:lpstr>ضريب شكست و رطوبت</vt:lpstr>
      <vt:lpstr>ضريب شكست و رطوبت</vt:lpstr>
      <vt:lpstr>ميكروتوم  MICROTOME</vt:lpstr>
      <vt:lpstr>ميكروتوم دستي</vt:lpstr>
      <vt:lpstr>ميكروتوم دستي</vt:lpstr>
      <vt:lpstr>ميكروتوم دستي</vt:lpstr>
      <vt:lpstr>ميكروتومهاي دستي</vt:lpstr>
      <vt:lpstr>انواع ميكروتومهاي جديد</vt:lpstr>
      <vt:lpstr>Slide 56</vt:lpstr>
      <vt:lpstr>تداخل سازنده</vt:lpstr>
      <vt:lpstr>تداخل مخرب</vt:lpstr>
      <vt:lpstr>Slide 59</vt:lpstr>
      <vt:lpstr>Slide 60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Mostafa</cp:lastModifiedBy>
  <cp:revision>63</cp:revision>
  <dcterms:created xsi:type="dcterms:W3CDTF">2006-08-16T00:00:00Z</dcterms:created>
  <dcterms:modified xsi:type="dcterms:W3CDTF">2011-06-19T15:53:50Z</dcterms:modified>
</cp:coreProperties>
</file>